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4"/>
  </p:notesMasterIdLst>
  <p:handoutMasterIdLst>
    <p:handoutMasterId r:id="rId45"/>
  </p:handoutMasterIdLst>
  <p:sldIdLst>
    <p:sldId id="256" r:id="rId5"/>
    <p:sldId id="303" r:id="rId6"/>
    <p:sldId id="301" r:id="rId7"/>
    <p:sldId id="299" r:id="rId8"/>
    <p:sldId id="268" r:id="rId9"/>
    <p:sldId id="304" r:id="rId10"/>
    <p:sldId id="257" r:id="rId11"/>
    <p:sldId id="262" r:id="rId12"/>
    <p:sldId id="281" r:id="rId13"/>
    <p:sldId id="300" r:id="rId14"/>
    <p:sldId id="271" r:id="rId15"/>
    <p:sldId id="284" r:id="rId16"/>
    <p:sldId id="305" r:id="rId17"/>
    <p:sldId id="258" r:id="rId18"/>
    <p:sldId id="269" r:id="rId19"/>
    <p:sldId id="298" r:id="rId20"/>
    <p:sldId id="293" r:id="rId21"/>
    <p:sldId id="275" r:id="rId22"/>
    <p:sldId id="274" r:id="rId23"/>
    <p:sldId id="263" r:id="rId24"/>
    <p:sldId id="276" r:id="rId25"/>
    <p:sldId id="278" r:id="rId26"/>
    <p:sldId id="273" r:id="rId27"/>
    <p:sldId id="272" r:id="rId28"/>
    <p:sldId id="279" r:id="rId29"/>
    <p:sldId id="264" r:id="rId30"/>
    <p:sldId id="280" r:id="rId31"/>
    <p:sldId id="306" r:id="rId32"/>
    <p:sldId id="285" r:id="rId33"/>
    <p:sldId id="286" r:id="rId34"/>
    <p:sldId id="288" r:id="rId35"/>
    <p:sldId id="296" r:id="rId36"/>
    <p:sldId id="290" r:id="rId37"/>
    <p:sldId id="289" r:id="rId38"/>
    <p:sldId id="291" r:id="rId39"/>
    <p:sldId id="261" r:id="rId40"/>
    <p:sldId id="259" r:id="rId41"/>
    <p:sldId id="283" r:id="rId42"/>
    <p:sldId id="28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ng Wu" initials="NW" lastIdx="1" clrIdx="0">
    <p:extLst>
      <p:ext uri="{19B8F6BF-5375-455C-9EA6-DF929625EA0E}">
        <p15:presenceInfo xmlns:p15="http://schemas.microsoft.com/office/powerpoint/2012/main" userId="S::nwu@futurewei.com::04a4d569-0e5a-4432-a3a6-45e90719a9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80000"/>
    <a:srgbClr val="960000"/>
    <a:srgbClr val="EBEBEB"/>
    <a:srgbClr val="FFFFFF"/>
    <a:srgbClr val="84D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FA40A5-C41C-4FD5-8E66-4D1025C0EC36}" v="876" dt="2020-08-14T13:54:15.475"/>
    <p1510:client id="{5C0D4631-D338-5E4A-8546-64B5F03ECC63}" v="57" dt="2020-08-13T20:39:58.513"/>
    <p1510:client id="{9D37FD9F-1BAD-48BA-81E0-C1EF4102CBDA}" v="1052" dt="2020-08-14T13:07:58.085"/>
    <p1510:client id="{EE13C799-B52A-9687-E8CA-950D41D1AB66}" v="488" dt="2020-08-13T20:57:31.3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ihao Tang" userId="c6afea04-4771-4879-9e3a-ee1175e1ff43" providerId="ADAL" clId="{24FA40A5-C41C-4FD5-8E66-4D1025C0EC36}"/>
    <pc:docChg chg="undo custSel addSld modSld sldOrd modMainMaster">
      <pc:chgData name="Zhihao Tang" userId="c6afea04-4771-4879-9e3a-ee1175e1ff43" providerId="ADAL" clId="{24FA40A5-C41C-4FD5-8E66-4D1025C0EC36}" dt="2020-08-14T13:54:15.475" v="909" actId="20577"/>
      <pc:docMkLst>
        <pc:docMk/>
      </pc:docMkLst>
      <pc:sldChg chg="modSp">
        <pc:chgData name="Zhihao Tang" userId="c6afea04-4771-4879-9e3a-ee1175e1ff43" providerId="ADAL" clId="{24FA40A5-C41C-4FD5-8E66-4D1025C0EC36}" dt="2020-08-13T19:05:03.818" v="195"/>
        <pc:sldMkLst>
          <pc:docMk/>
          <pc:sldMk cId="408149034" sldId="256"/>
        </pc:sldMkLst>
        <pc:spChg chg="mod">
          <ac:chgData name="Zhihao Tang" userId="c6afea04-4771-4879-9e3a-ee1175e1ff43" providerId="ADAL" clId="{24FA40A5-C41C-4FD5-8E66-4D1025C0EC36}" dt="2020-08-13T19:05:03.818" v="195"/>
          <ac:spMkLst>
            <pc:docMk/>
            <pc:sldMk cId="408149034" sldId="256"/>
            <ac:spMk id="2" creationId="{CBB2C3CA-F2A6-43A1-931B-A06426B7E6C6}"/>
          </ac:spMkLst>
        </pc:spChg>
      </pc:sldChg>
      <pc:sldChg chg="ord">
        <pc:chgData name="Zhihao Tang" userId="c6afea04-4771-4879-9e3a-ee1175e1ff43" providerId="ADAL" clId="{24FA40A5-C41C-4FD5-8E66-4D1025C0EC36}" dt="2020-08-13T19:12:03.313" v="246"/>
        <pc:sldMkLst>
          <pc:docMk/>
          <pc:sldMk cId="3285569129" sldId="257"/>
        </pc:sldMkLst>
      </pc:sldChg>
      <pc:sldChg chg="modSp">
        <pc:chgData name="Zhihao Tang" userId="c6afea04-4771-4879-9e3a-ee1175e1ff43" providerId="ADAL" clId="{24FA40A5-C41C-4FD5-8E66-4D1025C0EC36}" dt="2020-08-13T19:05:03.818" v="195"/>
        <pc:sldMkLst>
          <pc:docMk/>
          <pc:sldMk cId="4029636532" sldId="261"/>
        </pc:sldMkLst>
        <pc:spChg chg="mod">
          <ac:chgData name="Zhihao Tang" userId="c6afea04-4771-4879-9e3a-ee1175e1ff43" providerId="ADAL" clId="{24FA40A5-C41C-4FD5-8E66-4D1025C0EC36}" dt="2020-08-13T19:05:03.818" v="195"/>
          <ac:spMkLst>
            <pc:docMk/>
            <pc:sldMk cId="4029636532" sldId="261"/>
            <ac:spMk id="2" creationId="{00921D00-A794-432E-8369-E6250340CD30}"/>
          </ac:spMkLst>
        </pc:spChg>
      </pc:sldChg>
      <pc:sldChg chg="modSp">
        <pc:chgData name="Zhihao Tang" userId="c6afea04-4771-4879-9e3a-ee1175e1ff43" providerId="ADAL" clId="{24FA40A5-C41C-4FD5-8E66-4D1025C0EC36}" dt="2020-08-13T19:09:02.815" v="206" actId="1076"/>
        <pc:sldMkLst>
          <pc:docMk/>
          <pc:sldMk cId="1613712531" sldId="262"/>
        </pc:sldMkLst>
        <pc:spChg chg="mod">
          <ac:chgData name="Zhihao Tang" userId="c6afea04-4771-4879-9e3a-ee1175e1ff43" providerId="ADAL" clId="{24FA40A5-C41C-4FD5-8E66-4D1025C0EC36}" dt="2020-08-13T19:09:02.815" v="206" actId="1076"/>
          <ac:spMkLst>
            <pc:docMk/>
            <pc:sldMk cId="1613712531" sldId="262"/>
            <ac:spMk id="2" creationId="{4E595C6E-AC3C-42CA-83DC-D9D7DE1A749E}"/>
          </ac:spMkLst>
        </pc:spChg>
        <pc:spChg chg="mod">
          <ac:chgData name="Zhihao Tang" userId="c6afea04-4771-4879-9e3a-ee1175e1ff43" providerId="ADAL" clId="{24FA40A5-C41C-4FD5-8E66-4D1025C0EC36}" dt="2020-08-13T19:07:35.399" v="197" actId="1076"/>
          <ac:spMkLst>
            <pc:docMk/>
            <pc:sldMk cId="1613712531" sldId="262"/>
            <ac:spMk id="3" creationId="{594A4B9E-C69E-453E-8732-006B1D8AE1AA}"/>
          </ac:spMkLst>
        </pc:spChg>
        <pc:picChg chg="mod">
          <ac:chgData name="Zhihao Tang" userId="c6afea04-4771-4879-9e3a-ee1175e1ff43" providerId="ADAL" clId="{24FA40A5-C41C-4FD5-8E66-4D1025C0EC36}" dt="2020-08-13T19:07:52.608" v="198" actId="1076"/>
          <ac:picMkLst>
            <pc:docMk/>
            <pc:sldMk cId="1613712531" sldId="262"/>
            <ac:picMk id="8" creationId="{06785F99-3741-44F7-8BB9-59E15148932D}"/>
          </ac:picMkLst>
        </pc:picChg>
      </pc:sldChg>
      <pc:sldChg chg="modSp">
        <pc:chgData name="Zhihao Tang" userId="c6afea04-4771-4879-9e3a-ee1175e1ff43" providerId="ADAL" clId="{24FA40A5-C41C-4FD5-8E66-4D1025C0EC36}" dt="2020-08-14T13:54:15.475" v="909" actId="20577"/>
        <pc:sldMkLst>
          <pc:docMk/>
          <pc:sldMk cId="196559772" sldId="268"/>
        </pc:sldMkLst>
        <pc:spChg chg="mod">
          <ac:chgData name="Zhihao Tang" userId="c6afea04-4771-4879-9e3a-ee1175e1ff43" providerId="ADAL" clId="{24FA40A5-C41C-4FD5-8E66-4D1025C0EC36}" dt="2020-08-13T19:24:19.535" v="283" actId="1076"/>
          <ac:spMkLst>
            <pc:docMk/>
            <pc:sldMk cId="196559772" sldId="268"/>
            <ac:spMk id="2" creationId="{EAC5919A-5F9D-40AD-B2B7-A70E6493DDB8}"/>
          </ac:spMkLst>
        </pc:spChg>
        <pc:graphicFrameChg chg="modGraphic">
          <ac:chgData name="Zhihao Tang" userId="c6afea04-4771-4879-9e3a-ee1175e1ff43" providerId="ADAL" clId="{24FA40A5-C41C-4FD5-8E66-4D1025C0EC36}" dt="2020-08-14T13:54:15.475" v="909" actId="20577"/>
          <ac:graphicFrameMkLst>
            <pc:docMk/>
            <pc:sldMk cId="196559772" sldId="268"/>
            <ac:graphicFrameMk id="6" creationId="{88792E63-91FA-465B-B040-E22C9992053F}"/>
          </ac:graphicFrameMkLst>
        </pc:graphicFrameChg>
      </pc:sldChg>
      <pc:sldChg chg="addSp modSp">
        <pc:chgData name="Zhihao Tang" userId="c6afea04-4771-4879-9e3a-ee1175e1ff43" providerId="ADAL" clId="{24FA40A5-C41C-4FD5-8E66-4D1025C0EC36}" dt="2020-08-13T19:49:22.558" v="289" actId="1076"/>
        <pc:sldMkLst>
          <pc:docMk/>
          <pc:sldMk cId="2039622537" sldId="269"/>
        </pc:sldMkLst>
        <pc:spChg chg="mod">
          <ac:chgData name="Zhihao Tang" userId="c6afea04-4771-4879-9e3a-ee1175e1ff43" providerId="ADAL" clId="{24FA40A5-C41C-4FD5-8E66-4D1025C0EC36}" dt="2020-08-13T19:49:01.659" v="285" actId="1076"/>
          <ac:spMkLst>
            <pc:docMk/>
            <pc:sldMk cId="2039622537" sldId="269"/>
            <ac:spMk id="2" creationId="{EAC5919A-5F9D-40AD-B2B7-A70E6493DDB8}"/>
          </ac:spMkLst>
        </pc:spChg>
        <pc:spChg chg="mod">
          <ac:chgData name="Zhihao Tang" userId="c6afea04-4771-4879-9e3a-ee1175e1ff43" providerId="ADAL" clId="{24FA40A5-C41C-4FD5-8E66-4D1025C0EC36}" dt="2020-08-13T19:49:22.558" v="289" actId="1076"/>
          <ac:spMkLst>
            <pc:docMk/>
            <pc:sldMk cId="2039622537" sldId="269"/>
            <ac:spMk id="3" creationId="{9F0B97A7-4B6E-4BC3-934B-9F3B8853E9DE}"/>
          </ac:spMkLst>
        </pc:spChg>
        <pc:grpChg chg="add mod">
          <ac:chgData name="Zhihao Tang" userId="c6afea04-4771-4879-9e3a-ee1175e1ff43" providerId="ADAL" clId="{24FA40A5-C41C-4FD5-8E66-4D1025C0EC36}" dt="2020-08-13T19:49:10.829" v="287" actId="1076"/>
          <ac:grpSpMkLst>
            <pc:docMk/>
            <pc:sldMk cId="2039622537" sldId="269"/>
            <ac:grpSpMk id="14" creationId="{3AFAAD98-E7A4-46AA-9B1A-D3B4CFEE18F1}"/>
          </ac:grpSpMkLst>
        </pc:grpChg>
        <pc:picChg chg="mod">
          <ac:chgData name="Zhihao Tang" userId="c6afea04-4771-4879-9e3a-ee1175e1ff43" providerId="ADAL" clId="{24FA40A5-C41C-4FD5-8E66-4D1025C0EC36}" dt="2020-08-13T19:49:06.883" v="286" actId="164"/>
          <ac:picMkLst>
            <pc:docMk/>
            <pc:sldMk cId="2039622537" sldId="269"/>
            <ac:picMk id="4" creationId="{4A55E3AA-8CB8-4778-B2CE-1C6956230B07}"/>
          </ac:picMkLst>
        </pc:picChg>
        <pc:picChg chg="mod">
          <ac:chgData name="Zhihao Tang" userId="c6afea04-4771-4879-9e3a-ee1175e1ff43" providerId="ADAL" clId="{24FA40A5-C41C-4FD5-8E66-4D1025C0EC36}" dt="2020-08-13T19:49:06.883" v="286" actId="164"/>
          <ac:picMkLst>
            <pc:docMk/>
            <pc:sldMk cId="2039622537" sldId="269"/>
            <ac:picMk id="5" creationId="{B67F036B-4CCB-41A7-842B-A532C0292456}"/>
          </ac:picMkLst>
        </pc:picChg>
        <pc:picChg chg="mod">
          <ac:chgData name="Zhihao Tang" userId="c6afea04-4771-4879-9e3a-ee1175e1ff43" providerId="ADAL" clId="{24FA40A5-C41C-4FD5-8E66-4D1025C0EC36}" dt="2020-08-13T19:49:06.883" v="286" actId="164"/>
          <ac:picMkLst>
            <pc:docMk/>
            <pc:sldMk cId="2039622537" sldId="269"/>
            <ac:picMk id="6" creationId="{86D565A2-7A00-4165-9654-F671F427C599}"/>
          </ac:picMkLst>
        </pc:picChg>
        <pc:picChg chg="mod">
          <ac:chgData name="Zhihao Tang" userId="c6afea04-4771-4879-9e3a-ee1175e1ff43" providerId="ADAL" clId="{24FA40A5-C41C-4FD5-8E66-4D1025C0EC36}" dt="2020-08-13T19:49:06.883" v="286" actId="164"/>
          <ac:picMkLst>
            <pc:docMk/>
            <pc:sldMk cId="2039622537" sldId="269"/>
            <ac:picMk id="7" creationId="{FAB0EF13-EEBF-4450-A874-33C14B092B64}"/>
          </ac:picMkLst>
        </pc:picChg>
        <pc:picChg chg="mod">
          <ac:chgData name="Zhihao Tang" userId="c6afea04-4771-4879-9e3a-ee1175e1ff43" providerId="ADAL" clId="{24FA40A5-C41C-4FD5-8E66-4D1025C0EC36}" dt="2020-08-13T19:49:06.883" v="286" actId="164"/>
          <ac:picMkLst>
            <pc:docMk/>
            <pc:sldMk cId="2039622537" sldId="269"/>
            <ac:picMk id="8" creationId="{3C17C7B4-6CC2-4FEC-990A-765169C65023}"/>
          </ac:picMkLst>
        </pc:picChg>
        <pc:picChg chg="mod">
          <ac:chgData name="Zhihao Tang" userId="c6afea04-4771-4879-9e3a-ee1175e1ff43" providerId="ADAL" clId="{24FA40A5-C41C-4FD5-8E66-4D1025C0EC36}" dt="2020-08-13T19:49:06.883" v="286" actId="164"/>
          <ac:picMkLst>
            <pc:docMk/>
            <pc:sldMk cId="2039622537" sldId="269"/>
            <ac:picMk id="9" creationId="{678BEF28-BD8E-4AE9-B310-87B4B87AC29F}"/>
          </ac:picMkLst>
        </pc:picChg>
        <pc:picChg chg="mod">
          <ac:chgData name="Zhihao Tang" userId="c6afea04-4771-4879-9e3a-ee1175e1ff43" providerId="ADAL" clId="{24FA40A5-C41C-4FD5-8E66-4D1025C0EC36}" dt="2020-08-13T19:49:06.883" v="286" actId="164"/>
          <ac:picMkLst>
            <pc:docMk/>
            <pc:sldMk cId="2039622537" sldId="269"/>
            <ac:picMk id="10" creationId="{13F787A9-BC97-4FA6-8E04-A6F859B14C54}"/>
          </ac:picMkLst>
        </pc:picChg>
        <pc:picChg chg="mod">
          <ac:chgData name="Zhihao Tang" userId="c6afea04-4771-4879-9e3a-ee1175e1ff43" providerId="ADAL" clId="{24FA40A5-C41C-4FD5-8E66-4D1025C0EC36}" dt="2020-08-13T19:49:06.883" v="286" actId="164"/>
          <ac:picMkLst>
            <pc:docMk/>
            <pc:sldMk cId="2039622537" sldId="269"/>
            <ac:picMk id="11" creationId="{70FB5BA6-3902-4D14-BDC7-23BB112293AC}"/>
          </ac:picMkLst>
        </pc:picChg>
        <pc:picChg chg="mod">
          <ac:chgData name="Zhihao Tang" userId="c6afea04-4771-4879-9e3a-ee1175e1ff43" providerId="ADAL" clId="{24FA40A5-C41C-4FD5-8E66-4D1025C0EC36}" dt="2020-08-13T19:49:06.883" v="286" actId="164"/>
          <ac:picMkLst>
            <pc:docMk/>
            <pc:sldMk cId="2039622537" sldId="269"/>
            <ac:picMk id="12" creationId="{8EED840D-6351-475D-978A-A663E609312F}"/>
          </ac:picMkLst>
        </pc:picChg>
        <pc:picChg chg="mod">
          <ac:chgData name="Zhihao Tang" userId="c6afea04-4771-4879-9e3a-ee1175e1ff43" providerId="ADAL" clId="{24FA40A5-C41C-4FD5-8E66-4D1025C0EC36}" dt="2020-08-13T19:49:06.883" v="286" actId="164"/>
          <ac:picMkLst>
            <pc:docMk/>
            <pc:sldMk cId="2039622537" sldId="269"/>
            <ac:picMk id="13" creationId="{C4B99642-DE7C-4E33-BA26-2D7D03067397}"/>
          </ac:picMkLst>
        </pc:picChg>
        <pc:picChg chg="mod">
          <ac:chgData name="Zhihao Tang" userId="c6afea04-4771-4879-9e3a-ee1175e1ff43" providerId="ADAL" clId="{24FA40A5-C41C-4FD5-8E66-4D1025C0EC36}" dt="2020-08-13T19:49:06.883" v="286" actId="164"/>
          <ac:picMkLst>
            <pc:docMk/>
            <pc:sldMk cId="2039622537" sldId="269"/>
            <ac:picMk id="15" creationId="{B0F47FD4-FD03-4187-BD49-2A2FD18A322C}"/>
          </ac:picMkLst>
        </pc:picChg>
        <pc:picChg chg="mod">
          <ac:chgData name="Zhihao Tang" userId="c6afea04-4771-4879-9e3a-ee1175e1ff43" providerId="ADAL" clId="{24FA40A5-C41C-4FD5-8E66-4D1025C0EC36}" dt="2020-08-13T19:49:06.883" v="286" actId="164"/>
          <ac:picMkLst>
            <pc:docMk/>
            <pc:sldMk cId="2039622537" sldId="269"/>
            <ac:picMk id="16" creationId="{AE386AD2-13F1-472F-BBAE-DC86A1B6E39E}"/>
          </ac:picMkLst>
        </pc:picChg>
        <pc:picChg chg="mod">
          <ac:chgData name="Zhihao Tang" userId="c6afea04-4771-4879-9e3a-ee1175e1ff43" providerId="ADAL" clId="{24FA40A5-C41C-4FD5-8E66-4D1025C0EC36}" dt="2020-08-13T19:49:06.883" v="286" actId="164"/>
          <ac:picMkLst>
            <pc:docMk/>
            <pc:sldMk cId="2039622537" sldId="269"/>
            <ac:picMk id="19" creationId="{DA49DAFE-4963-413B-9432-659FBF392460}"/>
          </ac:picMkLst>
        </pc:picChg>
      </pc:sldChg>
      <pc:sldChg chg="modSp ord">
        <pc:chgData name="Zhihao Tang" userId="c6afea04-4771-4879-9e3a-ee1175e1ff43" providerId="ADAL" clId="{24FA40A5-C41C-4FD5-8E66-4D1025C0EC36}" dt="2020-08-13T20:51:26.909" v="890" actId="14100"/>
        <pc:sldMkLst>
          <pc:docMk/>
          <pc:sldMk cId="1166723758" sldId="271"/>
        </pc:sldMkLst>
        <pc:spChg chg="mod">
          <ac:chgData name="Zhihao Tang" userId="c6afea04-4771-4879-9e3a-ee1175e1ff43" providerId="ADAL" clId="{24FA40A5-C41C-4FD5-8E66-4D1025C0EC36}" dt="2020-08-13T19:09:09.640" v="207"/>
          <ac:spMkLst>
            <pc:docMk/>
            <pc:sldMk cId="1166723758" sldId="271"/>
            <ac:spMk id="2" creationId="{4E595C6E-AC3C-42CA-83DC-D9D7DE1A749E}"/>
          </ac:spMkLst>
        </pc:spChg>
        <pc:spChg chg="mod">
          <ac:chgData name="Zhihao Tang" userId="c6afea04-4771-4879-9e3a-ee1175e1ff43" providerId="ADAL" clId="{24FA40A5-C41C-4FD5-8E66-4D1025C0EC36}" dt="2020-08-13T20:12:29.933" v="441" actId="1076"/>
          <ac:spMkLst>
            <pc:docMk/>
            <pc:sldMk cId="1166723758" sldId="271"/>
            <ac:spMk id="3" creationId="{594A4B9E-C69E-453E-8732-006B1D8AE1AA}"/>
          </ac:spMkLst>
        </pc:spChg>
        <pc:spChg chg="mod">
          <ac:chgData name="Zhihao Tang" userId="c6afea04-4771-4879-9e3a-ee1175e1ff43" providerId="ADAL" clId="{24FA40A5-C41C-4FD5-8E66-4D1025C0EC36}" dt="2020-08-13T20:51:26.909" v="890" actId="14100"/>
          <ac:spMkLst>
            <pc:docMk/>
            <pc:sldMk cId="1166723758" sldId="271"/>
            <ac:spMk id="24" creationId="{BF0E072E-E579-48AD-B20F-FD230A25E5C4}"/>
          </ac:spMkLst>
        </pc:spChg>
        <pc:spChg chg="mod">
          <ac:chgData name="Zhihao Tang" userId="c6afea04-4771-4879-9e3a-ee1175e1ff43" providerId="ADAL" clId="{24FA40A5-C41C-4FD5-8E66-4D1025C0EC36}" dt="2020-08-13T20:49:44.796" v="844" actId="1076"/>
          <ac:spMkLst>
            <pc:docMk/>
            <pc:sldMk cId="1166723758" sldId="271"/>
            <ac:spMk id="27" creationId="{B2F65D66-29E7-4A80-A008-43A8C9240C57}"/>
          </ac:spMkLst>
        </pc:spChg>
        <pc:spChg chg="mod">
          <ac:chgData name="Zhihao Tang" userId="c6afea04-4771-4879-9e3a-ee1175e1ff43" providerId="ADAL" clId="{24FA40A5-C41C-4FD5-8E66-4D1025C0EC36}" dt="2020-08-13T20:47:46.701" v="823" actId="14100"/>
          <ac:spMkLst>
            <pc:docMk/>
            <pc:sldMk cId="1166723758" sldId="271"/>
            <ac:spMk id="56" creationId="{416790D2-307A-4147-A7CC-9B3AD9D3E435}"/>
          </ac:spMkLst>
        </pc:spChg>
        <pc:spChg chg="mod">
          <ac:chgData name="Zhihao Tang" userId="c6afea04-4771-4879-9e3a-ee1175e1ff43" providerId="ADAL" clId="{24FA40A5-C41C-4FD5-8E66-4D1025C0EC36}" dt="2020-08-13T20:51:04.161" v="889" actId="20577"/>
          <ac:spMkLst>
            <pc:docMk/>
            <pc:sldMk cId="1166723758" sldId="271"/>
            <ac:spMk id="58" creationId="{81769E8D-11B4-42A8-953D-3C988B044C45}"/>
          </ac:spMkLst>
        </pc:spChg>
        <pc:spChg chg="mod">
          <ac:chgData name="Zhihao Tang" userId="c6afea04-4771-4879-9e3a-ee1175e1ff43" providerId="ADAL" clId="{24FA40A5-C41C-4FD5-8E66-4D1025C0EC36}" dt="2020-08-13T20:48:20.212" v="827" actId="1076"/>
          <ac:spMkLst>
            <pc:docMk/>
            <pc:sldMk cId="1166723758" sldId="271"/>
            <ac:spMk id="59" creationId="{8BBB9F2B-3CAC-4847-97B0-5CCBA9F53C4D}"/>
          </ac:spMkLst>
        </pc:spChg>
        <pc:grpChg chg="mod">
          <ac:chgData name="Zhihao Tang" userId="c6afea04-4771-4879-9e3a-ee1175e1ff43" providerId="ADAL" clId="{24FA40A5-C41C-4FD5-8E66-4D1025C0EC36}" dt="2020-08-13T20:12:34.399" v="442" actId="1076"/>
          <ac:grpSpMkLst>
            <pc:docMk/>
            <pc:sldMk cId="1166723758" sldId="271"/>
            <ac:grpSpMk id="61" creationId="{5E286AB1-687C-4DCA-9E6E-49B8B9AB97CE}"/>
          </ac:grpSpMkLst>
        </pc:grpChg>
      </pc:sldChg>
      <pc:sldChg chg="modSp">
        <pc:chgData name="Zhihao Tang" userId="c6afea04-4771-4879-9e3a-ee1175e1ff43" providerId="ADAL" clId="{24FA40A5-C41C-4FD5-8E66-4D1025C0EC36}" dt="2020-08-13T19:51:36.510" v="437" actId="20577"/>
        <pc:sldMkLst>
          <pc:docMk/>
          <pc:sldMk cId="537002602" sldId="275"/>
        </pc:sldMkLst>
        <pc:spChg chg="mod">
          <ac:chgData name="Zhihao Tang" userId="c6afea04-4771-4879-9e3a-ee1175e1ff43" providerId="ADAL" clId="{24FA40A5-C41C-4FD5-8E66-4D1025C0EC36}" dt="2020-08-13T19:05:03.818" v="195"/>
          <ac:spMkLst>
            <pc:docMk/>
            <pc:sldMk cId="537002602" sldId="275"/>
            <ac:spMk id="2" creationId="{21E97F23-6191-4DAA-BBD6-1B6078B041D0}"/>
          </ac:spMkLst>
        </pc:spChg>
        <pc:graphicFrameChg chg="modGraphic">
          <ac:chgData name="Zhihao Tang" userId="c6afea04-4771-4879-9e3a-ee1175e1ff43" providerId="ADAL" clId="{24FA40A5-C41C-4FD5-8E66-4D1025C0EC36}" dt="2020-08-13T19:51:36.510" v="437" actId="20577"/>
          <ac:graphicFrameMkLst>
            <pc:docMk/>
            <pc:sldMk cId="537002602" sldId="275"/>
            <ac:graphicFrameMk id="4" creationId="{E468E8F7-BD9A-4FF7-BA6B-EDA4B2F21781}"/>
          </ac:graphicFrameMkLst>
        </pc:graphicFrameChg>
      </pc:sldChg>
      <pc:sldChg chg="modSp">
        <pc:chgData name="Zhihao Tang" userId="c6afea04-4771-4879-9e3a-ee1175e1ff43" providerId="ADAL" clId="{24FA40A5-C41C-4FD5-8E66-4D1025C0EC36}" dt="2020-08-13T19:13:56.120" v="260" actId="20577"/>
        <pc:sldMkLst>
          <pc:docMk/>
          <pc:sldMk cId="2496211825" sldId="276"/>
        </pc:sldMkLst>
        <pc:spChg chg="mod">
          <ac:chgData name="Zhihao Tang" userId="c6afea04-4771-4879-9e3a-ee1175e1ff43" providerId="ADAL" clId="{24FA40A5-C41C-4FD5-8E66-4D1025C0EC36}" dt="2020-08-13T19:13:56.120" v="260" actId="20577"/>
          <ac:spMkLst>
            <pc:docMk/>
            <pc:sldMk cId="2496211825" sldId="276"/>
            <ac:spMk id="2" creationId="{E074CEA4-C429-48B1-8683-1C32172326AE}"/>
          </ac:spMkLst>
        </pc:spChg>
      </pc:sldChg>
      <pc:sldChg chg="modSp">
        <pc:chgData name="Zhihao Tang" userId="c6afea04-4771-4879-9e3a-ee1175e1ff43" providerId="ADAL" clId="{24FA40A5-C41C-4FD5-8E66-4D1025C0EC36}" dt="2020-08-13T20:13:25.606" v="446" actId="1076"/>
        <pc:sldMkLst>
          <pc:docMk/>
          <pc:sldMk cId="1916552744" sldId="279"/>
        </pc:sldMkLst>
        <pc:picChg chg="mod">
          <ac:chgData name="Zhihao Tang" userId="c6afea04-4771-4879-9e3a-ee1175e1ff43" providerId="ADAL" clId="{24FA40A5-C41C-4FD5-8E66-4D1025C0EC36}" dt="2020-08-13T20:13:25.606" v="446" actId="1076"/>
          <ac:picMkLst>
            <pc:docMk/>
            <pc:sldMk cId="1916552744" sldId="279"/>
            <ac:picMk id="6" creationId="{CF22EE04-DBCB-42A4-A3FB-75CD02AA20D7}"/>
          </ac:picMkLst>
        </pc:picChg>
      </pc:sldChg>
      <pc:sldChg chg="modSp">
        <pc:chgData name="Zhihao Tang" userId="c6afea04-4771-4879-9e3a-ee1175e1ff43" providerId="ADAL" clId="{24FA40A5-C41C-4FD5-8E66-4D1025C0EC36}" dt="2020-08-13T19:05:03.818" v="195"/>
        <pc:sldMkLst>
          <pc:docMk/>
          <pc:sldMk cId="3345350165" sldId="281"/>
        </pc:sldMkLst>
        <pc:spChg chg="mod">
          <ac:chgData name="Zhihao Tang" userId="c6afea04-4771-4879-9e3a-ee1175e1ff43" providerId="ADAL" clId="{24FA40A5-C41C-4FD5-8E66-4D1025C0EC36}" dt="2020-08-13T19:05:03.818" v="195"/>
          <ac:spMkLst>
            <pc:docMk/>
            <pc:sldMk cId="3345350165" sldId="281"/>
            <ac:spMk id="2" creationId="{EAC5919A-5F9D-40AD-B2B7-A70E6493DDB8}"/>
          </ac:spMkLst>
        </pc:spChg>
      </pc:sldChg>
      <pc:sldChg chg="modSp">
        <pc:chgData name="Zhihao Tang" userId="c6afea04-4771-4879-9e3a-ee1175e1ff43" providerId="ADAL" clId="{24FA40A5-C41C-4FD5-8E66-4D1025C0EC36}" dt="2020-08-13T20:12:49.765" v="445" actId="1076"/>
        <pc:sldMkLst>
          <pc:docMk/>
          <pc:sldMk cId="1617126252" sldId="284"/>
        </pc:sldMkLst>
        <pc:spChg chg="mod">
          <ac:chgData name="Zhihao Tang" userId="c6afea04-4771-4879-9e3a-ee1175e1ff43" providerId="ADAL" clId="{24FA40A5-C41C-4FD5-8E66-4D1025C0EC36}" dt="2020-08-13T20:12:47.222" v="444" actId="1076"/>
          <ac:spMkLst>
            <pc:docMk/>
            <pc:sldMk cId="1617126252" sldId="284"/>
            <ac:spMk id="2" creationId="{EAC5919A-5F9D-40AD-B2B7-A70E6493DDB8}"/>
          </ac:spMkLst>
        </pc:spChg>
        <pc:graphicFrameChg chg="mod">
          <ac:chgData name="Zhihao Tang" userId="c6afea04-4771-4879-9e3a-ee1175e1ff43" providerId="ADAL" clId="{24FA40A5-C41C-4FD5-8E66-4D1025C0EC36}" dt="2020-08-13T20:12:49.765" v="445" actId="1076"/>
          <ac:graphicFrameMkLst>
            <pc:docMk/>
            <pc:sldMk cId="1617126252" sldId="284"/>
            <ac:graphicFrameMk id="6" creationId="{88792E63-91FA-465B-B040-E22C9992053F}"/>
          </ac:graphicFrameMkLst>
        </pc:graphicFrameChg>
      </pc:sldChg>
      <pc:sldChg chg="modSp">
        <pc:chgData name="Zhihao Tang" userId="c6afea04-4771-4879-9e3a-ee1175e1ff43" providerId="ADAL" clId="{24FA40A5-C41C-4FD5-8E66-4D1025C0EC36}" dt="2020-08-13T19:05:03.818" v="195"/>
        <pc:sldMkLst>
          <pc:docMk/>
          <pc:sldMk cId="341407168" sldId="291"/>
        </pc:sldMkLst>
        <pc:spChg chg="mod">
          <ac:chgData name="Zhihao Tang" userId="c6afea04-4771-4879-9e3a-ee1175e1ff43" providerId="ADAL" clId="{24FA40A5-C41C-4FD5-8E66-4D1025C0EC36}" dt="2020-08-13T19:05:03.818" v="195"/>
          <ac:spMkLst>
            <pc:docMk/>
            <pc:sldMk cId="341407168" sldId="291"/>
            <ac:spMk id="2" creationId="{6B75A0A6-0A59-4C58-9692-677E1B8B254D}"/>
          </ac:spMkLst>
        </pc:spChg>
      </pc:sldChg>
      <pc:sldChg chg="modSp">
        <pc:chgData name="Zhihao Tang" userId="c6afea04-4771-4879-9e3a-ee1175e1ff43" providerId="ADAL" clId="{24FA40A5-C41C-4FD5-8E66-4D1025C0EC36}" dt="2020-08-13T19:50:41.366" v="395" actId="1076"/>
        <pc:sldMkLst>
          <pc:docMk/>
          <pc:sldMk cId="450840055" sldId="293"/>
        </pc:sldMkLst>
        <pc:spChg chg="mod">
          <ac:chgData name="Zhihao Tang" userId="c6afea04-4771-4879-9e3a-ee1175e1ff43" providerId="ADAL" clId="{24FA40A5-C41C-4FD5-8E66-4D1025C0EC36}" dt="2020-08-13T19:50:41.366" v="395" actId="1076"/>
          <ac:spMkLst>
            <pc:docMk/>
            <pc:sldMk cId="450840055" sldId="293"/>
            <ac:spMk id="9" creationId="{322CEAC5-6BAD-4C9E-963C-5C47047D858D}"/>
          </ac:spMkLst>
        </pc:spChg>
        <pc:spChg chg="mod">
          <ac:chgData name="Zhihao Tang" userId="c6afea04-4771-4879-9e3a-ee1175e1ff43" providerId="ADAL" clId="{24FA40A5-C41C-4FD5-8E66-4D1025C0EC36}" dt="2020-08-13T19:49:37.383" v="291" actId="20577"/>
          <ac:spMkLst>
            <pc:docMk/>
            <pc:sldMk cId="450840055" sldId="293"/>
            <ac:spMk id="19" creationId="{17DF25F2-6EE8-4EE9-9528-1402751C9865}"/>
          </ac:spMkLst>
        </pc:spChg>
      </pc:sldChg>
      <pc:sldChg chg="modSp">
        <pc:chgData name="Zhihao Tang" userId="c6afea04-4771-4879-9e3a-ee1175e1ff43" providerId="ADAL" clId="{24FA40A5-C41C-4FD5-8E66-4D1025C0EC36}" dt="2020-08-13T19:05:03.818" v="195"/>
        <pc:sldMkLst>
          <pc:docMk/>
          <pc:sldMk cId="2498166171" sldId="298"/>
        </pc:sldMkLst>
        <pc:spChg chg="mod">
          <ac:chgData name="Zhihao Tang" userId="c6afea04-4771-4879-9e3a-ee1175e1ff43" providerId="ADAL" clId="{24FA40A5-C41C-4FD5-8E66-4D1025C0EC36}" dt="2020-08-13T19:05:03.818" v="195"/>
          <ac:spMkLst>
            <pc:docMk/>
            <pc:sldMk cId="2498166171" sldId="298"/>
            <ac:spMk id="2" creationId="{EAC5919A-5F9D-40AD-B2B7-A70E6493DDB8}"/>
          </ac:spMkLst>
        </pc:spChg>
      </pc:sldChg>
      <pc:sldChg chg="modSp">
        <pc:chgData name="Zhihao Tang" userId="c6afea04-4771-4879-9e3a-ee1175e1ff43" providerId="ADAL" clId="{24FA40A5-C41C-4FD5-8E66-4D1025C0EC36}" dt="2020-08-13T19:09:49.512" v="213" actId="1076"/>
        <pc:sldMkLst>
          <pc:docMk/>
          <pc:sldMk cId="477007105" sldId="300"/>
        </pc:sldMkLst>
        <pc:spChg chg="mod">
          <ac:chgData name="Zhihao Tang" userId="c6afea04-4771-4879-9e3a-ee1175e1ff43" providerId="ADAL" clId="{24FA40A5-C41C-4FD5-8E66-4D1025C0EC36}" dt="2020-08-13T19:09:49.512" v="213" actId="1076"/>
          <ac:spMkLst>
            <pc:docMk/>
            <pc:sldMk cId="477007105" sldId="300"/>
            <ac:spMk id="2" creationId="{13A48BB4-ED5F-481A-8DA1-2C7F2D4E4F4D}"/>
          </ac:spMkLst>
        </pc:spChg>
      </pc:sldChg>
      <pc:sldChg chg="modSp">
        <pc:chgData name="Zhihao Tang" userId="c6afea04-4771-4879-9e3a-ee1175e1ff43" providerId="ADAL" clId="{24FA40A5-C41C-4FD5-8E66-4D1025C0EC36}" dt="2020-08-13T20:46:30.844" v="819" actId="20577"/>
        <pc:sldMkLst>
          <pc:docMk/>
          <pc:sldMk cId="3473474494" sldId="301"/>
        </pc:sldMkLst>
        <pc:spChg chg="mod">
          <ac:chgData name="Zhihao Tang" userId="c6afea04-4771-4879-9e3a-ee1175e1ff43" providerId="ADAL" clId="{24FA40A5-C41C-4FD5-8E66-4D1025C0EC36}" dt="2020-08-13T20:18:28.619" v="455" actId="20577"/>
          <ac:spMkLst>
            <pc:docMk/>
            <pc:sldMk cId="3473474494" sldId="301"/>
            <ac:spMk id="2" creationId="{FA850F25-9536-4BC2-86F5-CD8C7226B09F}"/>
          </ac:spMkLst>
        </pc:spChg>
        <pc:spChg chg="mod">
          <ac:chgData name="Zhihao Tang" userId="c6afea04-4771-4879-9e3a-ee1175e1ff43" providerId="ADAL" clId="{24FA40A5-C41C-4FD5-8E66-4D1025C0EC36}" dt="2020-08-13T19:14:48.102" v="262" actId="255"/>
          <ac:spMkLst>
            <pc:docMk/>
            <pc:sldMk cId="3473474494" sldId="301"/>
            <ac:spMk id="51" creationId="{BD9AF154-C183-49E2-A60C-E2BB6F360EDB}"/>
          </ac:spMkLst>
        </pc:spChg>
        <pc:spChg chg="mod">
          <ac:chgData name="Zhihao Tang" userId="c6afea04-4771-4879-9e3a-ee1175e1ff43" providerId="ADAL" clId="{24FA40A5-C41C-4FD5-8E66-4D1025C0EC36}" dt="2020-08-13T19:14:41.462" v="261" actId="255"/>
          <ac:spMkLst>
            <pc:docMk/>
            <pc:sldMk cId="3473474494" sldId="301"/>
            <ac:spMk id="55" creationId="{671EEFBA-5386-4E60-985C-2BE2A7118576}"/>
          </ac:spMkLst>
        </pc:spChg>
        <pc:spChg chg="mod">
          <ac:chgData name="Zhihao Tang" userId="c6afea04-4771-4879-9e3a-ee1175e1ff43" providerId="ADAL" clId="{24FA40A5-C41C-4FD5-8E66-4D1025C0EC36}" dt="2020-08-13T19:16:03.422" v="277" actId="1076"/>
          <ac:spMkLst>
            <pc:docMk/>
            <pc:sldMk cId="3473474494" sldId="301"/>
            <ac:spMk id="58" creationId="{4B4635DA-CF3D-4C3D-8250-4861CF87BEA3}"/>
          </ac:spMkLst>
        </pc:spChg>
        <pc:spChg chg="mod">
          <ac:chgData name="Zhihao Tang" userId="c6afea04-4771-4879-9e3a-ee1175e1ff43" providerId="ADAL" clId="{24FA40A5-C41C-4FD5-8E66-4D1025C0EC36}" dt="2020-08-13T20:46:30.844" v="819" actId="20577"/>
          <ac:spMkLst>
            <pc:docMk/>
            <pc:sldMk cId="3473474494" sldId="301"/>
            <ac:spMk id="89" creationId="{7E218013-A00C-401E-9E65-075F4BA7F989}"/>
          </ac:spMkLst>
        </pc:spChg>
      </pc:sldChg>
      <pc:sldChg chg="modSp">
        <pc:chgData name="Zhihao Tang" userId="c6afea04-4771-4879-9e3a-ee1175e1ff43" providerId="ADAL" clId="{24FA40A5-C41C-4FD5-8E66-4D1025C0EC36}" dt="2020-08-13T19:05:03.818" v="195"/>
        <pc:sldMkLst>
          <pc:docMk/>
          <pc:sldMk cId="52944757" sldId="302"/>
        </pc:sldMkLst>
        <pc:spChg chg="mod">
          <ac:chgData name="Zhihao Tang" userId="c6afea04-4771-4879-9e3a-ee1175e1ff43" providerId="ADAL" clId="{24FA40A5-C41C-4FD5-8E66-4D1025C0EC36}" dt="2020-08-13T19:05:03.818" v="195"/>
          <ac:spMkLst>
            <pc:docMk/>
            <pc:sldMk cId="52944757" sldId="302"/>
            <ac:spMk id="3" creationId="{7413BF2D-F9CC-4A90-B3AF-93DBC3B59ADC}"/>
          </ac:spMkLst>
        </pc:spChg>
      </pc:sldChg>
      <pc:sldChg chg="addSp delSp modSp add">
        <pc:chgData name="Zhihao Tang" userId="c6afea04-4771-4879-9e3a-ee1175e1ff43" providerId="ADAL" clId="{24FA40A5-C41C-4FD5-8E66-4D1025C0EC36}" dt="2020-08-13T20:30:00.820" v="810" actId="1076"/>
        <pc:sldMkLst>
          <pc:docMk/>
          <pc:sldMk cId="3929031681" sldId="303"/>
        </pc:sldMkLst>
        <pc:spChg chg="del topLvl">
          <ac:chgData name="Zhihao Tang" userId="c6afea04-4771-4879-9e3a-ee1175e1ff43" providerId="ADAL" clId="{24FA40A5-C41C-4FD5-8E66-4D1025C0EC36}" dt="2020-08-13T18:58:00.835" v="133" actId="478"/>
          <ac:spMkLst>
            <pc:docMk/>
            <pc:sldMk cId="3929031681" sldId="303"/>
            <ac:spMk id="4" creationId="{00000000-0000-0000-0000-000000000000}"/>
          </ac:spMkLst>
        </pc:spChg>
        <pc:spChg chg="mod">
          <ac:chgData name="Zhihao Tang" userId="c6afea04-4771-4879-9e3a-ee1175e1ff43" providerId="ADAL" clId="{24FA40A5-C41C-4FD5-8E66-4D1025C0EC36}" dt="2020-08-13T18:57:47.079" v="132" actId="1076"/>
          <ac:spMkLst>
            <pc:docMk/>
            <pc:sldMk cId="3929031681" sldId="303"/>
            <ac:spMk id="16" creationId="{00000000-0000-0000-0000-000000000000}"/>
          </ac:spMkLst>
        </pc:spChg>
        <pc:spChg chg="mod">
          <ac:chgData name="Zhihao Tang" userId="c6afea04-4771-4879-9e3a-ee1175e1ff43" providerId="ADAL" clId="{24FA40A5-C41C-4FD5-8E66-4D1025C0EC36}" dt="2020-08-13T20:20:41.213" v="488" actId="1076"/>
          <ac:spMkLst>
            <pc:docMk/>
            <pc:sldMk cId="3929031681" sldId="303"/>
            <ac:spMk id="17" creationId="{00000000-0000-0000-0000-000000000000}"/>
          </ac:spMkLst>
        </pc:spChg>
        <pc:spChg chg="mod">
          <ac:chgData name="Zhihao Tang" userId="c6afea04-4771-4879-9e3a-ee1175e1ff43" providerId="ADAL" clId="{24FA40A5-C41C-4FD5-8E66-4D1025C0EC36}" dt="2020-08-13T18:57:45.312" v="131" actId="1076"/>
          <ac:spMkLst>
            <pc:docMk/>
            <pc:sldMk cId="3929031681" sldId="303"/>
            <ac:spMk id="21" creationId="{00000000-0000-0000-0000-000000000000}"/>
          </ac:spMkLst>
        </pc:spChg>
        <pc:spChg chg="del">
          <ac:chgData name="Zhihao Tang" userId="c6afea04-4771-4879-9e3a-ee1175e1ff43" providerId="ADAL" clId="{24FA40A5-C41C-4FD5-8E66-4D1025C0EC36}" dt="2020-08-13T18:56:20.592" v="112" actId="478"/>
          <ac:spMkLst>
            <pc:docMk/>
            <pc:sldMk cId="3929031681" sldId="303"/>
            <ac:spMk id="22" creationId="{00000000-0000-0000-0000-000000000000}"/>
          </ac:spMkLst>
        </pc:spChg>
        <pc:spChg chg="mod">
          <ac:chgData name="Zhihao Tang" userId="c6afea04-4771-4879-9e3a-ee1175e1ff43" providerId="ADAL" clId="{24FA40A5-C41C-4FD5-8E66-4D1025C0EC36}" dt="2020-08-13T19:01:23.479" v="151" actId="1076"/>
          <ac:spMkLst>
            <pc:docMk/>
            <pc:sldMk cId="3929031681" sldId="303"/>
            <ac:spMk id="23" creationId="{00000000-0000-0000-0000-000000000000}"/>
          </ac:spMkLst>
        </pc:spChg>
        <pc:spChg chg="mod">
          <ac:chgData name="Zhihao Tang" userId="c6afea04-4771-4879-9e3a-ee1175e1ff43" providerId="ADAL" clId="{24FA40A5-C41C-4FD5-8E66-4D1025C0EC36}" dt="2020-08-13T18:57:11.335" v="124" actId="1076"/>
          <ac:spMkLst>
            <pc:docMk/>
            <pc:sldMk cId="3929031681" sldId="303"/>
            <ac:spMk id="24" creationId="{00000000-0000-0000-0000-000000000000}"/>
          </ac:spMkLst>
        </pc:spChg>
        <pc:spChg chg="del mod">
          <ac:chgData name="Zhihao Tang" userId="c6afea04-4771-4879-9e3a-ee1175e1ff43" providerId="ADAL" clId="{24FA40A5-C41C-4FD5-8E66-4D1025C0EC36}" dt="2020-08-13T19:01:09.177" v="149" actId="478"/>
          <ac:spMkLst>
            <pc:docMk/>
            <pc:sldMk cId="3929031681" sldId="303"/>
            <ac:spMk id="25" creationId="{00000000-0000-0000-0000-000000000000}"/>
          </ac:spMkLst>
        </pc:spChg>
        <pc:spChg chg="mod">
          <ac:chgData name="Zhihao Tang" userId="c6afea04-4771-4879-9e3a-ee1175e1ff43" providerId="ADAL" clId="{24FA40A5-C41C-4FD5-8E66-4D1025C0EC36}" dt="2020-08-13T18:57:42.335" v="130" actId="1076"/>
          <ac:spMkLst>
            <pc:docMk/>
            <pc:sldMk cId="3929031681" sldId="303"/>
            <ac:spMk id="26" creationId="{00000000-0000-0000-0000-000000000000}"/>
          </ac:spMkLst>
        </pc:spChg>
        <pc:spChg chg="mod topLvl">
          <ac:chgData name="Zhihao Tang" userId="c6afea04-4771-4879-9e3a-ee1175e1ff43" providerId="ADAL" clId="{24FA40A5-C41C-4FD5-8E66-4D1025C0EC36}" dt="2020-08-13T18:58:29.168" v="148" actId="20577"/>
          <ac:spMkLst>
            <pc:docMk/>
            <pc:sldMk cId="3929031681" sldId="303"/>
            <ac:spMk id="27" creationId="{00000000-0000-0000-0000-000000000000}"/>
          </ac:spMkLst>
        </pc:spChg>
        <pc:spChg chg="del">
          <ac:chgData name="Zhihao Tang" userId="c6afea04-4771-4879-9e3a-ee1175e1ff43" providerId="ADAL" clId="{24FA40A5-C41C-4FD5-8E66-4D1025C0EC36}" dt="2020-08-13T18:56:31.024" v="114" actId="478"/>
          <ac:spMkLst>
            <pc:docMk/>
            <pc:sldMk cId="3929031681" sldId="303"/>
            <ac:spMk id="28" creationId="{00000000-0000-0000-0000-000000000000}"/>
          </ac:spMkLst>
        </pc:spChg>
        <pc:spChg chg="add mod">
          <ac:chgData name="Zhihao Tang" userId="c6afea04-4771-4879-9e3a-ee1175e1ff43" providerId="ADAL" clId="{24FA40A5-C41C-4FD5-8E66-4D1025C0EC36}" dt="2020-08-13T20:30:00.820" v="810" actId="1076"/>
          <ac:spMkLst>
            <pc:docMk/>
            <pc:sldMk cId="3929031681" sldId="303"/>
            <ac:spMk id="29" creationId="{7C260B0D-2325-420B-B304-40D06C87A4F3}"/>
          </ac:spMkLst>
        </pc:spChg>
        <pc:spChg chg="mod">
          <ac:chgData name="Zhihao Tang" userId="c6afea04-4771-4879-9e3a-ee1175e1ff43" providerId="ADAL" clId="{24FA40A5-C41C-4FD5-8E66-4D1025C0EC36}" dt="2020-08-13T20:27:26.621" v="791" actId="1076"/>
          <ac:spMkLst>
            <pc:docMk/>
            <pc:sldMk cId="3929031681" sldId="303"/>
            <ac:spMk id="31" creationId="{00000000-0000-0000-0000-000000000000}"/>
          </ac:spMkLst>
        </pc:spChg>
        <pc:spChg chg="del mod">
          <ac:chgData name="Zhihao Tang" userId="c6afea04-4771-4879-9e3a-ee1175e1ff43" providerId="ADAL" clId="{24FA40A5-C41C-4FD5-8E66-4D1025C0EC36}" dt="2020-08-13T19:01:25.552" v="152" actId="478"/>
          <ac:spMkLst>
            <pc:docMk/>
            <pc:sldMk cId="3929031681" sldId="303"/>
            <ac:spMk id="32" creationId="{00000000-0000-0000-0000-000000000000}"/>
          </ac:spMkLst>
        </pc:spChg>
        <pc:spChg chg="mod">
          <ac:chgData name="Zhihao Tang" userId="c6afea04-4771-4879-9e3a-ee1175e1ff43" providerId="ADAL" clId="{24FA40A5-C41C-4FD5-8E66-4D1025C0EC36}" dt="2020-08-13T19:01:17.751" v="150" actId="1076"/>
          <ac:spMkLst>
            <pc:docMk/>
            <pc:sldMk cId="3929031681" sldId="303"/>
            <ac:spMk id="33" creationId="{00000000-0000-0000-0000-000000000000}"/>
          </ac:spMkLst>
        </pc:spChg>
        <pc:spChg chg="mod">
          <ac:chgData name="Zhihao Tang" userId="c6afea04-4771-4879-9e3a-ee1175e1ff43" providerId="ADAL" clId="{24FA40A5-C41C-4FD5-8E66-4D1025C0EC36}" dt="2020-08-13T18:56:59.735" v="122" actId="1076"/>
          <ac:spMkLst>
            <pc:docMk/>
            <pc:sldMk cId="3929031681" sldId="303"/>
            <ac:spMk id="34" creationId="{00000000-0000-0000-0000-000000000000}"/>
          </ac:spMkLst>
        </pc:spChg>
        <pc:spChg chg="mod">
          <ac:chgData name="Zhihao Tang" userId="c6afea04-4771-4879-9e3a-ee1175e1ff43" providerId="ADAL" clId="{24FA40A5-C41C-4FD5-8E66-4D1025C0EC36}" dt="2020-08-13T18:53:25.775" v="44" actId="20577"/>
          <ac:spMkLst>
            <pc:docMk/>
            <pc:sldMk cId="3929031681" sldId="303"/>
            <ac:spMk id="35" creationId="{00000000-0000-0000-0000-000000000000}"/>
          </ac:spMkLst>
        </pc:spChg>
        <pc:spChg chg="del">
          <ac:chgData name="Zhihao Tang" userId="c6afea04-4771-4879-9e3a-ee1175e1ff43" providerId="ADAL" clId="{24FA40A5-C41C-4FD5-8E66-4D1025C0EC36}" dt="2020-08-13T18:56:32.864" v="115" actId="478"/>
          <ac:spMkLst>
            <pc:docMk/>
            <pc:sldMk cId="3929031681" sldId="303"/>
            <ac:spMk id="36" creationId="{00000000-0000-0000-0000-000000000000}"/>
          </ac:spMkLst>
        </pc:spChg>
        <pc:spChg chg="del">
          <ac:chgData name="Zhihao Tang" userId="c6afea04-4771-4879-9e3a-ee1175e1ff43" providerId="ADAL" clId="{24FA40A5-C41C-4FD5-8E66-4D1025C0EC36}" dt="2020-08-13T18:56:23.208" v="113" actId="478"/>
          <ac:spMkLst>
            <pc:docMk/>
            <pc:sldMk cId="3929031681" sldId="303"/>
            <ac:spMk id="37" creationId="{00000000-0000-0000-0000-000000000000}"/>
          </ac:spMkLst>
        </pc:spChg>
        <pc:grpChg chg="add del">
          <ac:chgData name="Zhihao Tang" userId="c6afea04-4771-4879-9e3a-ee1175e1ff43" providerId="ADAL" clId="{24FA40A5-C41C-4FD5-8E66-4D1025C0EC36}" dt="2020-08-13T18:58:00.835" v="133" actId="478"/>
          <ac:grpSpMkLst>
            <pc:docMk/>
            <pc:sldMk cId="3929031681" sldId="303"/>
            <ac:grpSpMk id="6" creationId="{00000000-0000-0000-0000-000000000000}"/>
          </ac:grpSpMkLst>
        </pc:grpChg>
      </pc:sldChg>
      <pc:sldChg chg="addSp modSp add">
        <pc:chgData name="Zhihao Tang" userId="c6afea04-4771-4879-9e3a-ee1175e1ff43" providerId="ADAL" clId="{24FA40A5-C41C-4FD5-8E66-4D1025C0EC36}" dt="2020-08-13T20:30:11.629" v="811" actId="1076"/>
        <pc:sldMkLst>
          <pc:docMk/>
          <pc:sldMk cId="2132913670" sldId="304"/>
        </pc:sldMkLst>
        <pc:spChg chg="add mod">
          <ac:chgData name="Zhihao Tang" userId="c6afea04-4771-4879-9e3a-ee1175e1ff43" providerId="ADAL" clId="{24FA40A5-C41C-4FD5-8E66-4D1025C0EC36}" dt="2020-08-13T20:30:11.629" v="811" actId="1076"/>
          <ac:spMkLst>
            <pc:docMk/>
            <pc:sldMk cId="2132913670" sldId="304"/>
            <ac:spMk id="22" creationId="{C1FBFFB3-A666-4E1B-9E86-D7F034B097E9}"/>
          </ac:spMkLst>
        </pc:spChg>
        <pc:spChg chg="mod">
          <ac:chgData name="Zhihao Tang" userId="c6afea04-4771-4879-9e3a-ee1175e1ff43" providerId="ADAL" clId="{24FA40A5-C41C-4FD5-8E66-4D1025C0EC36}" dt="2020-08-13T20:29:05.293" v="801" actId="1076"/>
          <ac:spMkLst>
            <pc:docMk/>
            <pc:sldMk cId="2132913670" sldId="304"/>
            <ac:spMk id="24" creationId="{00000000-0000-0000-0000-000000000000}"/>
          </ac:spMkLst>
        </pc:spChg>
        <pc:spChg chg="mod">
          <ac:chgData name="Zhihao Tang" userId="c6afea04-4771-4879-9e3a-ee1175e1ff43" providerId="ADAL" clId="{24FA40A5-C41C-4FD5-8E66-4D1025C0EC36}" dt="2020-08-13T19:02:37.695" v="159" actId="1076"/>
          <ac:spMkLst>
            <pc:docMk/>
            <pc:sldMk cId="2132913670" sldId="304"/>
            <ac:spMk id="26" creationId="{00000000-0000-0000-0000-000000000000}"/>
          </ac:spMkLst>
        </pc:spChg>
        <pc:spChg chg="mod">
          <ac:chgData name="Zhihao Tang" userId="c6afea04-4771-4879-9e3a-ee1175e1ff43" providerId="ADAL" clId="{24FA40A5-C41C-4FD5-8E66-4D1025C0EC36}" dt="2020-08-13T19:02:47.991" v="161" actId="1076"/>
          <ac:spMkLst>
            <pc:docMk/>
            <pc:sldMk cId="2132913670" sldId="304"/>
            <ac:spMk id="30" creationId="{00000000-0000-0000-0000-000000000000}"/>
          </ac:spMkLst>
        </pc:spChg>
        <pc:spChg chg="mod">
          <ac:chgData name="Zhihao Tang" userId="c6afea04-4771-4879-9e3a-ee1175e1ff43" providerId="ADAL" clId="{24FA40A5-C41C-4FD5-8E66-4D1025C0EC36}" dt="2020-08-13T19:02:22.577" v="155" actId="113"/>
          <ac:spMkLst>
            <pc:docMk/>
            <pc:sldMk cId="2132913670" sldId="304"/>
            <ac:spMk id="31" creationId="{00000000-0000-0000-0000-000000000000}"/>
          </ac:spMkLst>
        </pc:spChg>
      </pc:sldChg>
      <pc:sldChg chg="modSp add">
        <pc:chgData name="Zhihao Tang" userId="c6afea04-4771-4879-9e3a-ee1175e1ff43" providerId="ADAL" clId="{24FA40A5-C41C-4FD5-8E66-4D1025C0EC36}" dt="2020-08-13T19:03:28.743" v="170" actId="1076"/>
        <pc:sldMkLst>
          <pc:docMk/>
          <pc:sldMk cId="2304856622" sldId="305"/>
        </pc:sldMkLst>
        <pc:spChg chg="mod">
          <ac:chgData name="Zhihao Tang" userId="c6afea04-4771-4879-9e3a-ee1175e1ff43" providerId="ADAL" clId="{24FA40A5-C41C-4FD5-8E66-4D1025C0EC36}" dt="2020-08-13T19:03:17.671" v="168" actId="1076"/>
          <ac:spMkLst>
            <pc:docMk/>
            <pc:sldMk cId="2304856622" sldId="305"/>
            <ac:spMk id="21" creationId="{00000000-0000-0000-0000-000000000000}"/>
          </ac:spMkLst>
        </pc:spChg>
        <pc:spChg chg="mod">
          <ac:chgData name="Zhihao Tang" userId="c6afea04-4771-4879-9e3a-ee1175e1ff43" providerId="ADAL" clId="{24FA40A5-C41C-4FD5-8E66-4D1025C0EC36}" dt="2020-08-13T19:03:03.255" v="164" actId="207"/>
          <ac:spMkLst>
            <pc:docMk/>
            <pc:sldMk cId="2304856622" sldId="305"/>
            <ac:spMk id="24" creationId="{00000000-0000-0000-0000-000000000000}"/>
          </ac:spMkLst>
        </pc:spChg>
        <pc:spChg chg="mod">
          <ac:chgData name="Zhihao Tang" userId="c6afea04-4771-4879-9e3a-ee1175e1ff43" providerId="ADAL" clId="{24FA40A5-C41C-4FD5-8E66-4D1025C0EC36}" dt="2020-08-13T19:03:28.743" v="170" actId="1076"/>
          <ac:spMkLst>
            <pc:docMk/>
            <pc:sldMk cId="2304856622" sldId="305"/>
            <ac:spMk id="30" creationId="{00000000-0000-0000-0000-000000000000}"/>
          </ac:spMkLst>
        </pc:spChg>
        <pc:spChg chg="mod">
          <ac:chgData name="Zhihao Tang" userId="c6afea04-4771-4879-9e3a-ee1175e1ff43" providerId="ADAL" clId="{24FA40A5-C41C-4FD5-8E66-4D1025C0EC36}" dt="2020-08-13T19:03:08.318" v="166" actId="207"/>
          <ac:spMkLst>
            <pc:docMk/>
            <pc:sldMk cId="2304856622" sldId="305"/>
            <ac:spMk id="33" creationId="{00000000-0000-0000-0000-000000000000}"/>
          </ac:spMkLst>
        </pc:spChg>
      </pc:sldChg>
      <pc:sldChg chg="addSp modSp add">
        <pc:chgData name="Zhihao Tang" userId="c6afea04-4771-4879-9e3a-ee1175e1ff43" providerId="ADAL" clId="{24FA40A5-C41C-4FD5-8E66-4D1025C0EC36}" dt="2020-08-13T20:31:16.156" v="818" actId="1076"/>
        <pc:sldMkLst>
          <pc:docMk/>
          <pc:sldMk cId="486997486" sldId="306"/>
        </pc:sldMkLst>
        <pc:spChg chg="add mod">
          <ac:chgData name="Zhihao Tang" userId="c6afea04-4771-4879-9e3a-ee1175e1ff43" providerId="ADAL" clId="{24FA40A5-C41C-4FD5-8E66-4D1025C0EC36}" dt="2020-08-13T20:31:16.156" v="818" actId="1076"/>
          <ac:spMkLst>
            <pc:docMk/>
            <pc:sldMk cId="486997486" sldId="306"/>
            <ac:spMk id="22" creationId="{990BDF46-A4CD-48CB-B1D7-5E9BF0E20A5C}"/>
          </ac:spMkLst>
        </pc:spChg>
        <pc:spChg chg="mod">
          <ac:chgData name="Zhihao Tang" userId="c6afea04-4771-4879-9e3a-ee1175e1ff43" providerId="ADAL" clId="{24FA40A5-C41C-4FD5-8E66-4D1025C0EC36}" dt="2020-08-13T20:30:59.255" v="816" actId="20577"/>
          <ac:spMkLst>
            <pc:docMk/>
            <pc:sldMk cId="486997486" sldId="306"/>
            <ac:spMk id="23" creationId="{00000000-0000-0000-0000-000000000000}"/>
          </ac:spMkLst>
        </pc:spChg>
        <pc:spChg chg="mod">
          <ac:chgData name="Zhihao Tang" userId="c6afea04-4771-4879-9e3a-ee1175e1ff43" providerId="ADAL" clId="{24FA40A5-C41C-4FD5-8E66-4D1025C0EC36}" dt="2020-08-13T19:04:11.591" v="174" actId="1076"/>
          <ac:spMkLst>
            <pc:docMk/>
            <pc:sldMk cId="486997486" sldId="306"/>
            <ac:spMk id="30" creationId="{00000000-0000-0000-0000-000000000000}"/>
          </ac:spMkLst>
        </pc:spChg>
        <pc:spChg chg="mod">
          <ac:chgData name="Zhihao Tang" userId="c6afea04-4771-4879-9e3a-ee1175e1ff43" providerId="ADAL" clId="{24FA40A5-C41C-4FD5-8E66-4D1025C0EC36}" dt="2020-08-13T19:04:15.439" v="176" actId="207"/>
          <ac:spMkLst>
            <pc:docMk/>
            <pc:sldMk cId="486997486" sldId="306"/>
            <ac:spMk id="33" creationId="{00000000-0000-0000-0000-000000000000}"/>
          </ac:spMkLst>
        </pc:spChg>
        <pc:spChg chg="mod">
          <ac:chgData name="Zhihao Tang" userId="c6afea04-4771-4879-9e3a-ee1175e1ff43" providerId="ADAL" clId="{24FA40A5-C41C-4FD5-8E66-4D1025C0EC36}" dt="2020-08-13T19:04:07.408" v="173" actId="1076"/>
          <ac:spMkLst>
            <pc:docMk/>
            <pc:sldMk cId="486997486" sldId="306"/>
            <ac:spMk id="34" creationId="{00000000-0000-0000-0000-000000000000}"/>
          </ac:spMkLst>
        </pc:spChg>
      </pc:sldChg>
      <pc:sldMasterChg chg="addSp">
        <pc:chgData name="Zhihao Tang" userId="c6afea04-4771-4879-9e3a-ee1175e1ff43" providerId="ADAL" clId="{24FA40A5-C41C-4FD5-8E66-4D1025C0EC36}" dt="2020-08-13T19:05:00.988" v="180"/>
        <pc:sldMasterMkLst>
          <pc:docMk/>
          <pc:sldMasterMk cId="1918821075" sldId="2147483721"/>
        </pc:sldMasterMkLst>
        <pc:picChg chg="add">
          <ac:chgData name="Zhihao Tang" userId="c6afea04-4771-4879-9e3a-ee1175e1ff43" providerId="ADAL" clId="{24FA40A5-C41C-4FD5-8E66-4D1025C0EC36}" dt="2020-08-13T19:05:00.988" v="180"/>
          <ac:picMkLst>
            <pc:docMk/>
            <pc:sldMasterMk cId="1918821075" sldId="2147483721"/>
            <ac:picMk id="13" creationId="{AA98C617-20F6-4423-BD0E-6B6AEAF162E4}"/>
          </ac:picMkLst>
        </pc:picChg>
      </pc:sldMasterChg>
    </pc:docChg>
  </pc:docChgLst>
  <pc:docChgLst>
    <pc:chgData name="Lili Chen" userId="S::lchen4@futurewei.com::d655a4ce-7f1c-47b0-aaa6-bebe0e9b3b75" providerId="AD" clId="Web-{EE13C799-B52A-9687-E8CA-950D41D1AB66}"/>
    <pc:docChg chg="modSld sldOrd">
      <pc:chgData name="Lili Chen" userId="S::lchen4@futurewei.com::d655a4ce-7f1c-47b0-aaa6-bebe0e9b3b75" providerId="AD" clId="Web-{EE13C799-B52A-9687-E8CA-950D41D1AB66}" dt="2020-08-13T20:57:31.360" v="398" actId="20577"/>
      <pc:docMkLst>
        <pc:docMk/>
      </pc:docMkLst>
      <pc:sldChg chg="modSp">
        <pc:chgData name="Lili Chen" userId="S::lchen4@futurewei.com::d655a4ce-7f1c-47b0-aaa6-bebe0e9b3b75" providerId="AD" clId="Web-{EE13C799-B52A-9687-E8CA-950D41D1AB66}" dt="2020-08-13T19:59:20.115" v="103"/>
        <pc:sldMkLst>
          <pc:docMk/>
          <pc:sldMk cId="4029636532" sldId="261"/>
        </pc:sldMkLst>
        <pc:graphicFrameChg chg="mod modGraphic">
          <ac:chgData name="Lili Chen" userId="S::lchen4@futurewei.com::d655a4ce-7f1c-47b0-aaa6-bebe0e9b3b75" providerId="AD" clId="Web-{EE13C799-B52A-9687-E8CA-950D41D1AB66}" dt="2020-08-13T19:59:20.115" v="103"/>
          <ac:graphicFrameMkLst>
            <pc:docMk/>
            <pc:sldMk cId="4029636532" sldId="261"/>
            <ac:graphicFrameMk id="7" creationId="{9F5C591A-7952-4C18-9522-5D5EA1AA2E94}"/>
          </ac:graphicFrameMkLst>
        </pc:graphicFrameChg>
      </pc:sldChg>
      <pc:sldChg chg="modSp">
        <pc:chgData name="Lili Chen" userId="S::lchen4@futurewei.com::d655a4ce-7f1c-47b0-aaa6-bebe0e9b3b75" providerId="AD" clId="Web-{EE13C799-B52A-9687-E8CA-950D41D1AB66}" dt="2020-08-13T19:58:12.892" v="99"/>
        <pc:sldMkLst>
          <pc:docMk/>
          <pc:sldMk cId="1470541264" sldId="272"/>
        </pc:sldMkLst>
        <pc:spChg chg="mod">
          <ac:chgData name="Lili Chen" userId="S::lchen4@futurewei.com::d655a4ce-7f1c-47b0-aaa6-bebe0e9b3b75" providerId="AD" clId="Web-{EE13C799-B52A-9687-E8CA-950D41D1AB66}" dt="2020-08-13T19:25:21.298" v="13" actId="20577"/>
          <ac:spMkLst>
            <pc:docMk/>
            <pc:sldMk cId="1470541264" sldId="272"/>
            <ac:spMk id="8" creationId="{D5F52899-133A-43DD-918D-BF0E1CFBBD95}"/>
          </ac:spMkLst>
        </pc:spChg>
        <pc:graphicFrameChg chg="mod modGraphic">
          <ac:chgData name="Lili Chen" userId="S::lchen4@futurewei.com::d655a4ce-7f1c-47b0-aaa6-bebe0e9b3b75" providerId="AD" clId="Web-{EE13C799-B52A-9687-E8CA-950D41D1AB66}" dt="2020-08-13T19:58:12.892" v="99"/>
          <ac:graphicFrameMkLst>
            <pc:docMk/>
            <pc:sldMk cId="1470541264" sldId="272"/>
            <ac:graphicFrameMk id="7" creationId="{F79CC7A1-596E-444A-A5A0-4FF90A325AD2}"/>
          </ac:graphicFrameMkLst>
        </pc:graphicFrameChg>
      </pc:sldChg>
      <pc:sldChg chg="modSp">
        <pc:chgData name="Lili Chen" userId="S::lchen4@futurewei.com::d655a4ce-7f1c-47b0-aaa6-bebe0e9b3b75" providerId="AD" clId="Web-{EE13C799-B52A-9687-E8CA-950D41D1AB66}" dt="2020-08-13T19:26:27.536" v="21" actId="1076"/>
        <pc:sldMkLst>
          <pc:docMk/>
          <pc:sldMk cId="3313572851" sldId="273"/>
        </pc:sldMkLst>
        <pc:spChg chg="mod">
          <ac:chgData name="Lili Chen" userId="S::lchen4@futurewei.com::d655a4ce-7f1c-47b0-aaa6-bebe0e9b3b75" providerId="AD" clId="Web-{EE13C799-B52A-9687-E8CA-950D41D1AB66}" dt="2020-08-13T19:26:27.505" v="18" actId="1076"/>
          <ac:spMkLst>
            <pc:docMk/>
            <pc:sldMk cId="3313572851" sldId="273"/>
            <ac:spMk id="8" creationId="{796436CB-0BD8-48D1-B910-EBA5F4985A50}"/>
          </ac:spMkLst>
        </pc:spChg>
        <pc:spChg chg="mod">
          <ac:chgData name="Lili Chen" userId="S::lchen4@futurewei.com::d655a4ce-7f1c-47b0-aaa6-bebe0e9b3b75" providerId="AD" clId="Web-{EE13C799-B52A-9687-E8CA-950D41D1AB66}" dt="2020-08-13T19:26:27.505" v="19" actId="1076"/>
          <ac:spMkLst>
            <pc:docMk/>
            <pc:sldMk cId="3313572851" sldId="273"/>
            <ac:spMk id="9" creationId="{4071B26D-4251-4BB2-9B19-C5CB1591F4D2}"/>
          </ac:spMkLst>
        </pc:spChg>
        <pc:spChg chg="mod">
          <ac:chgData name="Lili Chen" userId="S::lchen4@futurewei.com::d655a4ce-7f1c-47b0-aaa6-bebe0e9b3b75" providerId="AD" clId="Web-{EE13C799-B52A-9687-E8CA-950D41D1AB66}" dt="2020-08-13T19:26:27.521" v="20" actId="1076"/>
          <ac:spMkLst>
            <pc:docMk/>
            <pc:sldMk cId="3313572851" sldId="273"/>
            <ac:spMk id="10" creationId="{50F0C927-BEA6-4A6A-860C-09E7486A1571}"/>
          </ac:spMkLst>
        </pc:spChg>
        <pc:spChg chg="mod">
          <ac:chgData name="Lili Chen" userId="S::lchen4@futurewei.com::d655a4ce-7f1c-47b0-aaa6-bebe0e9b3b75" providerId="AD" clId="Web-{EE13C799-B52A-9687-E8CA-950D41D1AB66}" dt="2020-08-13T19:26:27.536" v="21" actId="1076"/>
          <ac:spMkLst>
            <pc:docMk/>
            <pc:sldMk cId="3313572851" sldId="273"/>
            <ac:spMk id="12" creationId="{F0BC41E6-E34D-497E-82B5-DF51DED36923}"/>
          </ac:spMkLst>
        </pc:spChg>
        <pc:picChg chg="mod">
          <ac:chgData name="Lili Chen" userId="S::lchen4@futurewei.com::d655a4ce-7f1c-47b0-aaa6-bebe0e9b3b75" providerId="AD" clId="Web-{EE13C799-B52A-9687-E8CA-950D41D1AB66}" dt="2020-08-13T19:26:12.879" v="17" actId="1076"/>
          <ac:picMkLst>
            <pc:docMk/>
            <pc:sldMk cId="3313572851" sldId="273"/>
            <ac:picMk id="6" creationId="{2D68E71A-59EF-43EC-B63F-64428AB9B678}"/>
          </ac:picMkLst>
        </pc:picChg>
      </pc:sldChg>
      <pc:sldChg chg="modSp">
        <pc:chgData name="Lili Chen" userId="S::lchen4@futurewei.com::d655a4ce-7f1c-47b0-aaa6-bebe0e9b3b75" providerId="AD" clId="Web-{EE13C799-B52A-9687-E8CA-950D41D1AB66}" dt="2020-08-13T19:47:58.900" v="93"/>
        <pc:sldMkLst>
          <pc:docMk/>
          <pc:sldMk cId="283639430" sldId="278"/>
        </pc:sldMkLst>
        <pc:spChg chg="mod">
          <ac:chgData name="Lili Chen" userId="S::lchen4@futurewei.com::d655a4ce-7f1c-47b0-aaa6-bebe0e9b3b75" providerId="AD" clId="Web-{EE13C799-B52A-9687-E8CA-950D41D1AB66}" dt="2020-08-13T19:23:40.869" v="5" actId="20577"/>
          <ac:spMkLst>
            <pc:docMk/>
            <pc:sldMk cId="283639430" sldId="278"/>
            <ac:spMk id="2" creationId="{8B0AD510-A1B3-4117-A56B-143993EDD4B3}"/>
          </ac:spMkLst>
        </pc:spChg>
        <pc:graphicFrameChg chg="modGraphic">
          <ac:chgData name="Lili Chen" userId="S::lchen4@futurewei.com::d655a4ce-7f1c-47b0-aaa6-bebe0e9b3b75" providerId="AD" clId="Web-{EE13C799-B52A-9687-E8CA-950D41D1AB66}" dt="2020-08-13T19:47:58.900" v="93"/>
          <ac:graphicFrameMkLst>
            <pc:docMk/>
            <pc:sldMk cId="283639430" sldId="278"/>
            <ac:graphicFrameMk id="7" creationId="{7F212437-8B07-4415-8BFF-4FF18CBAB166}"/>
          </ac:graphicFrameMkLst>
        </pc:graphicFrameChg>
      </pc:sldChg>
      <pc:sldChg chg="modSp">
        <pc:chgData name="Lili Chen" userId="S::lchen4@futurewei.com::d655a4ce-7f1c-47b0-aaa6-bebe0e9b3b75" providerId="AD" clId="Web-{EE13C799-B52A-9687-E8CA-950D41D1AB66}" dt="2020-08-13T19:45:00.888" v="92" actId="1076"/>
        <pc:sldMkLst>
          <pc:docMk/>
          <pc:sldMk cId="1916552744" sldId="279"/>
        </pc:sldMkLst>
        <pc:spChg chg="mod">
          <ac:chgData name="Lili Chen" userId="S::lchen4@futurewei.com::d655a4ce-7f1c-47b0-aaa6-bebe0e9b3b75" providerId="AD" clId="Web-{EE13C799-B52A-9687-E8CA-950D41D1AB66}" dt="2020-08-13T19:44:53.607" v="91" actId="14100"/>
          <ac:spMkLst>
            <pc:docMk/>
            <pc:sldMk cId="1916552744" sldId="279"/>
            <ac:spMk id="9" creationId="{85B72019-18D7-41A7-9C36-E3CD77E65E85}"/>
          </ac:spMkLst>
        </pc:spChg>
        <pc:spChg chg="mod">
          <ac:chgData name="Lili Chen" userId="S::lchen4@futurewei.com::d655a4ce-7f1c-47b0-aaa6-bebe0e9b3b75" providerId="AD" clId="Web-{EE13C799-B52A-9687-E8CA-950D41D1AB66}" dt="2020-08-13T19:45:00.888" v="92" actId="1076"/>
          <ac:spMkLst>
            <pc:docMk/>
            <pc:sldMk cId="1916552744" sldId="279"/>
            <ac:spMk id="10" creationId="{3DC4BF11-066D-4954-B911-B3741BC443AA}"/>
          </ac:spMkLst>
        </pc:spChg>
      </pc:sldChg>
      <pc:sldChg chg="modSp">
        <pc:chgData name="Lili Chen" userId="S::lchen4@futurewei.com::d655a4ce-7f1c-47b0-aaa6-bebe0e9b3b75" providerId="AD" clId="Web-{EE13C799-B52A-9687-E8CA-950D41D1AB66}" dt="2020-08-13T19:58:21.846" v="101"/>
        <pc:sldMkLst>
          <pc:docMk/>
          <pc:sldMk cId="1854939122" sldId="280"/>
        </pc:sldMkLst>
        <pc:spChg chg="mod">
          <ac:chgData name="Lili Chen" userId="S::lchen4@futurewei.com::d655a4ce-7f1c-47b0-aaa6-bebe0e9b3b75" providerId="AD" clId="Web-{EE13C799-B52A-9687-E8CA-950D41D1AB66}" dt="2020-08-13T19:31:01.413" v="88" actId="20577"/>
          <ac:spMkLst>
            <pc:docMk/>
            <pc:sldMk cId="1854939122" sldId="280"/>
            <ac:spMk id="2" creationId="{8B0AD510-A1B3-4117-A56B-143993EDD4B3}"/>
          </ac:spMkLst>
        </pc:spChg>
        <pc:graphicFrameChg chg="mod modGraphic">
          <ac:chgData name="Lili Chen" userId="S::lchen4@futurewei.com::d655a4ce-7f1c-47b0-aaa6-bebe0e9b3b75" providerId="AD" clId="Web-{EE13C799-B52A-9687-E8CA-950D41D1AB66}" dt="2020-08-13T19:58:21.846" v="101"/>
          <ac:graphicFrameMkLst>
            <pc:docMk/>
            <pc:sldMk cId="1854939122" sldId="280"/>
            <ac:graphicFrameMk id="7" creationId="{7F212437-8B07-4415-8BFF-4FF18CBAB166}"/>
          </ac:graphicFrameMkLst>
        </pc:graphicFrameChg>
      </pc:sldChg>
      <pc:sldChg chg="ord">
        <pc:chgData name="Lili Chen" userId="S::lchen4@futurewei.com::d655a4ce-7f1c-47b0-aaa6-bebe0e9b3b75" providerId="AD" clId="Web-{EE13C799-B52A-9687-E8CA-950D41D1AB66}" dt="2020-08-13T20:17:57.933" v="104"/>
        <pc:sldMkLst>
          <pc:docMk/>
          <pc:sldMk cId="2498166171" sldId="298"/>
        </pc:sldMkLst>
      </pc:sldChg>
      <pc:sldChg chg="modSp">
        <pc:chgData name="Lili Chen" userId="S::lchen4@futurewei.com::d655a4ce-7f1c-47b0-aaa6-bebe0e9b3b75" providerId="AD" clId="Web-{EE13C799-B52A-9687-E8CA-950D41D1AB66}" dt="2020-08-13T20:57:31.360" v="397" actId="20577"/>
        <pc:sldMkLst>
          <pc:docMk/>
          <pc:sldMk cId="3473474494" sldId="301"/>
        </pc:sldMkLst>
        <pc:spChg chg="mod">
          <ac:chgData name="Lili Chen" userId="S::lchen4@futurewei.com::d655a4ce-7f1c-47b0-aaa6-bebe0e9b3b75" providerId="AD" clId="Web-{EE13C799-B52A-9687-E8CA-950D41D1AB66}" dt="2020-08-13T20:57:31.360" v="397" actId="20577"/>
          <ac:spMkLst>
            <pc:docMk/>
            <pc:sldMk cId="3473474494" sldId="301"/>
            <ac:spMk id="89" creationId="{7E218013-A00C-401E-9E65-075F4BA7F989}"/>
          </ac:spMkLst>
        </pc:spChg>
      </pc:sldChg>
      <pc:sldChg chg="addSp modSp">
        <pc:chgData name="Lili Chen" userId="S::lchen4@futurewei.com::d655a4ce-7f1c-47b0-aaa6-bebe0e9b3b75" providerId="AD" clId="Web-{EE13C799-B52A-9687-E8CA-950D41D1AB66}" dt="2020-08-13T20:29:20.835" v="235" actId="20577"/>
        <pc:sldMkLst>
          <pc:docMk/>
          <pc:sldMk cId="2304856622" sldId="305"/>
        </pc:sldMkLst>
        <pc:spChg chg="add mod">
          <ac:chgData name="Lili Chen" userId="S::lchen4@futurewei.com::d655a4ce-7f1c-47b0-aaa6-bebe0e9b3b75" providerId="AD" clId="Web-{EE13C799-B52A-9687-E8CA-950D41D1AB66}" dt="2020-08-13T20:29:20.835" v="235" actId="20577"/>
          <ac:spMkLst>
            <pc:docMk/>
            <pc:sldMk cId="2304856622" sldId="305"/>
            <ac:spMk id="22" creationId="{E33A468C-ED58-40E3-AE24-BFD3CE34B92E}"/>
          </ac:spMkLst>
        </pc:spChg>
        <pc:spChg chg="mod">
          <ac:chgData name="Lili Chen" userId="S::lchen4@futurewei.com::d655a4ce-7f1c-47b0-aaa6-bebe0e9b3b75" providerId="AD" clId="Web-{EE13C799-B52A-9687-E8CA-950D41D1AB66}" dt="2020-08-13T20:27:21.067" v="230" actId="20577"/>
          <ac:spMkLst>
            <pc:docMk/>
            <pc:sldMk cId="2304856622" sldId="305"/>
            <ac:spMk id="23" creationId="{00000000-0000-0000-0000-000000000000}"/>
          </ac:spMkLst>
        </pc:spChg>
      </pc:sldChg>
    </pc:docChg>
  </pc:docChgLst>
  <pc:docChgLst>
    <pc:chgData name="Ning Wu" userId="04a4d569-0e5a-4432-a3a6-45e90719a910" providerId="ADAL" clId="{9D37FD9F-1BAD-48BA-81E0-C1EF4102CBDA}"/>
    <pc:docChg chg="undo custSel delSld modSld modMainMaster">
      <pc:chgData name="Ning Wu" userId="04a4d569-0e5a-4432-a3a6-45e90719a910" providerId="ADAL" clId="{9D37FD9F-1BAD-48BA-81E0-C1EF4102CBDA}" dt="2020-08-14T13:07:58.085" v="1045" actId="20577"/>
      <pc:docMkLst>
        <pc:docMk/>
      </pc:docMkLst>
      <pc:sldChg chg="modSp">
        <pc:chgData name="Ning Wu" userId="04a4d569-0e5a-4432-a3a6-45e90719a910" providerId="ADAL" clId="{9D37FD9F-1BAD-48BA-81E0-C1EF4102CBDA}" dt="2020-08-13T18:26:18.867" v="0" actId="1076"/>
        <pc:sldMkLst>
          <pc:docMk/>
          <pc:sldMk cId="408149034" sldId="256"/>
        </pc:sldMkLst>
        <pc:spChg chg="mod">
          <ac:chgData name="Ning Wu" userId="04a4d569-0e5a-4432-a3a6-45e90719a910" providerId="ADAL" clId="{9D37FD9F-1BAD-48BA-81E0-C1EF4102CBDA}" dt="2020-08-13T18:26:18.867" v="0" actId="1076"/>
          <ac:spMkLst>
            <pc:docMk/>
            <pc:sldMk cId="408149034" sldId="256"/>
            <ac:spMk id="2" creationId="{CBB2C3CA-F2A6-43A1-931B-A06426B7E6C6}"/>
          </ac:spMkLst>
        </pc:spChg>
      </pc:sldChg>
      <pc:sldChg chg="modSp">
        <pc:chgData name="Ning Wu" userId="04a4d569-0e5a-4432-a3a6-45e90719a910" providerId="ADAL" clId="{9D37FD9F-1BAD-48BA-81E0-C1EF4102CBDA}" dt="2020-08-13T18:33:20.436" v="108" actId="27636"/>
        <pc:sldMkLst>
          <pc:docMk/>
          <pc:sldMk cId="3285569129" sldId="257"/>
        </pc:sldMkLst>
        <pc:spChg chg="mod">
          <ac:chgData name="Ning Wu" userId="04a4d569-0e5a-4432-a3a6-45e90719a910" providerId="ADAL" clId="{9D37FD9F-1BAD-48BA-81E0-C1EF4102CBDA}" dt="2020-08-13T18:32:30.880" v="78" actId="1076"/>
          <ac:spMkLst>
            <pc:docMk/>
            <pc:sldMk cId="3285569129" sldId="257"/>
            <ac:spMk id="2" creationId="{8EAFB83D-8CCB-49E6-9091-DBB4C1EBA807}"/>
          </ac:spMkLst>
        </pc:spChg>
        <pc:spChg chg="mod">
          <ac:chgData name="Ning Wu" userId="04a4d569-0e5a-4432-a3a6-45e90719a910" providerId="ADAL" clId="{9D37FD9F-1BAD-48BA-81E0-C1EF4102CBDA}" dt="2020-08-13T18:33:20.436" v="108" actId="27636"/>
          <ac:spMkLst>
            <pc:docMk/>
            <pc:sldMk cId="3285569129" sldId="257"/>
            <ac:spMk id="3" creationId="{AD0CA93C-C078-47E7-9C3B-53B166FC4A10}"/>
          </ac:spMkLst>
        </pc:spChg>
        <pc:spChg chg="mod">
          <ac:chgData name="Ning Wu" userId="04a4d569-0e5a-4432-a3a6-45e90719a910" providerId="ADAL" clId="{9D37FD9F-1BAD-48BA-81E0-C1EF4102CBDA}" dt="2020-08-13T18:32:14.586" v="73" actId="1076"/>
          <ac:spMkLst>
            <pc:docMk/>
            <pc:sldMk cId="3285569129" sldId="257"/>
            <ac:spMk id="4" creationId="{E02E085A-4B89-49B4-82AF-7F6A7154311C}"/>
          </ac:spMkLst>
        </pc:spChg>
        <pc:picChg chg="mod">
          <ac:chgData name="Ning Wu" userId="04a4d569-0e5a-4432-a3a6-45e90719a910" providerId="ADAL" clId="{9D37FD9F-1BAD-48BA-81E0-C1EF4102CBDA}" dt="2020-08-13T18:32:11.312" v="72" actId="14100"/>
          <ac:picMkLst>
            <pc:docMk/>
            <pc:sldMk cId="3285569129" sldId="257"/>
            <ac:picMk id="1026" creationId="{2E0421B2-FBB3-437E-B507-0C4C490264DE}"/>
          </ac:picMkLst>
        </pc:picChg>
      </pc:sldChg>
      <pc:sldChg chg="modSp">
        <pc:chgData name="Ning Wu" userId="04a4d569-0e5a-4432-a3a6-45e90719a910" providerId="ADAL" clId="{9D37FD9F-1BAD-48BA-81E0-C1EF4102CBDA}" dt="2020-08-13T20:17:26.371" v="1037" actId="20577"/>
        <pc:sldMkLst>
          <pc:docMk/>
          <pc:sldMk cId="4029636532" sldId="261"/>
        </pc:sldMkLst>
        <pc:spChg chg="mod">
          <ac:chgData name="Ning Wu" userId="04a4d569-0e5a-4432-a3a6-45e90719a910" providerId="ADAL" clId="{9D37FD9F-1BAD-48BA-81E0-C1EF4102CBDA}" dt="2020-08-13T18:41:48.808" v="168" actId="1076"/>
          <ac:spMkLst>
            <pc:docMk/>
            <pc:sldMk cId="4029636532" sldId="261"/>
            <ac:spMk id="2" creationId="{00921D00-A794-432E-8369-E6250340CD30}"/>
          </ac:spMkLst>
        </pc:spChg>
        <pc:graphicFrameChg chg="mod modGraphic">
          <ac:chgData name="Ning Wu" userId="04a4d569-0e5a-4432-a3a6-45e90719a910" providerId="ADAL" clId="{9D37FD9F-1BAD-48BA-81E0-C1EF4102CBDA}" dt="2020-08-13T20:17:26.371" v="1037" actId="20577"/>
          <ac:graphicFrameMkLst>
            <pc:docMk/>
            <pc:sldMk cId="4029636532" sldId="261"/>
            <ac:graphicFrameMk id="7" creationId="{9F5C591A-7952-4C18-9522-5D5EA1AA2E94}"/>
          </ac:graphicFrameMkLst>
        </pc:graphicFrameChg>
      </pc:sldChg>
      <pc:sldChg chg="modSp">
        <pc:chgData name="Ning Wu" userId="04a4d569-0e5a-4432-a3a6-45e90719a910" providerId="ADAL" clId="{9D37FD9F-1BAD-48BA-81E0-C1EF4102CBDA}" dt="2020-08-13T18:31:06.028" v="67" actId="2711"/>
        <pc:sldMkLst>
          <pc:docMk/>
          <pc:sldMk cId="1613712531" sldId="262"/>
        </pc:sldMkLst>
        <pc:spChg chg="mod">
          <ac:chgData name="Ning Wu" userId="04a4d569-0e5a-4432-a3a6-45e90719a910" providerId="ADAL" clId="{9D37FD9F-1BAD-48BA-81E0-C1EF4102CBDA}" dt="2020-08-13T18:30:40.939" v="66" actId="1076"/>
          <ac:spMkLst>
            <pc:docMk/>
            <pc:sldMk cId="1613712531" sldId="262"/>
            <ac:spMk id="2" creationId="{4E595C6E-AC3C-42CA-83DC-D9D7DE1A749E}"/>
          </ac:spMkLst>
        </pc:spChg>
        <pc:spChg chg="mod">
          <ac:chgData name="Ning Wu" userId="04a4d569-0e5a-4432-a3a6-45e90719a910" providerId="ADAL" clId="{9D37FD9F-1BAD-48BA-81E0-C1EF4102CBDA}" dt="2020-08-13T18:31:06.028" v="67" actId="2711"/>
          <ac:spMkLst>
            <pc:docMk/>
            <pc:sldMk cId="1613712531" sldId="262"/>
            <ac:spMk id="3" creationId="{594A4B9E-C69E-453E-8732-006B1D8AE1AA}"/>
          </ac:spMkLst>
        </pc:spChg>
      </pc:sldChg>
      <pc:sldChg chg="modSp">
        <pc:chgData name="Ning Wu" userId="04a4d569-0e5a-4432-a3a6-45e90719a910" providerId="ADAL" clId="{9D37FD9F-1BAD-48BA-81E0-C1EF4102CBDA}" dt="2020-08-13T18:36:14.555" v="133" actId="1076"/>
        <pc:sldMkLst>
          <pc:docMk/>
          <pc:sldMk cId="196559772" sldId="268"/>
        </pc:sldMkLst>
        <pc:spChg chg="mod">
          <ac:chgData name="Ning Wu" userId="04a4d569-0e5a-4432-a3a6-45e90719a910" providerId="ADAL" clId="{9D37FD9F-1BAD-48BA-81E0-C1EF4102CBDA}" dt="2020-08-13T18:36:14.555" v="133" actId="1076"/>
          <ac:spMkLst>
            <pc:docMk/>
            <pc:sldMk cId="196559772" sldId="268"/>
            <ac:spMk id="2" creationId="{EAC5919A-5F9D-40AD-B2B7-A70E6493DDB8}"/>
          </ac:spMkLst>
        </pc:spChg>
        <pc:graphicFrameChg chg="mod modGraphic">
          <ac:chgData name="Ning Wu" userId="04a4d569-0e5a-4432-a3a6-45e90719a910" providerId="ADAL" clId="{9D37FD9F-1BAD-48BA-81E0-C1EF4102CBDA}" dt="2020-08-13T18:31:31.063" v="71" actId="20577"/>
          <ac:graphicFrameMkLst>
            <pc:docMk/>
            <pc:sldMk cId="196559772" sldId="268"/>
            <ac:graphicFrameMk id="6" creationId="{88792E63-91FA-465B-B040-E22C9992053F}"/>
          </ac:graphicFrameMkLst>
        </pc:graphicFrameChg>
      </pc:sldChg>
      <pc:sldChg chg="modSp">
        <pc:chgData name="Ning Wu" userId="04a4d569-0e5a-4432-a3a6-45e90719a910" providerId="ADAL" clId="{9D37FD9F-1BAD-48BA-81E0-C1EF4102CBDA}" dt="2020-08-13T19:08:42.143" v="310" actId="20577"/>
        <pc:sldMkLst>
          <pc:docMk/>
          <pc:sldMk cId="1470541264" sldId="272"/>
        </pc:sldMkLst>
        <pc:spChg chg="mod">
          <ac:chgData name="Ning Wu" userId="04a4d569-0e5a-4432-a3a6-45e90719a910" providerId="ADAL" clId="{9D37FD9F-1BAD-48BA-81E0-C1EF4102CBDA}" dt="2020-08-13T19:08:42.143" v="310" actId="20577"/>
          <ac:spMkLst>
            <pc:docMk/>
            <pc:sldMk cId="1470541264" sldId="272"/>
            <ac:spMk id="8" creationId="{D5F52899-133A-43DD-918D-BF0E1CFBBD95}"/>
          </ac:spMkLst>
        </pc:spChg>
        <pc:graphicFrameChg chg="mod modGraphic">
          <ac:chgData name="Ning Wu" userId="04a4d569-0e5a-4432-a3a6-45e90719a910" providerId="ADAL" clId="{9D37FD9F-1BAD-48BA-81E0-C1EF4102CBDA}" dt="2020-08-13T19:08:10.197" v="284" actId="1076"/>
          <ac:graphicFrameMkLst>
            <pc:docMk/>
            <pc:sldMk cId="1470541264" sldId="272"/>
            <ac:graphicFrameMk id="7" creationId="{F79CC7A1-596E-444A-A5A0-4FF90A325AD2}"/>
          </ac:graphicFrameMkLst>
        </pc:graphicFrameChg>
      </pc:sldChg>
      <pc:sldChg chg="modSp">
        <pc:chgData name="Ning Wu" userId="04a4d569-0e5a-4432-a3a6-45e90719a910" providerId="ADAL" clId="{9D37FD9F-1BAD-48BA-81E0-C1EF4102CBDA}" dt="2020-08-13T18:49:47.159" v="236" actId="1076"/>
        <pc:sldMkLst>
          <pc:docMk/>
          <pc:sldMk cId="3405303497" sldId="274"/>
        </pc:sldMkLst>
        <pc:spChg chg="mod">
          <ac:chgData name="Ning Wu" userId="04a4d569-0e5a-4432-a3a6-45e90719a910" providerId="ADAL" clId="{9D37FD9F-1BAD-48BA-81E0-C1EF4102CBDA}" dt="2020-08-13T18:49:47.159" v="236" actId="1076"/>
          <ac:spMkLst>
            <pc:docMk/>
            <pc:sldMk cId="3405303497" sldId="274"/>
            <ac:spMk id="2" creationId="{EAC5919A-5F9D-40AD-B2B7-A70E6493DDB8}"/>
          </ac:spMkLst>
        </pc:spChg>
        <pc:graphicFrameChg chg="mod modGraphic">
          <ac:chgData name="Ning Wu" userId="04a4d569-0e5a-4432-a3a6-45e90719a910" providerId="ADAL" clId="{9D37FD9F-1BAD-48BA-81E0-C1EF4102CBDA}" dt="2020-08-13T18:49:31.781" v="235"/>
          <ac:graphicFrameMkLst>
            <pc:docMk/>
            <pc:sldMk cId="3405303497" sldId="274"/>
            <ac:graphicFrameMk id="7" creationId="{52572229-74E6-4DDC-86E4-2DA48C9E9B28}"/>
          </ac:graphicFrameMkLst>
        </pc:graphicFrameChg>
      </pc:sldChg>
      <pc:sldChg chg="modSp">
        <pc:chgData name="Ning Wu" userId="04a4d569-0e5a-4432-a3a6-45e90719a910" providerId="ADAL" clId="{9D37FD9F-1BAD-48BA-81E0-C1EF4102CBDA}" dt="2020-08-13T18:39:54.283" v="160" actId="1076"/>
        <pc:sldMkLst>
          <pc:docMk/>
          <pc:sldMk cId="537002602" sldId="275"/>
        </pc:sldMkLst>
        <pc:spChg chg="mod">
          <ac:chgData name="Ning Wu" userId="04a4d569-0e5a-4432-a3a6-45e90719a910" providerId="ADAL" clId="{9D37FD9F-1BAD-48BA-81E0-C1EF4102CBDA}" dt="2020-08-13T18:39:54.283" v="160" actId="1076"/>
          <ac:spMkLst>
            <pc:docMk/>
            <pc:sldMk cId="537002602" sldId="275"/>
            <ac:spMk id="2" creationId="{21E97F23-6191-4DAA-BBD6-1B6078B041D0}"/>
          </ac:spMkLst>
        </pc:spChg>
        <pc:graphicFrameChg chg="mod modGraphic">
          <ac:chgData name="Ning Wu" userId="04a4d569-0e5a-4432-a3a6-45e90719a910" providerId="ADAL" clId="{9D37FD9F-1BAD-48BA-81E0-C1EF4102CBDA}" dt="2020-08-13T18:39:41.895" v="157" actId="20577"/>
          <ac:graphicFrameMkLst>
            <pc:docMk/>
            <pc:sldMk cId="537002602" sldId="275"/>
            <ac:graphicFrameMk id="4" creationId="{E468E8F7-BD9A-4FF7-BA6B-EDA4B2F21781}"/>
          </ac:graphicFrameMkLst>
        </pc:graphicFrameChg>
      </pc:sldChg>
      <pc:sldChg chg="modSp">
        <pc:chgData name="Ning Wu" userId="04a4d569-0e5a-4432-a3a6-45e90719a910" providerId="ADAL" clId="{9D37FD9F-1BAD-48BA-81E0-C1EF4102CBDA}" dt="2020-08-13T18:51:41.627" v="250" actId="14100"/>
        <pc:sldMkLst>
          <pc:docMk/>
          <pc:sldMk cId="2496211825" sldId="276"/>
        </pc:sldMkLst>
        <pc:spChg chg="mod">
          <ac:chgData name="Ning Wu" userId="04a4d569-0e5a-4432-a3a6-45e90719a910" providerId="ADAL" clId="{9D37FD9F-1BAD-48BA-81E0-C1EF4102CBDA}" dt="2020-08-13T18:50:44.693" v="241" actId="692"/>
          <ac:spMkLst>
            <pc:docMk/>
            <pc:sldMk cId="2496211825" sldId="276"/>
            <ac:spMk id="9" creationId="{F2F086BA-57C1-4328-AA92-2ABC3EB29EB9}"/>
          </ac:spMkLst>
        </pc:spChg>
        <pc:spChg chg="mod">
          <ac:chgData name="Ning Wu" userId="04a4d569-0e5a-4432-a3a6-45e90719a910" providerId="ADAL" clId="{9D37FD9F-1BAD-48BA-81E0-C1EF4102CBDA}" dt="2020-08-13T18:51:14.787" v="246" actId="692"/>
          <ac:spMkLst>
            <pc:docMk/>
            <pc:sldMk cId="2496211825" sldId="276"/>
            <ac:spMk id="10" creationId="{B08A030D-6270-49B2-9CCC-724BEEC04D00}"/>
          </ac:spMkLst>
        </pc:spChg>
        <pc:spChg chg="mod">
          <ac:chgData name="Ning Wu" userId="04a4d569-0e5a-4432-a3a6-45e90719a910" providerId="ADAL" clId="{9D37FD9F-1BAD-48BA-81E0-C1EF4102CBDA}" dt="2020-08-13T18:50:58.650" v="243" actId="692"/>
          <ac:spMkLst>
            <pc:docMk/>
            <pc:sldMk cId="2496211825" sldId="276"/>
            <ac:spMk id="11" creationId="{2B792D76-8B2E-4E78-BAB4-0CB1D00D3D40}"/>
          </ac:spMkLst>
        </pc:spChg>
        <pc:spChg chg="mod">
          <ac:chgData name="Ning Wu" userId="04a4d569-0e5a-4432-a3a6-45e90719a910" providerId="ADAL" clId="{9D37FD9F-1BAD-48BA-81E0-C1EF4102CBDA}" dt="2020-08-13T18:50:53.169" v="242" actId="692"/>
          <ac:spMkLst>
            <pc:docMk/>
            <pc:sldMk cId="2496211825" sldId="276"/>
            <ac:spMk id="12" creationId="{9BFF728C-B7A8-48C3-A491-C6FB189EC677}"/>
          </ac:spMkLst>
        </pc:spChg>
        <pc:spChg chg="mod">
          <ac:chgData name="Ning Wu" userId="04a4d569-0e5a-4432-a3a6-45e90719a910" providerId="ADAL" clId="{9D37FD9F-1BAD-48BA-81E0-C1EF4102CBDA}" dt="2020-08-13T18:51:41.627" v="250" actId="14100"/>
          <ac:spMkLst>
            <pc:docMk/>
            <pc:sldMk cId="2496211825" sldId="276"/>
            <ac:spMk id="13" creationId="{2CCD264D-7FB4-4CF5-B1FF-2B8508439272}"/>
          </ac:spMkLst>
        </pc:spChg>
        <pc:spChg chg="mod">
          <ac:chgData name="Ning Wu" userId="04a4d569-0e5a-4432-a3a6-45e90719a910" providerId="ADAL" clId="{9D37FD9F-1BAD-48BA-81E0-C1EF4102CBDA}" dt="2020-08-13T18:51:35.712" v="249" actId="14100"/>
          <ac:spMkLst>
            <pc:docMk/>
            <pc:sldMk cId="2496211825" sldId="276"/>
            <ac:spMk id="14" creationId="{CCC478B7-D228-4D5A-B53F-2468725E38C2}"/>
          </ac:spMkLst>
        </pc:spChg>
        <pc:spChg chg="mod">
          <ac:chgData name="Ning Wu" userId="04a4d569-0e5a-4432-a3a6-45e90719a910" providerId="ADAL" clId="{9D37FD9F-1BAD-48BA-81E0-C1EF4102CBDA}" dt="2020-08-13T18:50:15.444" v="237" actId="207"/>
          <ac:spMkLst>
            <pc:docMk/>
            <pc:sldMk cId="2496211825" sldId="276"/>
            <ac:spMk id="15" creationId="{B8B994FF-04DD-4B22-A757-671E4E8B26B1}"/>
          </ac:spMkLst>
        </pc:spChg>
        <pc:spChg chg="mod">
          <ac:chgData name="Ning Wu" userId="04a4d569-0e5a-4432-a3a6-45e90719a910" providerId="ADAL" clId="{9D37FD9F-1BAD-48BA-81E0-C1EF4102CBDA}" dt="2020-08-13T18:50:21.554" v="238" actId="207"/>
          <ac:spMkLst>
            <pc:docMk/>
            <pc:sldMk cId="2496211825" sldId="276"/>
            <ac:spMk id="17" creationId="{DF04C3CE-E5AE-4020-8805-D5AF91123558}"/>
          </ac:spMkLst>
        </pc:spChg>
        <pc:spChg chg="mod">
          <ac:chgData name="Ning Wu" userId="04a4d569-0e5a-4432-a3a6-45e90719a910" providerId="ADAL" clId="{9D37FD9F-1BAD-48BA-81E0-C1EF4102CBDA}" dt="2020-08-13T18:50:26.082" v="239" actId="207"/>
          <ac:spMkLst>
            <pc:docMk/>
            <pc:sldMk cId="2496211825" sldId="276"/>
            <ac:spMk id="18" creationId="{556413EA-500D-4F77-A1FB-FB3417BF4C88}"/>
          </ac:spMkLst>
        </pc:spChg>
      </pc:sldChg>
      <pc:sldChg chg="modSp">
        <pc:chgData name="Ning Wu" userId="04a4d569-0e5a-4432-a3a6-45e90719a910" providerId="ADAL" clId="{9D37FD9F-1BAD-48BA-81E0-C1EF4102CBDA}" dt="2020-08-13T18:53:31.333" v="279" actId="20577"/>
        <pc:sldMkLst>
          <pc:docMk/>
          <pc:sldMk cId="283639430" sldId="278"/>
        </pc:sldMkLst>
        <pc:graphicFrameChg chg="mod modGraphic">
          <ac:chgData name="Ning Wu" userId="04a4d569-0e5a-4432-a3a6-45e90719a910" providerId="ADAL" clId="{9D37FD9F-1BAD-48BA-81E0-C1EF4102CBDA}" dt="2020-08-13T18:53:31.333" v="279" actId="20577"/>
          <ac:graphicFrameMkLst>
            <pc:docMk/>
            <pc:sldMk cId="283639430" sldId="278"/>
            <ac:graphicFrameMk id="7" creationId="{7F212437-8B07-4415-8BFF-4FF18CBAB166}"/>
          </ac:graphicFrameMkLst>
        </pc:graphicFrameChg>
      </pc:sldChg>
      <pc:sldChg chg="modSp">
        <pc:chgData name="Ning Wu" userId="04a4d569-0e5a-4432-a3a6-45e90719a910" providerId="ADAL" clId="{9D37FD9F-1BAD-48BA-81E0-C1EF4102CBDA}" dt="2020-08-13T19:10:01.541" v="316" actId="255"/>
        <pc:sldMkLst>
          <pc:docMk/>
          <pc:sldMk cId="1854939122" sldId="280"/>
        </pc:sldMkLst>
        <pc:spChg chg="mod">
          <ac:chgData name="Ning Wu" userId="04a4d569-0e5a-4432-a3a6-45e90719a910" providerId="ADAL" clId="{9D37FD9F-1BAD-48BA-81E0-C1EF4102CBDA}" dt="2020-08-13T19:09:50.831" v="315" actId="1076"/>
          <ac:spMkLst>
            <pc:docMk/>
            <pc:sldMk cId="1854939122" sldId="280"/>
            <ac:spMk id="2" creationId="{8B0AD510-A1B3-4117-A56B-143993EDD4B3}"/>
          </ac:spMkLst>
        </pc:spChg>
        <pc:graphicFrameChg chg="mod modGraphic">
          <ac:chgData name="Ning Wu" userId="04a4d569-0e5a-4432-a3a6-45e90719a910" providerId="ADAL" clId="{9D37FD9F-1BAD-48BA-81E0-C1EF4102CBDA}" dt="2020-08-13T19:10:01.541" v="316" actId="255"/>
          <ac:graphicFrameMkLst>
            <pc:docMk/>
            <pc:sldMk cId="1854939122" sldId="280"/>
            <ac:graphicFrameMk id="7" creationId="{7F212437-8B07-4415-8BFF-4FF18CBAB166}"/>
          </ac:graphicFrameMkLst>
        </pc:graphicFrameChg>
      </pc:sldChg>
      <pc:sldChg chg="modSp">
        <pc:chgData name="Ning Wu" userId="04a4d569-0e5a-4432-a3a6-45e90719a910" providerId="ADAL" clId="{9D37FD9F-1BAD-48BA-81E0-C1EF4102CBDA}" dt="2020-08-13T18:31:24.182" v="69" actId="20577"/>
        <pc:sldMkLst>
          <pc:docMk/>
          <pc:sldMk cId="3345350165" sldId="281"/>
        </pc:sldMkLst>
        <pc:spChg chg="mod">
          <ac:chgData name="Ning Wu" userId="04a4d569-0e5a-4432-a3a6-45e90719a910" providerId="ADAL" clId="{9D37FD9F-1BAD-48BA-81E0-C1EF4102CBDA}" dt="2020-08-13T18:28:29.918" v="58" actId="20577"/>
          <ac:spMkLst>
            <pc:docMk/>
            <pc:sldMk cId="3345350165" sldId="281"/>
            <ac:spMk id="2" creationId="{EAC5919A-5F9D-40AD-B2B7-A70E6493DDB8}"/>
          </ac:spMkLst>
        </pc:spChg>
        <pc:graphicFrameChg chg="mod modGraphic">
          <ac:chgData name="Ning Wu" userId="04a4d569-0e5a-4432-a3a6-45e90719a910" providerId="ADAL" clId="{9D37FD9F-1BAD-48BA-81E0-C1EF4102CBDA}" dt="2020-08-13T18:31:24.182" v="69" actId="20577"/>
          <ac:graphicFrameMkLst>
            <pc:docMk/>
            <pc:sldMk cId="3345350165" sldId="281"/>
            <ac:graphicFrameMk id="6" creationId="{88792E63-91FA-465B-B040-E22C9992053F}"/>
          </ac:graphicFrameMkLst>
        </pc:graphicFrameChg>
      </pc:sldChg>
      <pc:sldChg chg="modSp">
        <pc:chgData name="Ning Wu" userId="04a4d569-0e5a-4432-a3a6-45e90719a910" providerId="ADAL" clId="{9D37FD9F-1BAD-48BA-81E0-C1EF4102CBDA}" dt="2020-08-13T18:37:33.209" v="139" actId="20577"/>
        <pc:sldMkLst>
          <pc:docMk/>
          <pc:sldMk cId="1617126252" sldId="284"/>
        </pc:sldMkLst>
        <pc:spChg chg="mod">
          <ac:chgData name="Ning Wu" userId="04a4d569-0e5a-4432-a3a6-45e90719a910" providerId="ADAL" clId="{9D37FD9F-1BAD-48BA-81E0-C1EF4102CBDA}" dt="2020-08-13T18:35:23.978" v="128" actId="120"/>
          <ac:spMkLst>
            <pc:docMk/>
            <pc:sldMk cId="1617126252" sldId="284"/>
            <ac:spMk id="2" creationId="{EAC5919A-5F9D-40AD-B2B7-A70E6493DDB8}"/>
          </ac:spMkLst>
        </pc:spChg>
        <pc:graphicFrameChg chg="mod modGraphic">
          <ac:chgData name="Ning Wu" userId="04a4d569-0e5a-4432-a3a6-45e90719a910" providerId="ADAL" clId="{9D37FD9F-1BAD-48BA-81E0-C1EF4102CBDA}" dt="2020-08-13T18:37:33.209" v="139" actId="20577"/>
          <ac:graphicFrameMkLst>
            <pc:docMk/>
            <pc:sldMk cId="1617126252" sldId="284"/>
            <ac:graphicFrameMk id="6" creationId="{88792E63-91FA-465B-B040-E22C9992053F}"/>
          </ac:graphicFrameMkLst>
        </pc:graphicFrameChg>
      </pc:sldChg>
      <pc:sldChg chg="modSp">
        <pc:chgData name="Ning Wu" userId="04a4d569-0e5a-4432-a3a6-45e90719a910" providerId="ADAL" clId="{9D37FD9F-1BAD-48BA-81E0-C1EF4102CBDA}" dt="2020-08-13T19:19:32.240" v="418" actId="108"/>
        <pc:sldMkLst>
          <pc:docMk/>
          <pc:sldMk cId="672241933" sldId="285"/>
        </pc:sldMkLst>
        <pc:spChg chg="mod">
          <ac:chgData name="Ning Wu" userId="04a4d569-0e5a-4432-a3a6-45e90719a910" providerId="ADAL" clId="{9D37FD9F-1BAD-48BA-81E0-C1EF4102CBDA}" dt="2020-08-13T19:19:32.240" v="418" actId="108"/>
          <ac:spMkLst>
            <pc:docMk/>
            <pc:sldMk cId="672241933" sldId="285"/>
            <ac:spMk id="5" creationId="{4894C831-45A0-44A3-A330-E8BCB91F6833}"/>
          </ac:spMkLst>
        </pc:spChg>
      </pc:sldChg>
      <pc:sldChg chg="modSp">
        <pc:chgData name="Ning Wu" userId="04a4d569-0e5a-4432-a3a6-45e90719a910" providerId="ADAL" clId="{9D37FD9F-1BAD-48BA-81E0-C1EF4102CBDA}" dt="2020-08-13T19:15:45.078" v="341" actId="113"/>
        <pc:sldMkLst>
          <pc:docMk/>
          <pc:sldMk cId="255420973" sldId="286"/>
        </pc:sldMkLst>
        <pc:spChg chg="mod">
          <ac:chgData name="Ning Wu" userId="04a4d569-0e5a-4432-a3a6-45e90719a910" providerId="ADAL" clId="{9D37FD9F-1BAD-48BA-81E0-C1EF4102CBDA}" dt="2020-08-13T19:15:45.078" v="341" actId="113"/>
          <ac:spMkLst>
            <pc:docMk/>
            <pc:sldMk cId="255420973" sldId="286"/>
            <ac:spMk id="62" creationId="{E04BDEA3-0E54-4704-A95C-DD8C4FF673DF}"/>
          </ac:spMkLst>
        </pc:spChg>
      </pc:sldChg>
      <pc:sldChg chg="modSp">
        <pc:chgData name="Ning Wu" userId="04a4d569-0e5a-4432-a3a6-45e90719a910" providerId="ADAL" clId="{9D37FD9F-1BAD-48BA-81E0-C1EF4102CBDA}" dt="2020-08-13T19:11:07.944" v="318" actId="255"/>
        <pc:sldMkLst>
          <pc:docMk/>
          <pc:sldMk cId="1672365391" sldId="288"/>
        </pc:sldMkLst>
        <pc:spChg chg="mod">
          <ac:chgData name="Ning Wu" userId="04a4d569-0e5a-4432-a3a6-45e90719a910" providerId="ADAL" clId="{9D37FD9F-1BAD-48BA-81E0-C1EF4102CBDA}" dt="2020-08-13T19:11:07.944" v="318" actId="255"/>
          <ac:spMkLst>
            <pc:docMk/>
            <pc:sldMk cId="1672365391" sldId="288"/>
            <ac:spMk id="8" creationId="{FF9AB06C-D1F5-476F-833F-B9D03750B606}"/>
          </ac:spMkLst>
        </pc:spChg>
        <pc:spChg chg="mod">
          <ac:chgData name="Ning Wu" userId="04a4d569-0e5a-4432-a3a6-45e90719a910" providerId="ADAL" clId="{9D37FD9F-1BAD-48BA-81E0-C1EF4102CBDA}" dt="2020-08-13T19:10:56.877" v="317" actId="255"/>
          <ac:spMkLst>
            <pc:docMk/>
            <pc:sldMk cId="1672365391" sldId="288"/>
            <ac:spMk id="9" creationId="{A05D4D5D-5857-445A-865B-C7C3FF9DA059}"/>
          </ac:spMkLst>
        </pc:spChg>
      </pc:sldChg>
      <pc:sldChg chg="modSp addCm delCm">
        <pc:chgData name="Ning Wu" userId="04a4d569-0e5a-4432-a3a6-45e90719a910" providerId="ADAL" clId="{9D37FD9F-1BAD-48BA-81E0-C1EF4102CBDA}" dt="2020-08-13T20:19:59.940" v="1041" actId="1589"/>
        <pc:sldMkLst>
          <pc:docMk/>
          <pc:sldMk cId="306500391" sldId="289"/>
        </pc:sldMkLst>
        <pc:spChg chg="mod">
          <ac:chgData name="Ning Wu" userId="04a4d569-0e5a-4432-a3a6-45e90719a910" providerId="ADAL" clId="{9D37FD9F-1BAD-48BA-81E0-C1EF4102CBDA}" dt="2020-08-13T19:11:28.523" v="319" actId="255"/>
          <ac:spMkLst>
            <pc:docMk/>
            <pc:sldMk cId="306500391" sldId="289"/>
            <ac:spMk id="6" creationId="{6D052FA9-01DB-4E09-BAFD-3B79A153FA72}"/>
          </ac:spMkLst>
        </pc:spChg>
        <pc:spChg chg="mod">
          <ac:chgData name="Ning Wu" userId="04a4d569-0e5a-4432-a3a6-45e90719a910" providerId="ADAL" clId="{9D37FD9F-1BAD-48BA-81E0-C1EF4102CBDA}" dt="2020-08-13T20:19:51.254" v="1039" actId="207"/>
          <ac:spMkLst>
            <pc:docMk/>
            <pc:sldMk cId="306500391" sldId="289"/>
            <ac:spMk id="8" creationId="{09C95C16-34A5-4110-9596-EB18AE997388}"/>
          </ac:spMkLst>
        </pc:spChg>
      </pc:sldChg>
      <pc:sldChg chg="delSp modSp">
        <pc:chgData name="Ning Wu" userId="04a4d569-0e5a-4432-a3a6-45e90719a910" providerId="ADAL" clId="{9D37FD9F-1BAD-48BA-81E0-C1EF4102CBDA}" dt="2020-08-13T19:14:33.363" v="336" actId="1076"/>
        <pc:sldMkLst>
          <pc:docMk/>
          <pc:sldMk cId="450840055" sldId="293"/>
        </pc:sldMkLst>
        <pc:spChg chg="mod">
          <ac:chgData name="Ning Wu" userId="04a4d569-0e5a-4432-a3a6-45e90719a910" providerId="ADAL" clId="{9D37FD9F-1BAD-48BA-81E0-C1EF4102CBDA}" dt="2020-08-13T19:14:28.594" v="334" actId="1076"/>
          <ac:spMkLst>
            <pc:docMk/>
            <pc:sldMk cId="450840055" sldId="293"/>
            <ac:spMk id="6" creationId="{164CE880-BE25-4784-9FB6-1878FA7B6005}"/>
          </ac:spMkLst>
        </pc:spChg>
        <pc:spChg chg="mod">
          <ac:chgData name="Ning Wu" userId="04a4d569-0e5a-4432-a3a6-45e90719a910" providerId="ADAL" clId="{9D37FD9F-1BAD-48BA-81E0-C1EF4102CBDA}" dt="2020-08-13T19:14:11.191" v="332" actId="1076"/>
          <ac:spMkLst>
            <pc:docMk/>
            <pc:sldMk cId="450840055" sldId="293"/>
            <ac:spMk id="7" creationId="{DACB0753-F4DA-4ED1-8716-2DED667212D7}"/>
          </ac:spMkLst>
        </pc:spChg>
        <pc:spChg chg="mod">
          <ac:chgData name="Ning Wu" userId="04a4d569-0e5a-4432-a3a6-45e90719a910" providerId="ADAL" clId="{9D37FD9F-1BAD-48BA-81E0-C1EF4102CBDA}" dt="2020-08-13T19:14:21.769" v="333" actId="692"/>
          <ac:spMkLst>
            <pc:docMk/>
            <pc:sldMk cId="450840055" sldId="293"/>
            <ac:spMk id="8" creationId="{C9CDD224-0246-491E-95A8-E72D0DDD6F2F}"/>
          </ac:spMkLst>
        </pc:spChg>
        <pc:spChg chg="mod">
          <ac:chgData name="Ning Wu" userId="04a4d569-0e5a-4432-a3a6-45e90719a910" providerId="ADAL" clId="{9D37FD9F-1BAD-48BA-81E0-C1EF4102CBDA}" dt="2020-08-13T19:13:15.187" v="323" actId="1076"/>
          <ac:spMkLst>
            <pc:docMk/>
            <pc:sldMk cId="450840055" sldId="293"/>
            <ac:spMk id="9" creationId="{322CEAC5-6BAD-4C9E-963C-5C47047D858D}"/>
          </ac:spMkLst>
        </pc:spChg>
        <pc:spChg chg="mod">
          <ac:chgData name="Ning Wu" userId="04a4d569-0e5a-4432-a3a6-45e90719a910" providerId="ADAL" clId="{9D37FD9F-1BAD-48BA-81E0-C1EF4102CBDA}" dt="2020-08-13T19:14:21.769" v="333" actId="692"/>
          <ac:spMkLst>
            <pc:docMk/>
            <pc:sldMk cId="450840055" sldId="293"/>
            <ac:spMk id="10" creationId="{21B19D5E-44BA-43C0-A5DF-96BEFA77C9A9}"/>
          </ac:spMkLst>
        </pc:spChg>
        <pc:spChg chg="del">
          <ac:chgData name="Ning Wu" userId="04a4d569-0e5a-4432-a3a6-45e90719a910" providerId="ADAL" clId="{9D37FD9F-1BAD-48BA-81E0-C1EF4102CBDA}" dt="2020-08-13T19:13:03.891" v="320" actId="478"/>
          <ac:spMkLst>
            <pc:docMk/>
            <pc:sldMk cId="450840055" sldId="293"/>
            <ac:spMk id="11" creationId="{0BC7E919-0223-4085-BEB9-90734BBCC0EA}"/>
          </ac:spMkLst>
        </pc:spChg>
        <pc:spChg chg="mod">
          <ac:chgData name="Ning Wu" userId="04a4d569-0e5a-4432-a3a6-45e90719a910" providerId="ADAL" clId="{9D37FD9F-1BAD-48BA-81E0-C1EF4102CBDA}" dt="2020-08-13T19:14:21.769" v="333" actId="692"/>
          <ac:spMkLst>
            <pc:docMk/>
            <pc:sldMk cId="450840055" sldId="293"/>
            <ac:spMk id="12" creationId="{463F6890-41D5-4943-8BFA-72DC3570BDA8}"/>
          </ac:spMkLst>
        </pc:spChg>
        <pc:spChg chg="mod">
          <ac:chgData name="Ning Wu" userId="04a4d569-0e5a-4432-a3a6-45e90719a910" providerId="ADAL" clId="{9D37FD9F-1BAD-48BA-81E0-C1EF4102CBDA}" dt="2020-08-13T19:14:21.769" v="333" actId="692"/>
          <ac:spMkLst>
            <pc:docMk/>
            <pc:sldMk cId="450840055" sldId="293"/>
            <ac:spMk id="14" creationId="{4FC32304-5514-47B8-AE54-8661B2A93836}"/>
          </ac:spMkLst>
        </pc:spChg>
        <pc:spChg chg="mod">
          <ac:chgData name="Ning Wu" userId="04a4d569-0e5a-4432-a3a6-45e90719a910" providerId="ADAL" clId="{9D37FD9F-1BAD-48BA-81E0-C1EF4102CBDA}" dt="2020-08-13T19:14:21.769" v="333" actId="692"/>
          <ac:spMkLst>
            <pc:docMk/>
            <pc:sldMk cId="450840055" sldId="293"/>
            <ac:spMk id="15" creationId="{170A5C00-75E8-47CF-96B6-8B0384C6E6CB}"/>
          </ac:spMkLst>
        </pc:spChg>
        <pc:spChg chg="mod">
          <ac:chgData name="Ning Wu" userId="04a4d569-0e5a-4432-a3a6-45e90719a910" providerId="ADAL" clId="{9D37FD9F-1BAD-48BA-81E0-C1EF4102CBDA}" dt="2020-08-13T19:14:21.769" v="333" actId="692"/>
          <ac:spMkLst>
            <pc:docMk/>
            <pc:sldMk cId="450840055" sldId="293"/>
            <ac:spMk id="17" creationId="{96345CA4-E61A-49DB-813B-F42D2518B6FF}"/>
          </ac:spMkLst>
        </pc:spChg>
        <pc:spChg chg="mod">
          <ac:chgData name="Ning Wu" userId="04a4d569-0e5a-4432-a3a6-45e90719a910" providerId="ADAL" clId="{9D37FD9F-1BAD-48BA-81E0-C1EF4102CBDA}" dt="2020-08-13T19:14:21.769" v="333" actId="692"/>
          <ac:spMkLst>
            <pc:docMk/>
            <pc:sldMk cId="450840055" sldId="293"/>
            <ac:spMk id="20" creationId="{CA58B421-2FAC-451E-BA44-42B8A59CE22A}"/>
          </ac:spMkLst>
        </pc:spChg>
        <pc:picChg chg="mod">
          <ac:chgData name="Ning Wu" userId="04a4d569-0e5a-4432-a3a6-45e90719a910" providerId="ADAL" clId="{9D37FD9F-1BAD-48BA-81E0-C1EF4102CBDA}" dt="2020-08-13T19:14:33.363" v="336" actId="1076"/>
          <ac:picMkLst>
            <pc:docMk/>
            <pc:sldMk cId="450840055" sldId="293"/>
            <ac:picMk id="5" creationId="{F3026959-3AAF-4639-95A6-7A8564068D24}"/>
          </ac:picMkLst>
        </pc:picChg>
      </pc:sldChg>
      <pc:sldChg chg="modSp">
        <pc:chgData name="Ning Wu" userId="04a4d569-0e5a-4432-a3a6-45e90719a910" providerId="ADAL" clId="{9D37FD9F-1BAD-48BA-81E0-C1EF4102CBDA}" dt="2020-08-13T18:48:41.964" v="233" actId="14734"/>
        <pc:sldMkLst>
          <pc:docMk/>
          <pc:sldMk cId="2498166171" sldId="298"/>
        </pc:sldMkLst>
        <pc:spChg chg="mod">
          <ac:chgData name="Ning Wu" userId="04a4d569-0e5a-4432-a3a6-45e90719a910" providerId="ADAL" clId="{9D37FD9F-1BAD-48BA-81E0-C1EF4102CBDA}" dt="2020-08-13T18:48:21.271" v="232"/>
          <ac:spMkLst>
            <pc:docMk/>
            <pc:sldMk cId="2498166171" sldId="298"/>
            <ac:spMk id="2" creationId="{EAC5919A-5F9D-40AD-B2B7-A70E6493DDB8}"/>
          </ac:spMkLst>
        </pc:spChg>
        <pc:graphicFrameChg chg="mod modGraphic">
          <ac:chgData name="Ning Wu" userId="04a4d569-0e5a-4432-a3a6-45e90719a910" providerId="ADAL" clId="{9D37FD9F-1BAD-48BA-81E0-C1EF4102CBDA}" dt="2020-08-13T18:48:41.964" v="233" actId="14734"/>
          <ac:graphicFrameMkLst>
            <pc:docMk/>
            <pc:sldMk cId="2498166171" sldId="298"/>
            <ac:graphicFrameMk id="6" creationId="{88792E63-91FA-465B-B040-E22C9992053F}"/>
          </ac:graphicFrameMkLst>
        </pc:graphicFrameChg>
      </pc:sldChg>
      <pc:sldChg chg="modSp">
        <pc:chgData name="Ning Wu" userId="04a4d569-0e5a-4432-a3a6-45e90719a910" providerId="ADAL" clId="{9D37FD9F-1BAD-48BA-81E0-C1EF4102CBDA}" dt="2020-08-13T18:34:03.145" v="114" actId="14100"/>
        <pc:sldMkLst>
          <pc:docMk/>
          <pc:sldMk cId="2465024782" sldId="299"/>
        </pc:sldMkLst>
        <pc:spChg chg="mod">
          <ac:chgData name="Ning Wu" userId="04a4d569-0e5a-4432-a3a6-45e90719a910" providerId="ADAL" clId="{9D37FD9F-1BAD-48BA-81E0-C1EF4102CBDA}" dt="2020-08-13T18:34:03.145" v="114" actId="14100"/>
          <ac:spMkLst>
            <pc:docMk/>
            <pc:sldMk cId="2465024782" sldId="299"/>
            <ac:spMk id="2" creationId="{918117F1-1388-4BB8-BF17-3E3140B638CD}"/>
          </ac:spMkLst>
        </pc:spChg>
        <pc:spChg chg="mod">
          <ac:chgData name="Ning Wu" userId="04a4d569-0e5a-4432-a3a6-45e90719a910" providerId="ADAL" clId="{9D37FD9F-1BAD-48BA-81E0-C1EF4102CBDA}" dt="2020-08-13T18:33:39.638" v="110" actId="255"/>
          <ac:spMkLst>
            <pc:docMk/>
            <pc:sldMk cId="2465024782" sldId="299"/>
            <ac:spMk id="186" creationId="{1576A98D-0A2A-426C-8D7C-66F72958D0BD}"/>
          </ac:spMkLst>
        </pc:spChg>
        <pc:spChg chg="mod">
          <ac:chgData name="Ning Wu" userId="04a4d569-0e5a-4432-a3a6-45e90719a910" providerId="ADAL" clId="{9D37FD9F-1BAD-48BA-81E0-C1EF4102CBDA}" dt="2020-08-13T18:33:52.660" v="112" actId="255"/>
          <ac:spMkLst>
            <pc:docMk/>
            <pc:sldMk cId="2465024782" sldId="299"/>
            <ac:spMk id="187" creationId="{106F5B5A-112F-4AD4-B9E1-CC845306DCC0}"/>
          </ac:spMkLst>
        </pc:spChg>
      </pc:sldChg>
      <pc:sldChg chg="modSp">
        <pc:chgData name="Ning Wu" userId="04a4d569-0e5a-4432-a3a6-45e90719a910" providerId="ADAL" clId="{9D37FD9F-1BAD-48BA-81E0-C1EF4102CBDA}" dt="2020-08-13T20:10:12.278" v="950" actId="20577"/>
        <pc:sldMkLst>
          <pc:docMk/>
          <pc:sldMk cId="3473474494" sldId="301"/>
        </pc:sldMkLst>
        <pc:spChg chg="mod">
          <ac:chgData name="Ning Wu" userId="04a4d569-0e5a-4432-a3a6-45e90719a910" providerId="ADAL" clId="{9D37FD9F-1BAD-48BA-81E0-C1EF4102CBDA}" dt="2020-08-13T18:34:37.498" v="127" actId="1076"/>
          <ac:spMkLst>
            <pc:docMk/>
            <pc:sldMk cId="3473474494" sldId="301"/>
            <ac:spMk id="2" creationId="{FA850F25-9536-4BC2-86F5-CD8C7226B09F}"/>
          </ac:spMkLst>
        </pc:spChg>
        <pc:spChg chg="mod">
          <ac:chgData name="Ning Wu" userId="04a4d569-0e5a-4432-a3a6-45e90719a910" providerId="ADAL" clId="{9D37FD9F-1BAD-48BA-81E0-C1EF4102CBDA}" dt="2020-08-13T20:10:12.278" v="950" actId="20577"/>
          <ac:spMkLst>
            <pc:docMk/>
            <pc:sldMk cId="3473474494" sldId="301"/>
            <ac:spMk id="89" creationId="{7E218013-A00C-401E-9E65-075F4BA7F989}"/>
          </ac:spMkLst>
        </pc:spChg>
      </pc:sldChg>
      <pc:sldChg chg="addSp delSp modSp del">
        <pc:chgData name="Ning Wu" userId="04a4d569-0e5a-4432-a3a6-45e90719a910" providerId="ADAL" clId="{9D37FD9F-1BAD-48BA-81E0-C1EF4102CBDA}" dt="2020-08-13T19:56:41.143" v="423" actId="2696"/>
        <pc:sldMkLst>
          <pc:docMk/>
          <pc:sldMk cId="52944757" sldId="302"/>
        </pc:sldMkLst>
        <pc:spChg chg="del mod">
          <ac:chgData name="Ning Wu" userId="04a4d569-0e5a-4432-a3a6-45e90719a910" providerId="ADAL" clId="{9D37FD9F-1BAD-48BA-81E0-C1EF4102CBDA}" dt="2020-08-13T19:16:32.683" v="379" actId="478"/>
          <ac:spMkLst>
            <pc:docMk/>
            <pc:sldMk cId="52944757" sldId="302"/>
            <ac:spMk id="2" creationId="{12741781-37FC-4B19-A53B-01ACF3F7EA03}"/>
          </ac:spMkLst>
        </pc:spChg>
        <pc:spChg chg="mod">
          <ac:chgData name="Ning Wu" userId="04a4d569-0e5a-4432-a3a6-45e90719a910" providerId="ADAL" clId="{9D37FD9F-1BAD-48BA-81E0-C1EF4102CBDA}" dt="2020-08-13T19:19:07.354" v="416" actId="255"/>
          <ac:spMkLst>
            <pc:docMk/>
            <pc:sldMk cId="52944757" sldId="302"/>
            <ac:spMk id="3" creationId="{7413BF2D-F9CC-4A90-B3AF-93DBC3B59ADC}"/>
          </ac:spMkLst>
        </pc:spChg>
        <pc:spChg chg="add mod">
          <ac:chgData name="Ning Wu" userId="04a4d569-0e5a-4432-a3a6-45e90719a910" providerId="ADAL" clId="{9D37FD9F-1BAD-48BA-81E0-C1EF4102CBDA}" dt="2020-08-13T19:16:51.190" v="414" actId="20577"/>
          <ac:spMkLst>
            <pc:docMk/>
            <pc:sldMk cId="52944757" sldId="302"/>
            <ac:spMk id="4" creationId="{9CF230E3-506C-4B35-AD30-650FB2712643}"/>
          </ac:spMkLst>
        </pc:spChg>
      </pc:sldChg>
      <pc:sldChg chg="modSp">
        <pc:chgData name="Ning Wu" userId="04a4d569-0e5a-4432-a3a6-45e90719a910" providerId="ADAL" clId="{9D37FD9F-1BAD-48BA-81E0-C1EF4102CBDA}" dt="2020-08-13T20:02:54.128" v="444" actId="20577"/>
        <pc:sldMkLst>
          <pc:docMk/>
          <pc:sldMk cId="486997486" sldId="306"/>
        </pc:sldMkLst>
        <pc:spChg chg="mod">
          <ac:chgData name="Ning Wu" userId="04a4d569-0e5a-4432-a3a6-45e90719a910" providerId="ADAL" clId="{9D37FD9F-1BAD-48BA-81E0-C1EF4102CBDA}" dt="2020-08-13T20:02:54.128" v="444" actId="20577"/>
          <ac:spMkLst>
            <pc:docMk/>
            <pc:sldMk cId="486997486" sldId="306"/>
            <ac:spMk id="23" creationId="{00000000-0000-0000-0000-000000000000}"/>
          </ac:spMkLst>
        </pc:spChg>
      </pc:sldChg>
      <pc:sldMasterChg chg="modSldLayout">
        <pc:chgData name="Ning Wu" userId="04a4d569-0e5a-4432-a3a6-45e90719a910" providerId="ADAL" clId="{9D37FD9F-1BAD-48BA-81E0-C1EF4102CBDA}" dt="2020-08-14T13:07:58.085" v="1045" actId="20577"/>
        <pc:sldMasterMkLst>
          <pc:docMk/>
          <pc:sldMasterMk cId="2494264121" sldId="2147483648"/>
        </pc:sldMasterMkLst>
        <pc:sldLayoutChg chg="modSp">
          <pc:chgData name="Ning Wu" userId="04a4d569-0e5a-4432-a3a6-45e90719a910" providerId="ADAL" clId="{9D37FD9F-1BAD-48BA-81E0-C1EF4102CBDA}" dt="2020-08-14T13:07:58.085" v="1045" actId="20577"/>
          <pc:sldLayoutMkLst>
            <pc:docMk/>
            <pc:sldMasterMk cId="2494264121" sldId="2147483648"/>
            <pc:sldLayoutMk cId="3844166739" sldId="2147483658"/>
          </pc:sldLayoutMkLst>
          <pc:spChg chg="mod">
            <ac:chgData name="Ning Wu" userId="04a4d569-0e5a-4432-a3a6-45e90719a910" providerId="ADAL" clId="{9D37FD9F-1BAD-48BA-81E0-C1EF4102CBDA}" dt="2020-08-14T13:07:58.085" v="1045" actId="20577"/>
            <ac:spMkLst>
              <pc:docMk/>
              <pc:sldMasterMk cId="2494264121" sldId="2147483648"/>
              <pc:sldLayoutMk cId="3844166739" sldId="2147483658"/>
              <ac:spMk id="10" creationId="{ECBD5311-5A41-4702-A9C2-A44B292D3D2D}"/>
            </ac:spMkLst>
          </pc:spChg>
        </pc:sldLayoutChg>
      </pc:sldMasterChg>
    </pc:docChg>
  </pc:docChgLst>
  <pc:docChgLst>
    <pc:chgData name="Hongliang Tang" userId="f299e30a-3b41-4496-bbe0-759c0eba6aa0" providerId="ADAL" clId="{5C0D4631-D338-5E4A-8546-64B5F03ECC63}"/>
    <pc:docChg chg="custSel modSld modMainMaster">
      <pc:chgData name="Hongliang Tang" userId="f299e30a-3b41-4496-bbe0-759c0eba6aa0" providerId="ADAL" clId="{5C0D4631-D338-5E4A-8546-64B5F03ECC63}" dt="2020-08-13T20:39:58.513" v="56" actId="1076"/>
      <pc:docMkLst>
        <pc:docMk/>
      </pc:docMkLst>
      <pc:sldChg chg="addSp modSp mod">
        <pc:chgData name="Hongliang Tang" userId="f299e30a-3b41-4496-bbe0-759c0eba6aa0" providerId="ADAL" clId="{5C0D4631-D338-5E4A-8546-64B5F03ECC63}" dt="2020-08-13T19:04:00.817" v="36" actId="113"/>
        <pc:sldMkLst>
          <pc:docMk/>
          <pc:sldMk cId="408149034" sldId="256"/>
        </pc:sldMkLst>
        <pc:spChg chg="add mod">
          <ac:chgData name="Hongliang Tang" userId="f299e30a-3b41-4496-bbe0-759c0eba6aa0" providerId="ADAL" clId="{5C0D4631-D338-5E4A-8546-64B5F03ECC63}" dt="2020-08-13T19:04:00.817" v="36" actId="113"/>
          <ac:spMkLst>
            <pc:docMk/>
            <pc:sldMk cId="408149034" sldId="256"/>
            <ac:spMk id="4" creationId="{E3616B3E-3C6B-FC4F-A23F-6925F17EE2A9}"/>
          </ac:spMkLst>
        </pc:spChg>
      </pc:sldChg>
      <pc:sldChg chg="modSp mod">
        <pc:chgData name="Hongliang Tang" userId="f299e30a-3b41-4496-bbe0-759c0eba6aa0" providerId="ADAL" clId="{5C0D4631-D338-5E4A-8546-64B5F03ECC63}" dt="2020-08-13T20:39:58.513" v="56" actId="1076"/>
        <pc:sldMkLst>
          <pc:docMk/>
          <pc:sldMk cId="255420973" sldId="286"/>
        </pc:sldMkLst>
        <pc:spChg chg="mod">
          <ac:chgData name="Hongliang Tang" userId="f299e30a-3b41-4496-bbe0-759c0eba6aa0" providerId="ADAL" clId="{5C0D4631-D338-5E4A-8546-64B5F03ECC63}" dt="2020-08-13T20:39:58.513" v="56" actId="1076"/>
          <ac:spMkLst>
            <pc:docMk/>
            <pc:sldMk cId="255420973" sldId="286"/>
            <ac:spMk id="8" creationId="{14AEAEC2-12EB-4BF7-9AD4-4BC623F2DEA1}"/>
          </ac:spMkLst>
        </pc:spChg>
      </pc:sldChg>
      <pc:sldChg chg="modSp mod">
        <pc:chgData name="Hongliang Tang" userId="f299e30a-3b41-4496-bbe0-759c0eba6aa0" providerId="ADAL" clId="{5C0D4631-D338-5E4A-8546-64B5F03ECC63}" dt="2020-08-13T19:06:20.899" v="54" actId="113"/>
        <pc:sldMkLst>
          <pc:docMk/>
          <pc:sldMk cId="3473474494" sldId="301"/>
        </pc:sldMkLst>
        <pc:spChg chg="mod">
          <ac:chgData name="Hongliang Tang" userId="f299e30a-3b41-4496-bbe0-759c0eba6aa0" providerId="ADAL" clId="{5C0D4631-D338-5E4A-8546-64B5F03ECC63}" dt="2020-08-13T19:06:07.057" v="52" actId="20577"/>
          <ac:spMkLst>
            <pc:docMk/>
            <pc:sldMk cId="3473474494" sldId="301"/>
            <ac:spMk id="47" creationId="{4BD6B3F5-A8EF-4B13-9551-2A04EC7DC4EA}"/>
          </ac:spMkLst>
        </pc:spChg>
        <pc:spChg chg="mod">
          <ac:chgData name="Hongliang Tang" userId="f299e30a-3b41-4496-bbe0-759c0eba6aa0" providerId="ADAL" clId="{5C0D4631-D338-5E4A-8546-64B5F03ECC63}" dt="2020-08-13T19:06:20.899" v="54" actId="113"/>
          <ac:spMkLst>
            <pc:docMk/>
            <pc:sldMk cId="3473474494" sldId="301"/>
            <ac:spMk id="89" creationId="{7E218013-A00C-401E-9E65-075F4BA7F989}"/>
          </ac:spMkLst>
        </pc:spChg>
      </pc:sldChg>
      <pc:sldMasterChg chg="modSldLayout">
        <pc:chgData name="Hongliang Tang" userId="f299e30a-3b41-4496-bbe0-759c0eba6aa0" providerId="ADAL" clId="{5C0D4631-D338-5E4A-8546-64B5F03ECC63}" dt="2020-08-13T19:02:41.160" v="0" actId="478"/>
        <pc:sldMasterMkLst>
          <pc:docMk/>
          <pc:sldMasterMk cId="2494264121" sldId="2147483648"/>
        </pc:sldMasterMkLst>
        <pc:sldLayoutChg chg="delSp mod">
          <pc:chgData name="Hongliang Tang" userId="f299e30a-3b41-4496-bbe0-759c0eba6aa0" providerId="ADAL" clId="{5C0D4631-D338-5E4A-8546-64B5F03ECC63}" dt="2020-08-13T19:02:41.160" v="0" actId="478"/>
          <pc:sldLayoutMkLst>
            <pc:docMk/>
            <pc:sldMasterMk cId="2494264121" sldId="2147483648"/>
            <pc:sldLayoutMk cId="288553939" sldId="2147483706"/>
          </pc:sldLayoutMkLst>
          <pc:spChg chg="del">
            <ac:chgData name="Hongliang Tang" userId="f299e30a-3b41-4496-bbe0-759c0eba6aa0" providerId="ADAL" clId="{5C0D4631-D338-5E4A-8546-64B5F03ECC63}" dt="2020-08-13T19:02:41.160" v="0" actId="478"/>
            <ac:spMkLst>
              <pc:docMk/>
              <pc:sldMasterMk cId="2494264121" sldId="2147483648"/>
              <pc:sldLayoutMk cId="288553939" sldId="2147483706"/>
              <ac:spMk id="9" creationId="{508A7EEC-4F7A-4C60-8B07-DD395511788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2B52E1-D314-4B6E-BA3A-CDBCDD444A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6EFB19-F2D4-4D47-A3A0-A0A1F66850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A54248-2F7D-47AE-BD85-F8655F691659}" type="datetimeFigureOut">
              <a:rPr lang="en-US" smtClean="0"/>
              <a:t>8/14/2020</a:t>
            </a:fld>
            <a:endParaRPr lang="en-US"/>
          </a:p>
        </p:txBody>
      </p:sp>
      <p:sp>
        <p:nvSpPr>
          <p:cNvPr id="4" name="Footer Placeholder 3">
            <a:extLst>
              <a:ext uri="{FF2B5EF4-FFF2-40B4-BE49-F238E27FC236}">
                <a16:creationId xmlns:a16="http://schemas.microsoft.com/office/drawing/2014/main" id="{FDE9B970-498A-4800-AC7A-57CDD1DED6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A98AB7-4EAD-42DC-8A8A-ADC86EA4DA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564390-0070-41F6-B2CE-B5B860EA9623}" type="slidenum">
              <a:rPr lang="en-US" smtClean="0"/>
              <a:t>‹#›</a:t>
            </a:fld>
            <a:endParaRPr lang="en-US"/>
          </a:p>
        </p:txBody>
      </p:sp>
    </p:spTree>
    <p:extLst>
      <p:ext uri="{BB962C8B-B14F-4D97-AF65-F5344CB8AC3E}">
        <p14:creationId xmlns:p14="http://schemas.microsoft.com/office/powerpoint/2010/main" val="3008867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520C6-56AC-4B6D-AC74-4BFBEC9D5141}" type="datetimeFigureOut">
              <a:rPr lang="en-US" smtClean="0"/>
              <a:t>8/14/2020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A6347-9C5C-4498-B753-1DF27CA46170}" type="slidenum">
              <a:rPr lang="en-US" smtClean="0"/>
              <a:t>‹#›</a:t>
            </a:fld>
            <a:endParaRPr lang="en-US"/>
          </a:p>
        </p:txBody>
      </p:sp>
    </p:spTree>
    <p:extLst>
      <p:ext uri="{BB962C8B-B14F-4D97-AF65-F5344CB8AC3E}">
        <p14:creationId xmlns:p14="http://schemas.microsoft.com/office/powerpoint/2010/main" val="128410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latin typeface="Arial" panose="020B0604020202020204" pitchFamily="34" charset="0"/>
            </a:endParaRPr>
          </a:p>
        </p:txBody>
      </p:sp>
      <p:sp>
        <p:nvSpPr>
          <p:cNvPr id="4" name="灯片编号占位符 3"/>
          <p:cNvSpPr>
            <a:spLocks noGrp="1"/>
          </p:cNvSpPr>
          <p:nvPr>
            <p:ph type="sldNum" sz="quarter" idx="10"/>
          </p:nvPr>
        </p:nvSpPr>
        <p:spPr/>
        <p:txBody>
          <a:bodyPr/>
          <a:lstStyle/>
          <a:p>
            <a:fld id="{B21DC8BE-9DAF-48EC-93C5-5CCEC6035129}" type="slidenum">
              <a:rPr lang="zh-CN" altLang="en-US" smtClean="0">
                <a:latin typeface="Arial" panose="020B0604020202020204" pitchFamily="34" charset="0"/>
              </a:rPr>
              <a:pPr/>
              <a:t>2</a:t>
            </a:fld>
            <a:endParaRPr lang="zh-CN" altLang="en-US">
              <a:latin typeface="Arial" panose="020B0604020202020204" pitchFamily="34" charset="0"/>
            </a:endParaRPr>
          </a:p>
        </p:txBody>
      </p:sp>
    </p:spTree>
    <p:extLst>
      <p:ext uri="{BB962C8B-B14F-4D97-AF65-F5344CB8AC3E}">
        <p14:creationId xmlns:p14="http://schemas.microsoft.com/office/powerpoint/2010/main" val="2255283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latin typeface="Arial" panose="020B0604020202020204" pitchFamily="34" charset="0"/>
            </a:endParaRPr>
          </a:p>
        </p:txBody>
      </p:sp>
      <p:sp>
        <p:nvSpPr>
          <p:cNvPr id="4" name="灯片编号占位符 3"/>
          <p:cNvSpPr>
            <a:spLocks noGrp="1"/>
          </p:cNvSpPr>
          <p:nvPr>
            <p:ph type="sldNum" sz="quarter" idx="10"/>
          </p:nvPr>
        </p:nvSpPr>
        <p:spPr/>
        <p:txBody>
          <a:bodyPr/>
          <a:lstStyle/>
          <a:p>
            <a:fld id="{B21DC8BE-9DAF-48EC-93C5-5CCEC6035129}" type="slidenum">
              <a:rPr lang="zh-CN" altLang="en-US" smtClean="0">
                <a:latin typeface="Arial" panose="020B0604020202020204" pitchFamily="34" charset="0"/>
              </a:rPr>
              <a:pPr/>
              <a:t>6</a:t>
            </a:fld>
            <a:endParaRPr lang="zh-CN" altLang="en-US">
              <a:latin typeface="Arial" panose="020B0604020202020204" pitchFamily="34" charset="0"/>
            </a:endParaRPr>
          </a:p>
        </p:txBody>
      </p:sp>
    </p:spTree>
    <p:extLst>
      <p:ext uri="{BB962C8B-B14F-4D97-AF65-F5344CB8AC3E}">
        <p14:creationId xmlns:p14="http://schemas.microsoft.com/office/powerpoint/2010/main" val="2425699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latin typeface="Arial" panose="020B0604020202020204" pitchFamily="34" charset="0"/>
            </a:endParaRPr>
          </a:p>
        </p:txBody>
      </p:sp>
      <p:sp>
        <p:nvSpPr>
          <p:cNvPr id="4" name="灯片编号占位符 3"/>
          <p:cNvSpPr>
            <a:spLocks noGrp="1"/>
          </p:cNvSpPr>
          <p:nvPr>
            <p:ph type="sldNum" sz="quarter" idx="10"/>
          </p:nvPr>
        </p:nvSpPr>
        <p:spPr/>
        <p:txBody>
          <a:bodyPr/>
          <a:lstStyle/>
          <a:p>
            <a:fld id="{B21DC8BE-9DAF-48EC-93C5-5CCEC6035129}" type="slidenum">
              <a:rPr lang="zh-CN" altLang="en-US" smtClean="0">
                <a:latin typeface="Arial" panose="020B0604020202020204" pitchFamily="34" charset="0"/>
              </a:rPr>
              <a:pPr/>
              <a:t>13</a:t>
            </a:fld>
            <a:endParaRPr lang="zh-CN" altLang="en-US">
              <a:latin typeface="Arial" panose="020B0604020202020204" pitchFamily="34" charset="0"/>
            </a:endParaRPr>
          </a:p>
        </p:txBody>
      </p:sp>
    </p:spTree>
    <p:extLst>
      <p:ext uri="{BB962C8B-B14F-4D97-AF65-F5344CB8AC3E}">
        <p14:creationId xmlns:p14="http://schemas.microsoft.com/office/powerpoint/2010/main" val="1071500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Each chassis contains 4 nodes, 4 compute modules (one per node) and file drive sleds per node.</a:t>
            </a:r>
          </a:p>
          <a:p>
            <a:r>
              <a:rPr lang="en-US"/>
              <a:t>The nodes and disks are grouped into clusters-&gt;tiers-&gt;node pools-&gt;disk pools.</a:t>
            </a:r>
          </a:p>
          <a:p>
            <a:endParaRPr lang="en-US">
              <a:cs typeface="Calibri"/>
            </a:endParaRPr>
          </a:p>
          <a:p>
            <a:r>
              <a:rPr lang="en-US"/>
              <a:t>Support +1n, +2d:1n, +2n, +3d:1n, +3d:1n1d, +3n, +4d:1n, +4d:2n, +4n EC protection level. Support 2x to 8x mirroring.</a:t>
            </a:r>
          </a:p>
          <a:p>
            <a:r>
              <a:rPr lang="en-US">
                <a:cs typeface="Calibri"/>
              </a:rPr>
              <a:t>+1n: means 1 n(ode) failure. </a:t>
            </a:r>
          </a:p>
          <a:p>
            <a:r>
              <a:rPr lang="en-US">
                <a:cs typeface="Calibri"/>
              </a:rPr>
              <a:t>+2d:1n means 2 d(isk) or 1 n(ode) failure. In this case, each protection group has 2 disks on each node.</a:t>
            </a:r>
          </a:p>
          <a:p>
            <a:endParaRPr lang="en-US">
              <a:cs typeface="Calibri"/>
            </a:endParaRPr>
          </a:p>
        </p:txBody>
      </p:sp>
      <p:sp>
        <p:nvSpPr>
          <p:cNvPr id="4" name="Slide Number Placeholder 3"/>
          <p:cNvSpPr>
            <a:spLocks noGrp="1"/>
          </p:cNvSpPr>
          <p:nvPr>
            <p:ph type="sldNum" sz="quarter" idx="5"/>
          </p:nvPr>
        </p:nvSpPr>
        <p:spPr/>
        <p:txBody>
          <a:bodyPr/>
          <a:lstStyle/>
          <a:p>
            <a:fld id="{A1D24249-D42D-4BD6-86EB-15E202476DF6}" type="slidenum">
              <a:rPr lang="en-US"/>
              <a:t>24</a:t>
            </a:fld>
            <a:endParaRPr lang="en-US"/>
          </a:p>
        </p:txBody>
      </p:sp>
    </p:spTree>
    <p:extLst>
      <p:ext uri="{BB962C8B-B14F-4D97-AF65-F5344CB8AC3E}">
        <p14:creationId xmlns:p14="http://schemas.microsoft.com/office/powerpoint/2010/main" val="223612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A1D24249-D42D-4BD6-86EB-15E202476DF6}" type="slidenum">
              <a:rPr lang="en-US"/>
              <a:t>27</a:t>
            </a:fld>
            <a:endParaRPr lang="en-US"/>
          </a:p>
        </p:txBody>
      </p:sp>
    </p:spTree>
    <p:extLst>
      <p:ext uri="{BB962C8B-B14F-4D97-AF65-F5344CB8AC3E}">
        <p14:creationId xmlns:p14="http://schemas.microsoft.com/office/powerpoint/2010/main" val="1939065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latin typeface="Arial" panose="020B0604020202020204" pitchFamily="34" charset="0"/>
            </a:endParaRPr>
          </a:p>
        </p:txBody>
      </p:sp>
      <p:sp>
        <p:nvSpPr>
          <p:cNvPr id="4" name="灯片编号占位符 3"/>
          <p:cNvSpPr>
            <a:spLocks noGrp="1"/>
          </p:cNvSpPr>
          <p:nvPr>
            <p:ph type="sldNum" sz="quarter" idx="10"/>
          </p:nvPr>
        </p:nvSpPr>
        <p:spPr/>
        <p:txBody>
          <a:bodyPr/>
          <a:lstStyle/>
          <a:p>
            <a:fld id="{B21DC8BE-9DAF-48EC-93C5-5CCEC6035129}" type="slidenum">
              <a:rPr lang="zh-CN" altLang="en-US" smtClean="0">
                <a:latin typeface="Arial" panose="020B0604020202020204" pitchFamily="34" charset="0"/>
              </a:rPr>
              <a:pPr/>
              <a:t>28</a:t>
            </a:fld>
            <a:endParaRPr lang="zh-CN" altLang="en-US">
              <a:latin typeface="Arial" panose="020B0604020202020204" pitchFamily="34" charset="0"/>
            </a:endParaRPr>
          </a:p>
        </p:txBody>
      </p:sp>
    </p:spTree>
    <p:extLst>
      <p:ext uri="{BB962C8B-B14F-4D97-AF65-F5344CB8AC3E}">
        <p14:creationId xmlns:p14="http://schemas.microsoft.com/office/powerpoint/2010/main" val="172979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D24249-D42D-4BD6-86EB-15E202476DF6}" type="slidenum">
              <a:rPr lang="en-US" smtClean="0"/>
              <a:t>36</a:t>
            </a:fld>
            <a:endParaRPr lang="en-US"/>
          </a:p>
        </p:txBody>
      </p:sp>
    </p:spTree>
    <p:extLst>
      <p:ext uri="{BB962C8B-B14F-4D97-AF65-F5344CB8AC3E}">
        <p14:creationId xmlns:p14="http://schemas.microsoft.com/office/powerpoint/2010/main" val="2922872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8" name="Footer Placeholder 4">
            <a:extLst>
              <a:ext uri="{FF2B5EF4-FFF2-40B4-BE49-F238E27FC236}">
                <a16:creationId xmlns:a16="http://schemas.microsoft.com/office/drawing/2014/main" id="{8C751EBC-9F1A-4941-8D99-745472C1E894}"/>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1229743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BEBE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70A5EE-C4AE-4F08-8E29-73B7F72E7B65}"/>
              </a:ext>
            </a:extLst>
          </p:cNvPr>
          <p:cNvSpPr/>
          <p:nvPr userDrawn="1"/>
        </p:nvSpPr>
        <p:spPr>
          <a:xfrm>
            <a:off x="10077651" y="6246795"/>
            <a:ext cx="1561901" cy="40292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365125"/>
            <a:ext cx="10515600" cy="1134161"/>
          </a:xfrm>
        </p:spPr>
        <p:txBody>
          <a:bodyPr anchor="b">
            <a:normAutofit/>
          </a:bodyPr>
          <a:lstStyle>
            <a:lvl1pPr>
              <a:defRPr sz="3600" u="sng" baseline="0">
                <a:solidFill>
                  <a:schemeClr val="tx2"/>
                </a:solidFill>
                <a:uFill>
                  <a:solidFill>
                    <a:schemeClr val="accent1"/>
                  </a:solidFill>
                </a:uFill>
              </a:defRPr>
            </a:lvl1pPr>
          </a:lstStyle>
          <a:p>
            <a:r>
              <a:rPr lang="en-US"/>
              <a:t>Click to Add Contents Page Title</a:t>
            </a:r>
          </a:p>
        </p:txBody>
      </p:sp>
      <p:sp>
        <p:nvSpPr>
          <p:cNvPr id="3" name="Content Placeholder 2"/>
          <p:cNvSpPr>
            <a:spLocks noGrp="1"/>
          </p:cNvSpPr>
          <p:nvPr>
            <p:ph idx="1"/>
          </p:nvPr>
        </p:nvSpPr>
        <p:spPr/>
        <p:txBody>
          <a:bodyPr/>
          <a:lstStyle>
            <a:lvl1pPr marL="457200" indent="-457200">
              <a:buFont typeface="+mj-lt"/>
              <a:buAutoNum type="arabicPeriod"/>
              <a:defRPr>
                <a:solidFill>
                  <a:schemeClr val="tx2"/>
                </a:solidFill>
              </a:defRPr>
            </a:lvl1pPr>
            <a:lvl2pPr marL="914400" indent="-457200">
              <a:buFont typeface="+mj-lt"/>
              <a:buAutoNum type="alphaLcParen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a:t>FUTUREWEI INTERNAL</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3B917CB5-27BD-4ECA-9D86-80D4B900A204}" type="slidenum">
              <a:rPr lang="en-US" smtClean="0"/>
              <a:pPr/>
              <a:t>‹#›</a:t>
            </a:fld>
            <a:endParaRPr lang="en-US"/>
          </a:p>
        </p:txBody>
      </p:sp>
    </p:spTree>
    <p:extLst>
      <p:ext uri="{BB962C8B-B14F-4D97-AF65-F5344CB8AC3E}">
        <p14:creationId xmlns:p14="http://schemas.microsoft.com/office/powerpoint/2010/main" val="269345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t" anchorCtr="0">
            <a:normAutofit/>
          </a:bodyPr>
          <a:lstStyle>
            <a:lvl1pPr>
              <a:defRPr sz="32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FUTUREWEI INTERNAL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601612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FUTUREWEI INTERNAL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019973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41552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FUTUREWEI INTERNAL</a:t>
            </a:r>
          </a:p>
        </p:txBody>
      </p:sp>
      <p:sp>
        <p:nvSpPr>
          <p:cNvPr id="9" name="Slide Number Placeholder 8"/>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054162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FUTUREWEI INTERNAL</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59260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882717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otal 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CCE0D-422C-4606-BBE4-D6405DB93225}"/>
              </a:ext>
            </a:extLst>
          </p:cNvPr>
          <p:cNvSpPr/>
          <p:nvPr userDrawn="1"/>
        </p:nvSpPr>
        <p:spPr>
          <a:xfrm>
            <a:off x="10077651" y="6246795"/>
            <a:ext cx="1561901" cy="402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732760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32196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785809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Futurewei - BLACK">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4494153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a:solidFill>
                  <a:schemeClr val="tx2">
                    <a:lumMod val="75000"/>
                    <a:lumOff val="25000"/>
                  </a:schemeClr>
                </a:solidFill>
              </a:rPr>
              <a:t>Thank You.</a:t>
            </a:r>
            <a:endParaRPr lang="zh-CN" altLang="zh-CN" sz="480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a:solidFill>
                  <a:schemeClr val="tx2">
                    <a:lumMod val="75000"/>
                    <a:lumOff val="25000"/>
                  </a:schemeClr>
                </a:solidFill>
              </a:rPr>
              <a:t>Copyright © 2020 Futurewei Technologies, Inc. </a:t>
            </a:r>
          </a:p>
          <a:p>
            <a:pPr algn="l">
              <a:defRPr/>
            </a:pPr>
            <a:r>
              <a:rPr lang="en-US" altLang="zh-CN" sz="900" b="1">
                <a:solidFill>
                  <a:schemeClr val="tx2">
                    <a:lumMod val="75000"/>
                    <a:lumOff val="25000"/>
                  </a:schemeClr>
                </a:solidFill>
              </a:rPr>
              <a:t>All Rights Reserved.</a:t>
            </a:r>
          </a:p>
          <a:p>
            <a:pPr algn="l">
              <a:defRPr/>
            </a:pPr>
            <a:endParaRPr lang="en-US" altLang="zh-CN" sz="900" b="1">
              <a:solidFill>
                <a:schemeClr val="tx2">
                  <a:lumMod val="75000"/>
                  <a:lumOff val="25000"/>
                </a:schemeClr>
              </a:solidFill>
            </a:endParaRPr>
          </a:p>
          <a:p>
            <a:pPr algn="l">
              <a:defRPr/>
            </a:pPr>
            <a:r>
              <a:rPr lang="en-US" altLang="zh-CN" sz="90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38441667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163" y="2129932"/>
            <a:ext cx="10363676" cy="1471272"/>
          </a:xfrm>
          <a:prstGeom prst="rect">
            <a:avLst/>
          </a:prstGeom>
        </p:spPr>
        <p:txBody>
          <a:bodyPr>
            <a:normAutofit/>
          </a:bodyPr>
          <a:lstStyle>
            <a:lvl1pPr algn="ctr">
              <a:defRPr sz="3997">
                <a:latin typeface="Arial" pitchFamily="34" charset="0"/>
                <a:ea typeface="微软雅黑" pitchFamily="34" charset="-122"/>
                <a:cs typeface="Arial" pitchFamily="34" charset="0"/>
              </a:defRPr>
            </a:lvl1pPr>
          </a:lstStyle>
          <a:p>
            <a:r>
              <a:rPr lang="en-US" altLang="zh-CN"/>
              <a:t>Click to edit Master text styles</a:t>
            </a:r>
            <a:endParaRPr lang="zh-CN" altLang="en-US"/>
          </a:p>
        </p:txBody>
      </p:sp>
    </p:spTree>
    <p:extLst>
      <p:ext uri="{BB962C8B-B14F-4D97-AF65-F5344CB8AC3E}">
        <p14:creationId xmlns:p14="http://schemas.microsoft.com/office/powerpoint/2010/main" val="3406071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Futurewei - RED">
    <p:bg>
      <p:bgPr>
        <a:gradFill flip="none" rotWithShape="1">
          <a:gsLst>
            <a:gs pos="0">
              <a:schemeClr val="accent1">
                <a:lumMod val="67000"/>
              </a:schemeClr>
            </a:gs>
            <a:gs pos="60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pic>
        <p:nvPicPr>
          <p:cNvPr id="9" name="Picture 8">
            <a:extLst>
              <a:ext uri="{FF2B5EF4-FFF2-40B4-BE49-F238E27FC236}">
                <a16:creationId xmlns:a16="http://schemas.microsoft.com/office/drawing/2014/main" id="{424DB6E2-492B-436F-88FB-271B554F40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423839589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Explore">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5665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375765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145767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2487703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Tree>
    <p:extLst>
      <p:ext uri="{BB962C8B-B14F-4D97-AF65-F5344CB8AC3E}">
        <p14:creationId xmlns:p14="http://schemas.microsoft.com/office/powerpoint/2010/main" val="28855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517340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257941" y="6336902"/>
            <a:ext cx="4114800" cy="290983"/>
          </a:xfrm>
          <a:prstGeom prst="rect">
            <a:avLst/>
          </a:prstGeom>
        </p:spPr>
        <p:txBody>
          <a:bodyPr vert="horz" lIns="91440" tIns="45720" rIns="91440" bIns="45720" rtlCol="0" anchor="ctr"/>
          <a:lstStyle>
            <a:lvl1pPr algn="l">
              <a:defRPr sz="1000">
                <a:solidFill>
                  <a:schemeClr val="tx1"/>
                </a:solidFill>
              </a:defRPr>
            </a:lvl1pPr>
          </a:lstStyle>
          <a:p>
            <a:r>
              <a:rPr lang="en-US"/>
              <a:t>FUTUREWEI INTERNAL</a:t>
            </a:r>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2494264121"/>
      </p:ext>
    </p:extLst>
  </p:cSld>
  <p:clrMap bg1="lt1" tx1="dk1" bg2="lt2" tx2="dk2" accent1="accent1" accent2="accent2" accent3="accent3" accent4="accent4" accent5="accent5" accent6="accent6" hlink="hlink" folHlink="folHlink"/>
  <p:sldLayoutIdLst>
    <p:sldLayoutId id="2147483715" r:id="rId1"/>
    <p:sldLayoutId id="2147483718" r:id="rId2"/>
    <p:sldLayoutId id="2147483719" r:id="rId3"/>
    <p:sldLayoutId id="2147483649" r:id="rId4"/>
    <p:sldLayoutId id="2147483703" r:id="rId5"/>
    <p:sldLayoutId id="2147483709" r:id="rId6"/>
    <p:sldLayoutId id="2147483705" r:id="rId7"/>
    <p:sldLayoutId id="2147483706" r:id="rId8"/>
    <p:sldLayoutId id="2147483707" r:id="rId9"/>
    <p:sldLayoutId id="2147483708" r:id="rId10"/>
    <p:sldLayoutId id="2147483650" r:id="rId11"/>
    <p:sldLayoutId id="2147483651" r:id="rId12"/>
    <p:sldLayoutId id="2147483652" r:id="rId13"/>
    <p:sldLayoutId id="2147483653" r:id="rId14"/>
    <p:sldLayoutId id="2147483654" r:id="rId15"/>
    <p:sldLayoutId id="2147483655" r:id="rId16"/>
    <p:sldLayoutId id="2147483702" r:id="rId17"/>
    <p:sldLayoutId id="2147483656" r:id="rId18"/>
    <p:sldLayoutId id="2147483657" r:id="rId19"/>
    <p:sldLayoutId id="2147483658" r:id="rId20"/>
    <p:sldLayoutId id="2147483720" r:id="rId21"/>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1.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1.wdp"/><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2C3CA-F2A6-43A1-931B-A06426B7E6C6}"/>
              </a:ext>
            </a:extLst>
          </p:cNvPr>
          <p:cNvSpPr>
            <a:spLocks noGrp="1"/>
          </p:cNvSpPr>
          <p:nvPr>
            <p:ph type="ctrTitle"/>
          </p:nvPr>
        </p:nvSpPr>
        <p:spPr>
          <a:xfrm>
            <a:off x="561607" y="1816981"/>
            <a:ext cx="6629400" cy="543377"/>
          </a:xfrm>
        </p:spPr>
        <p:txBody>
          <a:bodyPr>
            <a:normAutofit/>
          </a:bodyPr>
          <a:lstStyle/>
          <a:p>
            <a:r>
              <a:rPr lang="en-US" sz="2800"/>
              <a:t>OceanStor 100D NAS Product Overview</a:t>
            </a:r>
          </a:p>
        </p:txBody>
      </p:sp>
      <p:sp>
        <p:nvSpPr>
          <p:cNvPr id="3" name="Subtitle 2">
            <a:extLst>
              <a:ext uri="{FF2B5EF4-FFF2-40B4-BE49-F238E27FC236}">
                <a16:creationId xmlns:a16="http://schemas.microsoft.com/office/drawing/2014/main" id="{87804ECF-0E02-4133-AA25-4CDC4E580582}"/>
              </a:ext>
            </a:extLst>
          </p:cNvPr>
          <p:cNvSpPr>
            <a:spLocks noGrp="1"/>
          </p:cNvSpPr>
          <p:nvPr>
            <p:ph type="subTitle" idx="1"/>
          </p:nvPr>
        </p:nvSpPr>
        <p:spPr>
          <a:xfrm>
            <a:off x="939112" y="2976706"/>
            <a:ext cx="6629400" cy="1203582"/>
          </a:xfrm>
        </p:spPr>
        <p:txBody>
          <a:bodyPr/>
          <a:lstStyle/>
          <a:p>
            <a:r>
              <a:rPr lang="en-US"/>
              <a:t>   </a:t>
            </a:r>
          </a:p>
        </p:txBody>
      </p:sp>
      <p:sp>
        <p:nvSpPr>
          <p:cNvPr id="4" name="Title 1">
            <a:extLst>
              <a:ext uri="{FF2B5EF4-FFF2-40B4-BE49-F238E27FC236}">
                <a16:creationId xmlns:a16="http://schemas.microsoft.com/office/drawing/2014/main" id="{E3616B3E-3C6B-FC4F-A23F-6925F17EE2A9}"/>
              </a:ext>
            </a:extLst>
          </p:cNvPr>
          <p:cNvSpPr txBox="1">
            <a:spLocks/>
          </p:cNvSpPr>
          <p:nvPr/>
        </p:nvSpPr>
        <p:spPr>
          <a:xfrm>
            <a:off x="5212434" y="4639008"/>
            <a:ext cx="6629400" cy="54337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r"/>
            <a:r>
              <a:rPr lang="en-US" sz="1400" b="1"/>
              <a:t>Boston Storage Solution Group</a:t>
            </a:r>
          </a:p>
        </p:txBody>
      </p:sp>
    </p:spTree>
    <p:extLst>
      <p:ext uri="{BB962C8B-B14F-4D97-AF65-F5344CB8AC3E}">
        <p14:creationId xmlns:p14="http://schemas.microsoft.com/office/powerpoint/2010/main" val="408149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8BB4-ED5F-481A-8DA1-2C7F2D4E4F4D}"/>
              </a:ext>
            </a:extLst>
          </p:cNvPr>
          <p:cNvSpPr>
            <a:spLocks noGrp="1"/>
          </p:cNvSpPr>
          <p:nvPr>
            <p:ph type="title"/>
          </p:nvPr>
        </p:nvSpPr>
        <p:spPr>
          <a:xfrm>
            <a:off x="776034" y="297792"/>
            <a:ext cx="10515600" cy="995260"/>
          </a:xfrm>
        </p:spPr>
        <p:txBody>
          <a:bodyPr>
            <a:normAutofit/>
          </a:bodyPr>
          <a:lstStyle/>
          <a:p>
            <a:r>
              <a:rPr lang="en-US"/>
              <a:t>OceanStor 100D Specialty Hardware</a:t>
            </a:r>
            <a:br>
              <a:rPr lang="en-US"/>
            </a:br>
            <a:r>
              <a:rPr lang="en-US" sz="2000"/>
              <a:t>Optimized for high capacity or high performance</a:t>
            </a:r>
          </a:p>
        </p:txBody>
      </p:sp>
      <p:sp>
        <p:nvSpPr>
          <p:cNvPr id="3" name="Content Placeholder 2">
            <a:extLst>
              <a:ext uri="{FF2B5EF4-FFF2-40B4-BE49-F238E27FC236}">
                <a16:creationId xmlns:a16="http://schemas.microsoft.com/office/drawing/2014/main" id="{D18BC5E0-417E-4F2B-9FEF-BB9608C1449D}"/>
              </a:ext>
            </a:extLst>
          </p:cNvPr>
          <p:cNvSpPr>
            <a:spLocks noGrp="1"/>
          </p:cNvSpPr>
          <p:nvPr>
            <p:ph idx="1"/>
          </p:nvPr>
        </p:nvSpPr>
        <p:spPr>
          <a:xfrm>
            <a:off x="6979496" y="1708649"/>
            <a:ext cx="4312138" cy="4098391"/>
          </a:xfrm>
        </p:spPr>
        <p:txBody>
          <a:bodyPr>
            <a:normAutofit/>
          </a:bodyPr>
          <a:lstStyle/>
          <a:p>
            <a:pPr marL="0" indent="0">
              <a:buNone/>
            </a:pPr>
            <a:r>
              <a:rPr lang="en-US" sz="1600">
                <a:solidFill>
                  <a:prstClr val="black"/>
                </a:solidFill>
                <a:latin typeface="Arial" panose="020B0604020202020204" pitchFamily="34" charset="0"/>
                <a:cs typeface="Arial" panose="020B0604020202020204" pitchFamily="34" charset="0"/>
              </a:rPr>
              <a:t>In addition to generic commodity server hardware, OceanStor 100D also offers rich selection of specialty hardware that is optimized for different business scenarios.</a:t>
            </a:r>
          </a:p>
          <a:p>
            <a:pPr marL="0" indent="0">
              <a:buNone/>
            </a:pPr>
            <a:endParaRPr lang="en-US" sz="1600">
              <a:solidFill>
                <a:prstClr val="black"/>
              </a:solidFill>
              <a:latin typeface="Arial" panose="020B0604020202020204" pitchFamily="34" charset="0"/>
              <a:cs typeface="Arial" panose="020B0604020202020204" pitchFamily="34" charset="0"/>
            </a:endParaRPr>
          </a:p>
          <a:p>
            <a:pPr marL="0" indent="0">
              <a:buNone/>
            </a:pPr>
            <a:r>
              <a:rPr lang="en-US" sz="1600">
                <a:solidFill>
                  <a:prstClr val="black"/>
                </a:solidFill>
                <a:latin typeface="Arial" panose="020B0604020202020204" pitchFamily="34" charset="0"/>
                <a:cs typeface="Arial" panose="020B0604020202020204" pitchFamily="34" charset="0"/>
              </a:rPr>
              <a:t>Pacific Hardware: High Disk Density, Ultimate TCO, Dual-Controller Switchover, High Reliability, Smooth Data Upgrade, and Ever-New Data.</a:t>
            </a:r>
          </a:p>
          <a:p>
            <a:pPr marL="0" indent="0">
              <a:buNone/>
            </a:pPr>
            <a:endParaRPr lang="en-US" altLang="zh-CN" sz="1600">
              <a:solidFill>
                <a:prstClr val="black"/>
              </a:solidFill>
              <a:latin typeface="Arial" panose="020B0604020202020204" pitchFamily="34" charset="0"/>
              <a:ea typeface="微软雅黑" panose="020B0503020204020204" pitchFamily="34" charset="-122"/>
              <a:cs typeface="Arial" panose="020B0604020202020204" pitchFamily="34" charset="0"/>
              <a:sym typeface="+mn-lt"/>
            </a:endParaRPr>
          </a:p>
          <a:p>
            <a:pPr marL="0" indent="0">
              <a:buNone/>
            </a:pPr>
            <a:r>
              <a:rPr lang="en-US" sz="1600">
                <a:solidFill>
                  <a:prstClr val="black"/>
                </a:solidFill>
                <a:latin typeface="Arial" panose="020B0604020202020204" pitchFamily="34" charset="0"/>
                <a:cs typeface="Arial" panose="020B0604020202020204" pitchFamily="34" charset="0"/>
              </a:rPr>
              <a:t>Atlantic Hardware: Flash Storage Native Design with Ultimate Performance, Built-in Switch Networking, Smooth Upgrade, and Ever-New Data</a:t>
            </a:r>
            <a:r>
              <a:rPr lang="en-US" sz="1600">
                <a:solidFill>
                  <a:prstClr val="black"/>
                </a:solidFill>
                <a:latin typeface="Arial" panose="020B0604020202020204" pitchFamily="34" charset="0"/>
                <a:ea typeface="微软雅黑" panose="020B0503020204020204" pitchFamily="34" charset="-122"/>
                <a:cs typeface="Arial" panose="020B0604020202020204" pitchFamily="34" charset="0"/>
                <a:sym typeface="+mn-lt"/>
              </a:rPr>
              <a:t>.</a:t>
            </a:r>
            <a:endParaRPr lang="en-US" altLang="zh-CN" sz="1600">
              <a:solidFill>
                <a:prstClr val="black"/>
              </a:solidFill>
              <a:latin typeface="Arial" panose="020B0604020202020204" pitchFamily="34" charset="0"/>
              <a:ea typeface="微软雅黑" panose="020B0503020204020204" pitchFamily="34" charset="-122"/>
              <a:cs typeface="Arial" panose="020B0604020202020204" pitchFamily="34" charset="0"/>
              <a:sym typeface="+mn-lt"/>
            </a:endParaRPr>
          </a:p>
        </p:txBody>
      </p:sp>
      <p:grpSp>
        <p:nvGrpSpPr>
          <p:cNvPr id="18" name="Group 17">
            <a:extLst>
              <a:ext uri="{FF2B5EF4-FFF2-40B4-BE49-F238E27FC236}">
                <a16:creationId xmlns:a16="http://schemas.microsoft.com/office/drawing/2014/main" id="{84B687FE-CCB8-4129-BAEA-FEF13C6313D2}"/>
              </a:ext>
            </a:extLst>
          </p:cNvPr>
          <p:cNvGrpSpPr/>
          <p:nvPr/>
        </p:nvGrpSpPr>
        <p:grpSpPr>
          <a:xfrm>
            <a:off x="370071" y="1604766"/>
            <a:ext cx="6390237" cy="4207553"/>
            <a:chOff x="479486" y="1761073"/>
            <a:chExt cx="6390237" cy="4207553"/>
          </a:xfrm>
        </p:grpSpPr>
        <p:grpSp>
          <p:nvGrpSpPr>
            <p:cNvPr id="16" name="Group 15">
              <a:extLst>
                <a:ext uri="{FF2B5EF4-FFF2-40B4-BE49-F238E27FC236}">
                  <a16:creationId xmlns:a16="http://schemas.microsoft.com/office/drawing/2014/main" id="{E1AC2D7B-522B-4595-A294-DE37FF797761}"/>
                </a:ext>
              </a:extLst>
            </p:cNvPr>
            <p:cNvGrpSpPr/>
            <p:nvPr/>
          </p:nvGrpSpPr>
          <p:grpSpPr>
            <a:xfrm>
              <a:off x="479486" y="1761073"/>
              <a:ext cx="6390237" cy="3897265"/>
              <a:chOff x="1448594" y="831043"/>
              <a:chExt cx="10136088" cy="5195915"/>
            </a:xfrm>
          </p:grpSpPr>
          <p:pic>
            <p:nvPicPr>
              <p:cNvPr id="4" name="图片 4">
                <a:extLst>
                  <a:ext uri="{FF2B5EF4-FFF2-40B4-BE49-F238E27FC236}">
                    <a16:creationId xmlns:a16="http://schemas.microsoft.com/office/drawing/2014/main" id="{83419202-850C-4E99-8615-92B9F513E672}"/>
                  </a:ext>
                </a:extLst>
              </p:cNvPr>
              <p:cNvPicPr>
                <a:picLocks noChangeAspect="1"/>
              </p:cNvPicPr>
              <p:nvPr/>
            </p:nvPicPr>
            <p:blipFill>
              <a:blip r:embed="rId2" cstate="print"/>
              <a:stretch>
                <a:fillRect/>
              </a:stretch>
            </p:blipFill>
            <p:spPr>
              <a:xfrm>
                <a:off x="3305167" y="3858149"/>
                <a:ext cx="3240000" cy="1478426"/>
              </a:xfrm>
              <a:prstGeom prst="rect">
                <a:avLst/>
              </a:prstGeom>
            </p:spPr>
          </p:pic>
          <p:pic>
            <p:nvPicPr>
              <p:cNvPr id="5" name="图片 5">
                <a:extLst>
                  <a:ext uri="{FF2B5EF4-FFF2-40B4-BE49-F238E27FC236}">
                    <a16:creationId xmlns:a16="http://schemas.microsoft.com/office/drawing/2014/main" id="{DEFB32A1-1D9C-4AE8-BF08-52F1A2068802}"/>
                  </a:ext>
                </a:extLst>
              </p:cNvPr>
              <p:cNvPicPr>
                <a:picLocks noChangeAspect="1"/>
              </p:cNvPicPr>
              <p:nvPr/>
            </p:nvPicPr>
            <p:blipFill>
              <a:blip r:embed="rId3" cstate="print"/>
              <a:stretch>
                <a:fillRect/>
              </a:stretch>
            </p:blipFill>
            <p:spPr>
              <a:xfrm>
                <a:off x="7480785" y="3858149"/>
                <a:ext cx="3240000" cy="1478426"/>
              </a:xfrm>
              <a:prstGeom prst="rect">
                <a:avLst/>
              </a:prstGeom>
            </p:spPr>
          </p:pic>
          <p:sp>
            <p:nvSpPr>
              <p:cNvPr id="6" name="文本框 9">
                <a:extLst>
                  <a:ext uri="{FF2B5EF4-FFF2-40B4-BE49-F238E27FC236}">
                    <a16:creationId xmlns:a16="http://schemas.microsoft.com/office/drawing/2014/main" id="{11DB128C-98D5-4AFE-B609-3187E4BDF923}"/>
                  </a:ext>
                </a:extLst>
              </p:cNvPr>
              <p:cNvSpPr txBox="1"/>
              <p:nvPr/>
            </p:nvSpPr>
            <p:spPr>
              <a:xfrm>
                <a:off x="1536790" y="4264442"/>
                <a:ext cx="1597908" cy="830997"/>
              </a:xfrm>
              <a:prstGeom prst="rect">
                <a:avLst/>
              </a:prstGeom>
              <a:noFill/>
            </p:spPr>
            <p:txBody>
              <a:bodyPr wrap="square" lIns="0" tIns="0" rIns="0" bIns="0" rtlCol="0" anchor="t">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fontAlgn="ctr"/>
                <a:r>
                  <a:rPr lang="en-US" sz="1200">
                    <a:cs typeface="Arial"/>
                  </a:rPr>
                  <a:t>High-performance all-flash</a:t>
                </a:r>
                <a:endParaRPr lang="en-US" altLang="zh-CN" sz="1200">
                  <a:latin typeface="Arial" panose="020B0604020202020204" pitchFamily="34" charset="0"/>
                  <a:ea typeface="微软雅黑" panose="020B0503020204020204" pitchFamily="34" charset="-122"/>
                  <a:cs typeface="Arial" panose="020B0604020202020204" pitchFamily="34" charset="0"/>
                </a:endParaRPr>
              </a:p>
              <a:p>
                <a:pPr algn="ctr" fontAlgn="ctr"/>
                <a:r>
                  <a:rPr lang="en-US" sz="1200">
                    <a:latin typeface="Arial" panose="020B0604020202020204" pitchFamily="34" charset="0"/>
                  </a:rPr>
                  <a:t>(Atlantic)</a:t>
                </a:r>
              </a:p>
            </p:txBody>
          </p:sp>
          <p:sp>
            <p:nvSpPr>
              <p:cNvPr id="7" name="文本框 11">
                <a:extLst>
                  <a:ext uri="{FF2B5EF4-FFF2-40B4-BE49-F238E27FC236}">
                    <a16:creationId xmlns:a16="http://schemas.microsoft.com/office/drawing/2014/main" id="{46259782-9D12-46DE-A084-C8B582D40487}"/>
                  </a:ext>
                </a:extLst>
              </p:cNvPr>
              <p:cNvSpPr txBox="1"/>
              <p:nvPr/>
            </p:nvSpPr>
            <p:spPr>
              <a:xfrm>
                <a:off x="3305167" y="5380627"/>
                <a:ext cx="3240000" cy="646331"/>
              </a:xfrm>
              <a:prstGeom prst="rect">
                <a:avLst/>
              </a:prstGeom>
              <a:noFill/>
            </p:spPr>
            <p:txBody>
              <a:bodyPr wrap="square" lIns="0" tIns="0" rIns="0" bIns="0" rtlCol="0">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fontAlgn="ctr"/>
                <a:r>
                  <a:rPr lang="en-US" sz="1200">
                    <a:solidFill>
                      <a:srgbClr val="1D1D1A"/>
                    </a:solidFill>
                    <a:latin typeface="Arial" panose="020B0604020202020204" pitchFamily="34" charset="0"/>
                  </a:rPr>
                  <a:t>5 U, 8 nodes, 10 SSDs per node, 80 SSDs in total</a:t>
                </a:r>
              </a:p>
            </p:txBody>
          </p:sp>
          <p:sp>
            <p:nvSpPr>
              <p:cNvPr id="8" name="文本框 15">
                <a:extLst>
                  <a:ext uri="{FF2B5EF4-FFF2-40B4-BE49-F238E27FC236}">
                    <a16:creationId xmlns:a16="http://schemas.microsoft.com/office/drawing/2014/main" id="{81557B6A-FB05-4404-8399-33AFB39ED144}"/>
                  </a:ext>
                </a:extLst>
              </p:cNvPr>
              <p:cNvSpPr txBox="1"/>
              <p:nvPr/>
            </p:nvSpPr>
            <p:spPr>
              <a:xfrm>
                <a:off x="8371582" y="836089"/>
                <a:ext cx="1513840" cy="276999"/>
              </a:xfrm>
              <a:prstGeom prst="rect">
                <a:avLst/>
              </a:prstGeom>
              <a:noFill/>
            </p:spPr>
            <p:txBody>
              <a:bodyPr wrap="square" lIns="0" tIns="0" rIns="0" bIns="0" rtlCol="0">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fontAlgn="ctr"/>
                <a:r>
                  <a:rPr lang="en-US">
                    <a:latin typeface="Arial" panose="020B0604020202020204" pitchFamily="34" charset="0"/>
                  </a:rPr>
                  <a:t>Rear view</a:t>
                </a:r>
              </a:p>
            </p:txBody>
          </p:sp>
          <p:sp>
            <p:nvSpPr>
              <p:cNvPr id="9" name="文本框 16">
                <a:extLst>
                  <a:ext uri="{FF2B5EF4-FFF2-40B4-BE49-F238E27FC236}">
                    <a16:creationId xmlns:a16="http://schemas.microsoft.com/office/drawing/2014/main" id="{EEA7867A-CBE1-4904-96E7-E37C37D62737}"/>
                  </a:ext>
                </a:extLst>
              </p:cNvPr>
              <p:cNvSpPr txBox="1"/>
              <p:nvPr/>
            </p:nvSpPr>
            <p:spPr>
              <a:xfrm>
                <a:off x="4195822" y="831043"/>
                <a:ext cx="1513840" cy="276999"/>
              </a:xfrm>
              <a:prstGeom prst="rect">
                <a:avLst/>
              </a:prstGeom>
              <a:noFill/>
            </p:spPr>
            <p:txBody>
              <a:bodyPr wrap="square" lIns="0" tIns="0" rIns="0" bIns="0" rtlCol="0">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fontAlgn="ctr"/>
                <a:r>
                  <a:rPr lang="en-US">
                    <a:latin typeface="Arial" panose="020B0604020202020204" pitchFamily="34" charset="0"/>
                  </a:rPr>
                  <a:t>Front view</a:t>
                </a:r>
                <a:endParaRPr lang="en-US" altLang="zh-CN">
                  <a:latin typeface="Arial" panose="020B0604020202020204" pitchFamily="34" charset="0"/>
                  <a:ea typeface="微软雅黑" panose="020B0503020204020204" pitchFamily="34" charset="-122"/>
                </a:endParaRPr>
              </a:p>
            </p:txBody>
          </p:sp>
          <p:cxnSp>
            <p:nvCxnSpPr>
              <p:cNvPr id="10" name="直接连接符 18">
                <a:extLst>
                  <a:ext uri="{FF2B5EF4-FFF2-40B4-BE49-F238E27FC236}">
                    <a16:creationId xmlns:a16="http://schemas.microsoft.com/office/drawing/2014/main" id="{74FF5C05-120C-407B-A458-4E8E5DBF1EFD}"/>
                  </a:ext>
                </a:extLst>
              </p:cNvPr>
              <p:cNvCxnSpPr/>
              <p:nvPr/>
            </p:nvCxnSpPr>
            <p:spPr>
              <a:xfrm>
                <a:off x="1479292" y="3507288"/>
                <a:ext cx="10105390" cy="0"/>
              </a:xfrm>
              <a:prstGeom prst="line">
                <a:avLst/>
              </a:prstGeom>
              <a:ln w="0">
                <a:solidFill>
                  <a:srgbClr val="151515"/>
                </a:solidFill>
                <a:prstDash val="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D42A3F6-C468-4A93-A157-81889D2E5C92}"/>
                  </a:ext>
                </a:extLst>
              </p:cNvPr>
              <p:cNvSpPr txBox="1"/>
              <p:nvPr/>
            </p:nvSpPr>
            <p:spPr>
              <a:xfrm>
                <a:off x="1448594" y="1639644"/>
                <a:ext cx="1774300" cy="553998"/>
              </a:xfrm>
              <a:prstGeom prst="rect">
                <a:avLst/>
              </a:prstGeom>
              <a:noFill/>
            </p:spPr>
            <p:txBody>
              <a:bodyPr wrap="square" lIns="0" tIns="0" rIns="0" bIns="0" rtlCol="0">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fontAlgn="ctr"/>
                <a:r>
                  <a:rPr lang="en-US" sz="1200">
                    <a:latin typeface="Arial" panose="020B0604020202020204" pitchFamily="34" charset="0"/>
                  </a:rPr>
                  <a:t>High-density HDD</a:t>
                </a:r>
                <a:endParaRPr lang="en-US" altLang="zh-CN" sz="1200">
                  <a:latin typeface="Arial" panose="020B0604020202020204" pitchFamily="34" charset="0"/>
                  <a:ea typeface="微软雅黑" panose="020B0503020204020204" pitchFamily="34" charset="-122"/>
                </a:endParaRPr>
              </a:p>
              <a:p>
                <a:pPr algn="ctr" fontAlgn="ctr"/>
                <a:r>
                  <a:rPr lang="en-US" sz="1200">
                    <a:latin typeface="Arial" panose="020B0604020202020204" pitchFamily="34" charset="0"/>
                  </a:rPr>
                  <a:t>(Pacific)</a:t>
                </a:r>
              </a:p>
            </p:txBody>
          </p:sp>
          <p:sp>
            <p:nvSpPr>
              <p:cNvPr id="12" name="文本框 13">
                <a:extLst>
                  <a:ext uri="{FF2B5EF4-FFF2-40B4-BE49-F238E27FC236}">
                    <a16:creationId xmlns:a16="http://schemas.microsoft.com/office/drawing/2014/main" id="{C3CEEE10-81EC-4EFE-AAC0-D93D206CCB4F}"/>
                  </a:ext>
                </a:extLst>
              </p:cNvPr>
              <p:cNvSpPr txBox="1"/>
              <p:nvPr/>
            </p:nvSpPr>
            <p:spPr>
              <a:xfrm>
                <a:off x="3277862" y="2820234"/>
                <a:ext cx="3339850" cy="646331"/>
              </a:xfrm>
              <a:prstGeom prst="rect">
                <a:avLst/>
              </a:prstGeom>
              <a:noFill/>
            </p:spPr>
            <p:txBody>
              <a:bodyPr wrap="square" lIns="0" tIns="0" rIns="0" bIns="0" rtlCol="0">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fontAlgn="ctr"/>
                <a:r>
                  <a:rPr lang="en-US" sz="1200">
                    <a:solidFill>
                      <a:srgbClr val="1D1D1A"/>
                    </a:solidFill>
                    <a:latin typeface="Arial" panose="020B0604020202020204" pitchFamily="34" charset="0"/>
                  </a:rPr>
                  <a:t>5 U, 2 nodes, 60 HDDs per node, 120 HDDs in total</a:t>
                </a:r>
                <a:endParaRPr lang="en-US" altLang="zh-CN" sz="1200">
                  <a:solidFill>
                    <a:srgbClr val="1D1D1A"/>
                  </a:solidFill>
                  <a:latin typeface="Arial" panose="020B0604020202020204" pitchFamily="34" charset="0"/>
                  <a:ea typeface="微软雅黑" panose="020B0503020204020204" pitchFamily="34" charset="-122"/>
                </a:endParaRPr>
              </a:p>
            </p:txBody>
          </p:sp>
          <p:sp>
            <p:nvSpPr>
              <p:cNvPr id="13" name="文本框 14">
                <a:extLst>
                  <a:ext uri="{FF2B5EF4-FFF2-40B4-BE49-F238E27FC236}">
                    <a16:creationId xmlns:a16="http://schemas.microsoft.com/office/drawing/2014/main" id="{343F93A3-7616-49EF-9272-665C58D7A0DC}"/>
                  </a:ext>
                </a:extLst>
              </p:cNvPr>
              <p:cNvSpPr txBox="1"/>
              <p:nvPr/>
            </p:nvSpPr>
            <p:spPr>
              <a:xfrm>
                <a:off x="7403555" y="2820234"/>
                <a:ext cx="3339850" cy="646331"/>
              </a:xfrm>
              <a:prstGeom prst="rect">
                <a:avLst/>
              </a:prstGeom>
              <a:noFill/>
            </p:spPr>
            <p:txBody>
              <a:bodyPr wrap="square" lIns="0" tIns="0" rIns="0" bIns="0" rtlCol="0">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fontAlgn="ctr"/>
                <a:r>
                  <a:rPr lang="en-US" sz="1200">
                    <a:solidFill>
                      <a:srgbClr val="1D1D1A"/>
                    </a:solidFill>
                    <a:latin typeface="Arial" panose="020B0604020202020204" pitchFamily="34" charset="0"/>
                  </a:rPr>
                  <a:t>Two I/O cards per node, four onboard 25GE ports</a:t>
                </a:r>
                <a:endParaRPr lang="en-US" altLang="zh-CN" sz="1200">
                  <a:solidFill>
                    <a:srgbClr val="1D1D1A"/>
                  </a:solidFill>
                  <a:latin typeface="Arial" panose="020B0604020202020204" pitchFamily="34" charset="0"/>
                  <a:ea typeface="微软雅黑" panose="020B0503020204020204" pitchFamily="34" charset="-122"/>
                </a:endParaRPr>
              </a:p>
            </p:txBody>
          </p:sp>
          <p:pic>
            <p:nvPicPr>
              <p:cNvPr id="14" name="图片 19">
                <a:extLst>
                  <a:ext uri="{FF2B5EF4-FFF2-40B4-BE49-F238E27FC236}">
                    <a16:creationId xmlns:a16="http://schemas.microsoft.com/office/drawing/2014/main" id="{220C4517-642F-47E2-93BE-4DC7A908BAE0}"/>
                  </a:ext>
                </a:extLst>
              </p:cNvPr>
              <p:cNvPicPr>
                <a:picLocks noChangeAspect="1"/>
              </p:cNvPicPr>
              <p:nvPr/>
            </p:nvPicPr>
            <p:blipFill>
              <a:blip r:embed="rId4" cstate="print"/>
              <a:stretch>
                <a:fillRect/>
              </a:stretch>
            </p:blipFill>
            <p:spPr>
              <a:xfrm>
                <a:off x="3277862" y="1254339"/>
                <a:ext cx="3240000" cy="1495796"/>
              </a:xfrm>
              <a:prstGeom prst="rect">
                <a:avLst/>
              </a:prstGeom>
            </p:spPr>
          </p:pic>
          <p:pic>
            <p:nvPicPr>
              <p:cNvPr id="15" name="图片 20">
                <a:extLst>
                  <a:ext uri="{FF2B5EF4-FFF2-40B4-BE49-F238E27FC236}">
                    <a16:creationId xmlns:a16="http://schemas.microsoft.com/office/drawing/2014/main" id="{321BA26A-EAA7-4E92-AFCD-5AFB3783BCF8}"/>
                  </a:ext>
                </a:extLst>
              </p:cNvPr>
              <p:cNvPicPr>
                <a:picLocks noChangeAspect="1"/>
              </p:cNvPicPr>
              <p:nvPr/>
            </p:nvPicPr>
            <p:blipFill>
              <a:blip r:embed="rId5" cstate="print"/>
              <a:stretch>
                <a:fillRect/>
              </a:stretch>
            </p:blipFill>
            <p:spPr>
              <a:xfrm>
                <a:off x="7453480" y="1254339"/>
                <a:ext cx="3240000" cy="1500099"/>
              </a:xfrm>
              <a:prstGeom prst="rect">
                <a:avLst/>
              </a:prstGeom>
            </p:spPr>
          </p:pic>
        </p:grpSp>
        <p:sp>
          <p:nvSpPr>
            <p:cNvPr id="17" name="文本框 12">
              <a:extLst>
                <a:ext uri="{FF2B5EF4-FFF2-40B4-BE49-F238E27FC236}">
                  <a16:creationId xmlns:a16="http://schemas.microsoft.com/office/drawing/2014/main" id="{941C39D7-CBF8-4C47-9236-A475E57A5509}"/>
                </a:ext>
              </a:extLst>
            </p:cNvPr>
            <p:cNvSpPr txBox="1"/>
            <p:nvPr/>
          </p:nvSpPr>
          <p:spPr>
            <a:xfrm>
              <a:off x="4233756" y="5173549"/>
              <a:ext cx="2375251" cy="795077"/>
            </a:xfrm>
            <a:prstGeom prst="rect">
              <a:avLst/>
            </a:prstGeom>
            <a:noFill/>
          </p:spPr>
          <p:txBody>
            <a:bodyPr wrap="square" lIns="0" tIns="0" rIns="0" bIns="0" rtlCol="0">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fontAlgn="ctr"/>
              <a:r>
                <a:rPr lang="en-US" sz="1200">
                  <a:solidFill>
                    <a:srgbClr val="1D1D1A"/>
                  </a:solidFill>
                  <a:latin typeface="Arial" panose="020B0604020202020204" pitchFamily="34" charset="0"/>
                </a:rPr>
                <a:t>Two I/O cards per node, a total of 16 I/O cards. Two switch boards, supporting eight 100GE ports and eight 25GE ports</a:t>
              </a:r>
            </a:p>
          </p:txBody>
        </p:sp>
      </p:grpSp>
    </p:spTree>
    <p:extLst>
      <p:ext uri="{BB962C8B-B14F-4D97-AF65-F5344CB8AC3E}">
        <p14:creationId xmlns:p14="http://schemas.microsoft.com/office/powerpoint/2010/main" val="477007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95C6E-AC3C-42CA-83DC-D9D7DE1A749E}"/>
              </a:ext>
            </a:extLst>
          </p:cNvPr>
          <p:cNvSpPr>
            <a:spLocks noGrp="1"/>
          </p:cNvSpPr>
          <p:nvPr>
            <p:ph type="title"/>
          </p:nvPr>
        </p:nvSpPr>
        <p:spPr>
          <a:xfrm>
            <a:off x="542394" y="96321"/>
            <a:ext cx="10515600" cy="622898"/>
          </a:xfrm>
        </p:spPr>
        <p:txBody>
          <a:bodyPr>
            <a:normAutofit/>
          </a:bodyPr>
          <a:lstStyle/>
          <a:p>
            <a:r>
              <a:rPr lang="en-US"/>
              <a:t>OceanStor 100D NAS Scale Out Overview</a:t>
            </a:r>
          </a:p>
        </p:txBody>
      </p:sp>
      <p:sp>
        <p:nvSpPr>
          <p:cNvPr id="3" name="Content Placeholder 2">
            <a:extLst>
              <a:ext uri="{FF2B5EF4-FFF2-40B4-BE49-F238E27FC236}">
                <a16:creationId xmlns:a16="http://schemas.microsoft.com/office/drawing/2014/main" id="{594A4B9E-C69E-453E-8732-006B1D8AE1AA}"/>
              </a:ext>
            </a:extLst>
          </p:cNvPr>
          <p:cNvSpPr>
            <a:spLocks noGrp="1"/>
          </p:cNvSpPr>
          <p:nvPr>
            <p:ph idx="1"/>
          </p:nvPr>
        </p:nvSpPr>
        <p:spPr>
          <a:xfrm>
            <a:off x="619826" y="812934"/>
            <a:ext cx="10733510" cy="1095287"/>
          </a:xfrm>
        </p:spPr>
        <p:txBody>
          <a:bodyPr>
            <a:normAutofit/>
          </a:bodyPr>
          <a:lstStyle/>
          <a:p>
            <a:pPr marL="0" indent="0">
              <a:buNone/>
            </a:pPr>
            <a:r>
              <a:rPr lang="en-US" sz="1600"/>
              <a:t>OceanStor 100D NAS has outstanding scalability in scale out, far superior than major competitors. Here is a quick architecture overview:	</a:t>
            </a:r>
          </a:p>
          <a:p>
            <a:endParaRPr lang="en-US"/>
          </a:p>
        </p:txBody>
      </p:sp>
      <p:grpSp>
        <p:nvGrpSpPr>
          <p:cNvPr id="61" name="Group 60">
            <a:extLst>
              <a:ext uri="{FF2B5EF4-FFF2-40B4-BE49-F238E27FC236}">
                <a16:creationId xmlns:a16="http://schemas.microsoft.com/office/drawing/2014/main" id="{5E286AB1-687C-4DCA-9E6E-49B8B9AB97CE}"/>
              </a:ext>
            </a:extLst>
          </p:cNvPr>
          <p:cNvGrpSpPr/>
          <p:nvPr/>
        </p:nvGrpSpPr>
        <p:grpSpPr>
          <a:xfrm>
            <a:off x="449744" y="1533525"/>
            <a:ext cx="11388031" cy="4909963"/>
            <a:chOff x="461468" y="910716"/>
            <a:chExt cx="11364386" cy="5213370"/>
          </a:xfrm>
        </p:grpSpPr>
        <p:sp>
          <p:nvSpPr>
            <p:cNvPr id="4" name="矩形 15">
              <a:extLst>
                <a:ext uri="{FF2B5EF4-FFF2-40B4-BE49-F238E27FC236}">
                  <a16:creationId xmlns:a16="http://schemas.microsoft.com/office/drawing/2014/main" id="{943F53ED-CE18-4569-B935-63EB0A791BFA}"/>
                </a:ext>
              </a:extLst>
            </p:cNvPr>
            <p:cNvSpPr/>
            <p:nvPr/>
          </p:nvSpPr>
          <p:spPr bwMode="auto">
            <a:xfrm>
              <a:off x="1153113" y="2905576"/>
              <a:ext cx="1408232" cy="3041708"/>
            </a:xfrm>
            <a:prstGeom prst="rect">
              <a:avLst/>
            </a:prstGeom>
            <a:no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170" fontAlgn="ctr">
                <a:spcBef>
                  <a:spcPct val="0"/>
                </a:spcBef>
                <a:spcAft>
                  <a:spcPct val="0"/>
                </a:spcAft>
                <a:buClr>
                  <a:srgbClr val="CC9900"/>
                </a:buClr>
              </a:pPr>
              <a:r>
                <a:rPr lang="en-US" sz="1200">
                  <a:solidFill>
                    <a:prstClr val="black"/>
                  </a:solidFill>
                  <a:latin typeface="Arial" panose="020B0604020202020204" pitchFamily="34" charset="0"/>
                </a:rPr>
                <a:t>Storage node</a:t>
              </a:r>
              <a:endParaRPr lang="en-US" altLang="zh-CN" sz="1200">
                <a:solidFill>
                  <a:prstClr val="black"/>
                </a:solidFill>
                <a:latin typeface="Arial" panose="020B0604020202020204" pitchFamily="34" charset="0"/>
                <a:ea typeface="微软雅黑" panose="020B0503020204020204" pitchFamily="34" charset="-122"/>
              </a:endParaRPr>
            </a:p>
          </p:txBody>
        </p:sp>
        <p:sp>
          <p:nvSpPr>
            <p:cNvPr id="5" name="圆柱形 16">
              <a:extLst>
                <a:ext uri="{FF2B5EF4-FFF2-40B4-BE49-F238E27FC236}">
                  <a16:creationId xmlns:a16="http://schemas.microsoft.com/office/drawing/2014/main" id="{8BC0BA48-AA3D-461E-96DF-4C4B85BD84DA}"/>
                </a:ext>
              </a:extLst>
            </p:cNvPr>
            <p:cNvSpPr/>
            <p:nvPr/>
          </p:nvSpPr>
          <p:spPr bwMode="auto">
            <a:xfrm>
              <a:off x="1459362" y="4881538"/>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6" name="圆柱形 17">
              <a:extLst>
                <a:ext uri="{FF2B5EF4-FFF2-40B4-BE49-F238E27FC236}">
                  <a16:creationId xmlns:a16="http://schemas.microsoft.com/office/drawing/2014/main" id="{991CDB12-E8E8-4FF3-9A17-A8159B5B1901}"/>
                </a:ext>
              </a:extLst>
            </p:cNvPr>
            <p:cNvSpPr/>
            <p:nvPr/>
          </p:nvSpPr>
          <p:spPr bwMode="auto">
            <a:xfrm>
              <a:off x="1459362" y="4504958"/>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7" name="圆柱形 18">
              <a:extLst>
                <a:ext uri="{FF2B5EF4-FFF2-40B4-BE49-F238E27FC236}">
                  <a16:creationId xmlns:a16="http://schemas.microsoft.com/office/drawing/2014/main" id="{5AA57243-33EC-4BC9-8E94-D4EF65772879}"/>
                </a:ext>
              </a:extLst>
            </p:cNvPr>
            <p:cNvSpPr/>
            <p:nvPr/>
          </p:nvSpPr>
          <p:spPr bwMode="auto">
            <a:xfrm>
              <a:off x="1459362" y="4126794"/>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8" name="矩形 19">
              <a:extLst>
                <a:ext uri="{FF2B5EF4-FFF2-40B4-BE49-F238E27FC236}">
                  <a16:creationId xmlns:a16="http://schemas.microsoft.com/office/drawing/2014/main" id="{4C26794C-C933-483C-A570-0185FA529529}"/>
                </a:ext>
              </a:extLst>
            </p:cNvPr>
            <p:cNvSpPr/>
            <p:nvPr/>
          </p:nvSpPr>
          <p:spPr bwMode="auto">
            <a:xfrm>
              <a:off x="2738071" y="2905577"/>
              <a:ext cx="1408232" cy="3041707"/>
            </a:xfrm>
            <a:prstGeom prst="rect">
              <a:avLst/>
            </a:prstGeom>
            <a:no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170" fontAlgn="ctr">
                <a:spcBef>
                  <a:spcPct val="0"/>
                </a:spcBef>
                <a:spcAft>
                  <a:spcPct val="0"/>
                </a:spcAft>
                <a:buClr>
                  <a:srgbClr val="CC9900"/>
                </a:buClr>
              </a:pPr>
              <a:r>
                <a:rPr lang="en-US" sz="1200">
                  <a:solidFill>
                    <a:prstClr val="black"/>
                  </a:solidFill>
                  <a:latin typeface="Arial" panose="020B0604020202020204" pitchFamily="34" charset="0"/>
                </a:rPr>
                <a:t>Storage node</a:t>
              </a:r>
            </a:p>
          </p:txBody>
        </p:sp>
        <p:sp>
          <p:nvSpPr>
            <p:cNvPr id="9" name="圆柱形 20">
              <a:extLst>
                <a:ext uri="{FF2B5EF4-FFF2-40B4-BE49-F238E27FC236}">
                  <a16:creationId xmlns:a16="http://schemas.microsoft.com/office/drawing/2014/main" id="{BFBEAAF3-4A2B-4A3D-ACEE-738D18FC88E4}"/>
                </a:ext>
              </a:extLst>
            </p:cNvPr>
            <p:cNvSpPr/>
            <p:nvPr/>
          </p:nvSpPr>
          <p:spPr bwMode="auto">
            <a:xfrm>
              <a:off x="3044315" y="4881538"/>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10" name="圆柱形 21">
              <a:extLst>
                <a:ext uri="{FF2B5EF4-FFF2-40B4-BE49-F238E27FC236}">
                  <a16:creationId xmlns:a16="http://schemas.microsoft.com/office/drawing/2014/main" id="{4BB7F1FB-C2C8-4464-9744-7FD2739F52B5}"/>
                </a:ext>
              </a:extLst>
            </p:cNvPr>
            <p:cNvSpPr/>
            <p:nvPr/>
          </p:nvSpPr>
          <p:spPr bwMode="auto">
            <a:xfrm>
              <a:off x="3044315" y="4504958"/>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11" name="圆柱形 22">
              <a:extLst>
                <a:ext uri="{FF2B5EF4-FFF2-40B4-BE49-F238E27FC236}">
                  <a16:creationId xmlns:a16="http://schemas.microsoft.com/office/drawing/2014/main" id="{06E462A4-AD8D-402A-93DB-0ADECE203AC9}"/>
                </a:ext>
              </a:extLst>
            </p:cNvPr>
            <p:cNvSpPr/>
            <p:nvPr/>
          </p:nvSpPr>
          <p:spPr bwMode="auto">
            <a:xfrm>
              <a:off x="3044315" y="4126794"/>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12" name="矩形 23">
              <a:extLst>
                <a:ext uri="{FF2B5EF4-FFF2-40B4-BE49-F238E27FC236}">
                  <a16:creationId xmlns:a16="http://schemas.microsoft.com/office/drawing/2014/main" id="{66A871CF-4CE4-4907-930D-4F0DF45FCEFE}"/>
                </a:ext>
              </a:extLst>
            </p:cNvPr>
            <p:cNvSpPr/>
            <p:nvPr/>
          </p:nvSpPr>
          <p:spPr bwMode="auto">
            <a:xfrm>
              <a:off x="4303728" y="2905577"/>
              <a:ext cx="1408232" cy="3041707"/>
            </a:xfrm>
            <a:prstGeom prst="rect">
              <a:avLst/>
            </a:prstGeom>
            <a:no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170" fontAlgn="ctr">
                <a:spcBef>
                  <a:spcPct val="0"/>
                </a:spcBef>
                <a:spcAft>
                  <a:spcPct val="0"/>
                </a:spcAft>
                <a:buClr>
                  <a:srgbClr val="CC9900"/>
                </a:buClr>
              </a:pPr>
              <a:r>
                <a:rPr lang="en-US" sz="1200">
                  <a:solidFill>
                    <a:prstClr val="black"/>
                  </a:solidFill>
                  <a:latin typeface="Arial" panose="020B0604020202020204" pitchFamily="34" charset="0"/>
                </a:rPr>
                <a:t>Storage node</a:t>
              </a:r>
            </a:p>
          </p:txBody>
        </p:sp>
        <p:sp>
          <p:nvSpPr>
            <p:cNvPr id="13" name="圆柱形 24">
              <a:extLst>
                <a:ext uri="{FF2B5EF4-FFF2-40B4-BE49-F238E27FC236}">
                  <a16:creationId xmlns:a16="http://schemas.microsoft.com/office/drawing/2014/main" id="{583B4AF6-D587-41A3-8EEC-652595C1C838}"/>
                </a:ext>
              </a:extLst>
            </p:cNvPr>
            <p:cNvSpPr/>
            <p:nvPr/>
          </p:nvSpPr>
          <p:spPr bwMode="auto">
            <a:xfrm>
              <a:off x="4609977" y="4881538"/>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14" name="圆柱形 25">
              <a:extLst>
                <a:ext uri="{FF2B5EF4-FFF2-40B4-BE49-F238E27FC236}">
                  <a16:creationId xmlns:a16="http://schemas.microsoft.com/office/drawing/2014/main" id="{3371E782-3D7F-4308-A335-28DA33E42FF8}"/>
                </a:ext>
              </a:extLst>
            </p:cNvPr>
            <p:cNvSpPr/>
            <p:nvPr/>
          </p:nvSpPr>
          <p:spPr bwMode="auto">
            <a:xfrm>
              <a:off x="4609977" y="4504958"/>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15" name="圆柱形 26">
              <a:extLst>
                <a:ext uri="{FF2B5EF4-FFF2-40B4-BE49-F238E27FC236}">
                  <a16:creationId xmlns:a16="http://schemas.microsoft.com/office/drawing/2014/main" id="{6645A7F5-1476-4E1E-9B58-424F600E93CC}"/>
                </a:ext>
              </a:extLst>
            </p:cNvPr>
            <p:cNvSpPr/>
            <p:nvPr/>
          </p:nvSpPr>
          <p:spPr bwMode="auto">
            <a:xfrm>
              <a:off x="4609977" y="4126794"/>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16" name="矩形 27">
              <a:extLst>
                <a:ext uri="{FF2B5EF4-FFF2-40B4-BE49-F238E27FC236}">
                  <a16:creationId xmlns:a16="http://schemas.microsoft.com/office/drawing/2014/main" id="{98CACFC0-B597-4487-B707-D0E922F35128}"/>
                </a:ext>
              </a:extLst>
            </p:cNvPr>
            <p:cNvSpPr/>
            <p:nvPr/>
          </p:nvSpPr>
          <p:spPr bwMode="auto">
            <a:xfrm>
              <a:off x="5894938" y="2905577"/>
              <a:ext cx="1161936" cy="3041707"/>
            </a:xfrm>
            <a:prstGeom prst="rect">
              <a:avLst/>
            </a:prstGeom>
            <a:no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170" fontAlgn="ctr">
                <a:spcBef>
                  <a:spcPct val="0"/>
                </a:spcBef>
                <a:spcAft>
                  <a:spcPct val="0"/>
                </a:spcAft>
                <a:buClr>
                  <a:srgbClr val="CC9900"/>
                </a:buClr>
              </a:pPr>
              <a:r>
                <a:rPr lang="en-US" sz="1200">
                  <a:solidFill>
                    <a:prstClr val="black"/>
                  </a:solidFill>
                  <a:latin typeface="Arial" panose="020B0604020202020204" pitchFamily="34" charset="0"/>
                </a:rPr>
                <a:t>Storage node</a:t>
              </a:r>
            </a:p>
          </p:txBody>
        </p:sp>
        <p:sp>
          <p:nvSpPr>
            <p:cNvPr id="17" name="圆柱形 28">
              <a:extLst>
                <a:ext uri="{FF2B5EF4-FFF2-40B4-BE49-F238E27FC236}">
                  <a16:creationId xmlns:a16="http://schemas.microsoft.com/office/drawing/2014/main" id="{6ADDADE8-52D9-4D63-9676-557D03B41F8A}"/>
                </a:ext>
              </a:extLst>
            </p:cNvPr>
            <p:cNvSpPr/>
            <p:nvPr/>
          </p:nvSpPr>
          <p:spPr bwMode="auto">
            <a:xfrm>
              <a:off x="6091399" y="4881538"/>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18" name="圆柱形 29">
              <a:extLst>
                <a:ext uri="{FF2B5EF4-FFF2-40B4-BE49-F238E27FC236}">
                  <a16:creationId xmlns:a16="http://schemas.microsoft.com/office/drawing/2014/main" id="{D2B513BD-6F69-4EA0-8C71-8E89694648BC}"/>
                </a:ext>
              </a:extLst>
            </p:cNvPr>
            <p:cNvSpPr/>
            <p:nvPr/>
          </p:nvSpPr>
          <p:spPr bwMode="auto">
            <a:xfrm>
              <a:off x="6091399" y="4504958"/>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19" name="圆柱形 30">
              <a:extLst>
                <a:ext uri="{FF2B5EF4-FFF2-40B4-BE49-F238E27FC236}">
                  <a16:creationId xmlns:a16="http://schemas.microsoft.com/office/drawing/2014/main" id="{2F33205D-3BE7-4196-9DD4-8F0FA3FF0AF8}"/>
                </a:ext>
              </a:extLst>
            </p:cNvPr>
            <p:cNvSpPr/>
            <p:nvPr/>
          </p:nvSpPr>
          <p:spPr bwMode="auto">
            <a:xfrm>
              <a:off x="6091399" y="4126794"/>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20" name="圆柱形 31">
              <a:extLst>
                <a:ext uri="{FF2B5EF4-FFF2-40B4-BE49-F238E27FC236}">
                  <a16:creationId xmlns:a16="http://schemas.microsoft.com/office/drawing/2014/main" id="{CD5FCDEE-8622-4FA1-8757-A46601DB146D}"/>
                </a:ext>
              </a:extLst>
            </p:cNvPr>
            <p:cNvSpPr/>
            <p:nvPr/>
          </p:nvSpPr>
          <p:spPr bwMode="auto">
            <a:xfrm>
              <a:off x="1459362" y="5427350"/>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21" name="圆柱形 32">
              <a:extLst>
                <a:ext uri="{FF2B5EF4-FFF2-40B4-BE49-F238E27FC236}">
                  <a16:creationId xmlns:a16="http://schemas.microsoft.com/office/drawing/2014/main" id="{AE3B8635-0C2D-452F-AA56-63364BAAAD12}"/>
                </a:ext>
              </a:extLst>
            </p:cNvPr>
            <p:cNvSpPr/>
            <p:nvPr/>
          </p:nvSpPr>
          <p:spPr bwMode="auto">
            <a:xfrm>
              <a:off x="3044315" y="5427350"/>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22" name="圆柱形 33">
              <a:extLst>
                <a:ext uri="{FF2B5EF4-FFF2-40B4-BE49-F238E27FC236}">
                  <a16:creationId xmlns:a16="http://schemas.microsoft.com/office/drawing/2014/main" id="{49D57A4A-1BE0-458E-9C88-EF862D579774}"/>
                </a:ext>
              </a:extLst>
            </p:cNvPr>
            <p:cNvSpPr/>
            <p:nvPr/>
          </p:nvSpPr>
          <p:spPr bwMode="auto">
            <a:xfrm>
              <a:off x="4609977" y="5427350"/>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23" name="矩形 35">
              <a:extLst>
                <a:ext uri="{FF2B5EF4-FFF2-40B4-BE49-F238E27FC236}">
                  <a16:creationId xmlns:a16="http://schemas.microsoft.com/office/drawing/2014/main" id="{8B1E7374-6469-4F04-B2D3-A9441E065F72}"/>
                </a:ext>
              </a:extLst>
            </p:cNvPr>
            <p:cNvSpPr/>
            <p:nvPr/>
          </p:nvSpPr>
          <p:spPr>
            <a:xfrm>
              <a:off x="464677" y="4093190"/>
              <a:ext cx="5130509" cy="1196481"/>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tlCol="0" anchor="t" anchorCtr="0">
              <a:noAutofit/>
            </a:bodyP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fontAlgn="ctr"/>
              <a:r>
                <a:rPr lang="en-US" sz="1200">
                  <a:solidFill>
                    <a:srgbClr val="1D1D1A"/>
                  </a:solidFill>
                  <a:latin typeface="Arial" panose="020B0604020202020204" pitchFamily="34" charset="0"/>
                </a:rPr>
                <a:t>Storage </a:t>
              </a:r>
            </a:p>
            <a:p>
              <a:pPr fontAlgn="ctr"/>
              <a:r>
                <a:rPr lang="en-US" sz="1200">
                  <a:solidFill>
                    <a:srgbClr val="1D1D1A"/>
                  </a:solidFill>
                  <a:latin typeface="Arial" panose="020B0604020202020204" pitchFamily="34" charset="0"/>
                </a:rPr>
                <a:t>pool</a:t>
              </a:r>
              <a:endParaRPr lang="en-US" altLang="zh-CN" sz="1200">
                <a:solidFill>
                  <a:srgbClr val="1D1D1A"/>
                </a:solidFill>
                <a:latin typeface="Arial" panose="020B0604020202020204" pitchFamily="34" charset="0"/>
                <a:ea typeface="微软雅黑" panose="020B0503020204020204" pitchFamily="34" charset="-122"/>
              </a:endParaRPr>
            </a:p>
            <a:p>
              <a:pPr fontAlgn="ctr"/>
              <a:r>
                <a:rPr lang="en-US" sz="1200">
                  <a:solidFill>
                    <a:srgbClr val="1D1D1A"/>
                  </a:solidFill>
                  <a:latin typeface="Arial" panose="020B0604020202020204" pitchFamily="34" charset="0"/>
                </a:rPr>
                <a:t> </a:t>
              </a:r>
              <a:endParaRPr lang="en-US" altLang="zh-CN" sz="1200">
                <a:solidFill>
                  <a:srgbClr val="1D1D1A"/>
                </a:solidFill>
                <a:latin typeface="Arial" panose="020B0604020202020204" pitchFamily="34" charset="0"/>
                <a:ea typeface="微软雅黑" panose="020B0503020204020204" pitchFamily="34" charset="-122"/>
              </a:endParaRPr>
            </a:p>
            <a:p>
              <a:pPr fontAlgn="ctr"/>
              <a:r>
                <a:rPr lang="en-US" sz="1200">
                  <a:solidFill>
                    <a:srgbClr val="1D1D1A"/>
                  </a:solidFill>
                  <a:latin typeface="Arial" panose="020B0604020202020204" pitchFamily="34" charset="0"/>
                </a:rPr>
                <a:t> </a:t>
              </a:r>
              <a:endParaRPr lang="en-US" altLang="zh-CN" sz="1200">
                <a:solidFill>
                  <a:srgbClr val="1D1D1A"/>
                </a:solidFill>
                <a:latin typeface="Arial" panose="020B0604020202020204" pitchFamily="34" charset="0"/>
                <a:ea typeface="微软雅黑" panose="020B0503020204020204" pitchFamily="34" charset="-122"/>
              </a:endParaRPr>
            </a:p>
          </p:txBody>
        </p:sp>
        <p:sp>
          <p:nvSpPr>
            <p:cNvPr id="24" name="矩形 36">
              <a:extLst>
                <a:ext uri="{FF2B5EF4-FFF2-40B4-BE49-F238E27FC236}">
                  <a16:creationId xmlns:a16="http://schemas.microsoft.com/office/drawing/2014/main" id="{BF0E072E-E579-48AD-B20F-FD230A25E5C4}"/>
                </a:ext>
              </a:extLst>
            </p:cNvPr>
            <p:cNvSpPr/>
            <p:nvPr/>
          </p:nvSpPr>
          <p:spPr>
            <a:xfrm>
              <a:off x="461468" y="5357048"/>
              <a:ext cx="11364386" cy="590237"/>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rtlCol="0" anchor="ctr">
              <a:noAutofit/>
            </a:bodyP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r" fontAlgn="ctr"/>
              <a:r>
                <a:rPr lang="en-US" sz="1400" b="1">
                  <a:solidFill>
                    <a:srgbClr val="1D1D1A"/>
                  </a:solidFill>
                  <a:latin typeface="Arial" panose="020B0604020202020204" pitchFamily="34" charset="0"/>
                </a:rPr>
                <a:t>Adding disks</a:t>
              </a:r>
              <a:endParaRPr lang="en-US" altLang="zh-CN" sz="1400" b="1">
                <a:solidFill>
                  <a:srgbClr val="1D1D1A"/>
                </a:solidFill>
                <a:latin typeface="Arial" panose="020B0604020202020204" pitchFamily="34" charset="0"/>
                <a:ea typeface="微软雅黑" panose="020B0503020204020204" pitchFamily="34" charset="-122"/>
              </a:endParaRPr>
            </a:p>
            <a:p>
              <a:pPr algn="r" fontAlgn="ctr"/>
              <a:r>
                <a:rPr lang="en-US" sz="1400">
                  <a:solidFill>
                    <a:srgbClr val="1D1D1A"/>
                  </a:solidFill>
                  <a:latin typeface="Arial" panose="020B0604020202020204" pitchFamily="34" charset="0"/>
                </a:rPr>
                <a:t> </a:t>
              </a:r>
              <a:endParaRPr lang="en-US" altLang="zh-CN" sz="1400" b="1">
                <a:solidFill>
                  <a:srgbClr val="1D1D1A"/>
                </a:solidFill>
                <a:latin typeface="Arial" panose="020B0604020202020204" pitchFamily="34" charset="0"/>
                <a:ea typeface="微软雅黑" panose="020B0503020204020204" pitchFamily="34" charset="-122"/>
              </a:endParaRPr>
            </a:p>
          </p:txBody>
        </p:sp>
        <p:sp>
          <p:nvSpPr>
            <p:cNvPr id="25" name="矩形 42">
              <a:extLst>
                <a:ext uri="{FF2B5EF4-FFF2-40B4-BE49-F238E27FC236}">
                  <a16:creationId xmlns:a16="http://schemas.microsoft.com/office/drawing/2014/main" id="{1A9D052A-DC88-4AF6-A26A-286B7429BAE4}"/>
                </a:ext>
              </a:extLst>
            </p:cNvPr>
            <p:cNvSpPr/>
            <p:nvPr/>
          </p:nvSpPr>
          <p:spPr>
            <a:xfrm>
              <a:off x="5595186" y="4092950"/>
              <a:ext cx="6230668" cy="1196720"/>
            </a:xfrm>
            <a:prstGeom prst="rect">
              <a:avLst/>
            </a:prstGeom>
            <a:noFill/>
            <a:ln w="952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r" fontAlgn="ctr"/>
              <a:r>
                <a:rPr lang="en-US" sz="1400" b="1">
                  <a:solidFill>
                    <a:srgbClr val="1D1D1A"/>
                  </a:solidFill>
                  <a:latin typeface="Arial"/>
                  <a:cs typeface="Arial"/>
                </a:rPr>
                <a:t>Adding/Reducing storage nodes</a:t>
              </a:r>
              <a:endParaRPr lang="en-US" altLang="zh-CN" sz="1400" b="1">
                <a:ln>
                  <a:solidFill>
                    <a:srgbClr val="1D1D1A"/>
                  </a:solidFill>
                  <a:prstDash val="solid"/>
                </a:ln>
                <a:solidFill>
                  <a:srgbClr val="1D1D1A"/>
                </a:solidFill>
                <a:latin typeface="Arial"/>
                <a:ea typeface="微软雅黑" panose="020B0503020204020204" pitchFamily="34" charset="-122"/>
                <a:cs typeface="Arial"/>
              </a:endParaRPr>
            </a:p>
            <a:p>
              <a:pPr algn="r" fontAlgn="ctr"/>
              <a:r>
                <a:rPr lang="en-US" sz="1400">
                  <a:solidFill>
                    <a:srgbClr val="1D1D1A"/>
                  </a:solidFill>
                  <a:latin typeface="Arial" panose="020B0604020202020204" pitchFamily="34" charset="0"/>
                </a:rPr>
                <a:t> </a:t>
              </a:r>
            </a:p>
            <a:p>
              <a:pPr algn="r" fontAlgn="ctr"/>
              <a:r>
                <a:rPr lang="en-US" sz="1400">
                  <a:solidFill>
                    <a:srgbClr val="1D1D1A"/>
                  </a:solidFill>
                  <a:latin typeface="Arial" panose="020B0604020202020204" pitchFamily="34" charset="0"/>
                </a:rPr>
                <a:t> </a:t>
              </a:r>
              <a:endParaRPr lang="en-US" altLang="zh-CN" sz="1400">
                <a:ln>
                  <a:solidFill>
                    <a:srgbClr val="1D1D1A"/>
                  </a:solidFill>
                  <a:prstDash val="solid"/>
                </a:ln>
                <a:solidFill>
                  <a:srgbClr val="1D1D1A"/>
                </a:solidFill>
                <a:latin typeface="Arial" panose="020B0604020202020204" pitchFamily="34" charset="0"/>
                <a:ea typeface="微软雅黑" panose="020B0503020204020204" pitchFamily="34" charset="-122"/>
              </a:endParaRPr>
            </a:p>
          </p:txBody>
        </p:sp>
        <p:sp>
          <p:nvSpPr>
            <p:cNvPr id="26" name="矩形 43">
              <a:extLst>
                <a:ext uri="{FF2B5EF4-FFF2-40B4-BE49-F238E27FC236}">
                  <a16:creationId xmlns:a16="http://schemas.microsoft.com/office/drawing/2014/main" id="{A0405553-1A3E-4F50-A284-B9C9A02CEF91}"/>
                </a:ext>
              </a:extLst>
            </p:cNvPr>
            <p:cNvSpPr/>
            <p:nvPr/>
          </p:nvSpPr>
          <p:spPr bwMode="auto">
            <a:xfrm>
              <a:off x="1196296" y="1038912"/>
              <a:ext cx="1408232" cy="907965"/>
            </a:xfrm>
            <a:prstGeom prst="rect">
              <a:avLst/>
            </a:prstGeom>
            <a:no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170" fontAlgn="ctr">
                <a:spcBef>
                  <a:spcPct val="0"/>
                </a:spcBef>
                <a:spcAft>
                  <a:spcPct val="0"/>
                </a:spcAft>
                <a:buClr>
                  <a:srgbClr val="CC9900"/>
                </a:buClr>
              </a:pPr>
              <a:r>
                <a:rPr lang="en-US" sz="1200">
                  <a:solidFill>
                    <a:prstClr val="black"/>
                  </a:solidFill>
                  <a:latin typeface="Arial" panose="020B0604020202020204" pitchFamily="34" charset="0"/>
                </a:rPr>
                <a:t>Compute node</a:t>
              </a:r>
              <a:endParaRPr lang="en-US" altLang="zh-CN" sz="1200">
                <a:solidFill>
                  <a:prstClr val="black"/>
                </a:solidFill>
                <a:latin typeface="Arial" panose="020B0604020202020204" pitchFamily="34" charset="0"/>
                <a:ea typeface="微软雅黑" panose="020B0503020204020204" pitchFamily="34" charset="-122"/>
              </a:endParaRPr>
            </a:p>
          </p:txBody>
        </p:sp>
        <p:sp>
          <p:nvSpPr>
            <p:cNvPr id="27" name="文本框 45">
              <a:extLst>
                <a:ext uri="{FF2B5EF4-FFF2-40B4-BE49-F238E27FC236}">
                  <a16:creationId xmlns:a16="http://schemas.microsoft.com/office/drawing/2014/main" id="{B2F65D66-29E7-4A80-A008-43A8C9240C57}"/>
                </a:ext>
              </a:extLst>
            </p:cNvPr>
            <p:cNvSpPr txBox="1"/>
            <p:nvPr/>
          </p:nvSpPr>
          <p:spPr>
            <a:xfrm>
              <a:off x="8435451" y="4415330"/>
              <a:ext cx="3316677" cy="874340"/>
            </a:xfrm>
            <a:prstGeom prst="rect">
              <a:avLst/>
            </a:prstGeom>
            <a:noFill/>
          </p:spPr>
          <p:txBody>
            <a:bodyPr wrap="square" lIns="0" tIns="0" rIns="0" bIns="0" rtlCol="0">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marL="285750" indent="-285750" fontAlgn="ctr">
                <a:buFont typeface="Arial" panose="020B0604020202020204" pitchFamily="34" charset="0"/>
                <a:buChar char="•"/>
              </a:pPr>
              <a:r>
                <a:rPr lang="en-US" sz="1200">
                  <a:solidFill>
                    <a:srgbClr val="1D1D1A"/>
                  </a:solidFill>
                  <a:latin typeface="Arial" panose="020B0604020202020204" pitchFamily="34" charset="0"/>
                </a:rPr>
                <a:t>Storage node: node/cabinet-level capacity expansion, up to 4096 nodes</a:t>
              </a:r>
              <a:endParaRPr lang="en-US" altLang="zh-CN" sz="1200">
                <a:solidFill>
                  <a:srgbClr val="1D1D1A"/>
                </a:solidFill>
                <a:latin typeface="Arial" panose="020B0604020202020204" pitchFamily="34" charset="0"/>
                <a:ea typeface="微软雅黑" panose="020B0503020204020204" pitchFamily="34" charset="-122"/>
              </a:endParaRPr>
            </a:p>
            <a:p>
              <a:pPr marL="285750" indent="-285750" fontAlgn="ctr">
                <a:buFont typeface="Arial" panose="020B0604020202020204" pitchFamily="34" charset="0"/>
                <a:buChar char="•"/>
              </a:pPr>
              <a:r>
                <a:rPr lang="en-US" sz="1200">
                  <a:solidFill>
                    <a:srgbClr val="1D1D1A"/>
                  </a:solidFill>
                  <a:latin typeface="Arial" panose="020B0604020202020204" pitchFamily="34" charset="0"/>
                </a:rPr>
                <a:t>Adding/Deleting nodes in the existing storage pool or creating new storage pool</a:t>
              </a:r>
            </a:p>
          </p:txBody>
        </p:sp>
        <p:sp>
          <p:nvSpPr>
            <p:cNvPr id="28" name="矩形 46">
              <a:extLst>
                <a:ext uri="{FF2B5EF4-FFF2-40B4-BE49-F238E27FC236}">
                  <a16:creationId xmlns:a16="http://schemas.microsoft.com/office/drawing/2014/main" id="{7DCEA462-5ADE-4296-AA43-E610DD2B2A5A}"/>
                </a:ext>
              </a:extLst>
            </p:cNvPr>
            <p:cNvSpPr/>
            <p:nvPr/>
          </p:nvSpPr>
          <p:spPr>
            <a:xfrm>
              <a:off x="1459362" y="1516077"/>
              <a:ext cx="969034" cy="350958"/>
            </a:xfrm>
            <a:prstGeom prst="rect">
              <a:avLst/>
            </a:prstGeom>
            <a:noFill/>
            <a:ln w="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fontAlgn="ctr"/>
              <a:r>
                <a:rPr lang="en-US" sz="1400">
                  <a:solidFill>
                    <a:srgbClr val="1D1D1A"/>
                  </a:solidFill>
                  <a:latin typeface="Arial" panose="020B0604020202020204" pitchFamily="34" charset="0"/>
                </a:rPr>
                <a:t>VBS</a:t>
              </a:r>
              <a:endParaRPr lang="en-US" altLang="zh-CN" sz="1400">
                <a:solidFill>
                  <a:srgbClr val="1D1D1A"/>
                </a:solidFill>
                <a:latin typeface="Arial" panose="020B0604020202020204" pitchFamily="34" charset="0"/>
                <a:ea typeface="微软雅黑" panose="020B0503020204020204" pitchFamily="34" charset="-122"/>
              </a:endParaRPr>
            </a:p>
          </p:txBody>
        </p:sp>
        <p:sp>
          <p:nvSpPr>
            <p:cNvPr id="29" name="矩形 47">
              <a:extLst>
                <a:ext uri="{FF2B5EF4-FFF2-40B4-BE49-F238E27FC236}">
                  <a16:creationId xmlns:a16="http://schemas.microsoft.com/office/drawing/2014/main" id="{3BBCEC23-B720-480D-929B-B6691FFA9868}"/>
                </a:ext>
              </a:extLst>
            </p:cNvPr>
            <p:cNvSpPr/>
            <p:nvPr/>
          </p:nvSpPr>
          <p:spPr bwMode="auto">
            <a:xfrm>
              <a:off x="2735539" y="1038912"/>
              <a:ext cx="1408232" cy="907965"/>
            </a:xfrm>
            <a:prstGeom prst="rect">
              <a:avLst/>
            </a:prstGeom>
            <a:no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170" fontAlgn="ctr">
                <a:spcBef>
                  <a:spcPct val="0"/>
                </a:spcBef>
                <a:spcAft>
                  <a:spcPct val="0"/>
                </a:spcAft>
                <a:buClr>
                  <a:srgbClr val="CC9900"/>
                </a:buClr>
              </a:pPr>
              <a:r>
                <a:rPr lang="en-US" sz="1200">
                  <a:solidFill>
                    <a:prstClr val="black"/>
                  </a:solidFill>
                  <a:latin typeface="Arial" panose="020B0604020202020204" pitchFamily="34" charset="0"/>
                </a:rPr>
                <a:t>Compute node</a:t>
              </a:r>
              <a:endParaRPr lang="en-US" altLang="zh-CN" sz="1200">
                <a:solidFill>
                  <a:prstClr val="black"/>
                </a:solidFill>
                <a:latin typeface="Arial" panose="020B0604020202020204" pitchFamily="34" charset="0"/>
                <a:ea typeface="微软雅黑" panose="020B0503020204020204" pitchFamily="34" charset="-122"/>
              </a:endParaRPr>
            </a:p>
          </p:txBody>
        </p:sp>
        <p:sp>
          <p:nvSpPr>
            <p:cNvPr id="30" name="矩形 48">
              <a:extLst>
                <a:ext uri="{FF2B5EF4-FFF2-40B4-BE49-F238E27FC236}">
                  <a16:creationId xmlns:a16="http://schemas.microsoft.com/office/drawing/2014/main" id="{90B8B507-BB92-4217-B1A4-856C0D635195}"/>
                </a:ext>
              </a:extLst>
            </p:cNvPr>
            <p:cNvSpPr/>
            <p:nvPr/>
          </p:nvSpPr>
          <p:spPr>
            <a:xfrm>
              <a:off x="2948068" y="1516077"/>
              <a:ext cx="969034" cy="350958"/>
            </a:xfrm>
            <a:prstGeom prst="rect">
              <a:avLst/>
            </a:prstGeom>
            <a:noFill/>
            <a:ln w="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fontAlgn="ctr"/>
              <a:r>
                <a:rPr lang="en-US" sz="1400">
                  <a:solidFill>
                    <a:srgbClr val="1D1D1A"/>
                  </a:solidFill>
                  <a:latin typeface="Arial" panose="020B0604020202020204" pitchFamily="34" charset="0"/>
                </a:rPr>
                <a:t>VBS</a:t>
              </a:r>
              <a:endParaRPr lang="en-US" altLang="zh-CN" sz="1400">
                <a:solidFill>
                  <a:srgbClr val="1D1D1A"/>
                </a:solidFill>
                <a:latin typeface="Arial" panose="020B0604020202020204" pitchFamily="34" charset="0"/>
                <a:ea typeface="微软雅黑" panose="020B0503020204020204" pitchFamily="34" charset="-122"/>
              </a:endParaRPr>
            </a:p>
          </p:txBody>
        </p:sp>
        <p:sp>
          <p:nvSpPr>
            <p:cNvPr id="31" name="矩形 49">
              <a:extLst>
                <a:ext uri="{FF2B5EF4-FFF2-40B4-BE49-F238E27FC236}">
                  <a16:creationId xmlns:a16="http://schemas.microsoft.com/office/drawing/2014/main" id="{B346CF80-EAE1-4512-8C28-DA647EEA5B62}"/>
                </a:ext>
              </a:extLst>
            </p:cNvPr>
            <p:cNvSpPr/>
            <p:nvPr/>
          </p:nvSpPr>
          <p:spPr bwMode="auto">
            <a:xfrm>
              <a:off x="4186955" y="1034903"/>
              <a:ext cx="1408232" cy="907965"/>
            </a:xfrm>
            <a:prstGeom prst="rect">
              <a:avLst/>
            </a:prstGeom>
            <a:no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170" fontAlgn="ctr">
                <a:spcBef>
                  <a:spcPct val="0"/>
                </a:spcBef>
                <a:spcAft>
                  <a:spcPct val="0"/>
                </a:spcAft>
                <a:buClr>
                  <a:srgbClr val="CC9900"/>
                </a:buClr>
              </a:pPr>
              <a:r>
                <a:rPr lang="en-US" sz="1200">
                  <a:solidFill>
                    <a:prstClr val="black"/>
                  </a:solidFill>
                  <a:latin typeface="Arial" panose="020B0604020202020204" pitchFamily="34" charset="0"/>
                </a:rPr>
                <a:t>Compute node</a:t>
              </a:r>
              <a:endParaRPr lang="en-US" altLang="zh-CN" sz="1200">
                <a:solidFill>
                  <a:prstClr val="black"/>
                </a:solidFill>
                <a:latin typeface="Arial" panose="020B0604020202020204" pitchFamily="34" charset="0"/>
                <a:ea typeface="微软雅黑" panose="020B0503020204020204" pitchFamily="34" charset="-122"/>
              </a:endParaRPr>
            </a:p>
          </p:txBody>
        </p:sp>
        <p:sp>
          <p:nvSpPr>
            <p:cNvPr id="32" name="矩形 50">
              <a:extLst>
                <a:ext uri="{FF2B5EF4-FFF2-40B4-BE49-F238E27FC236}">
                  <a16:creationId xmlns:a16="http://schemas.microsoft.com/office/drawing/2014/main" id="{0E894367-A13F-418F-9FDA-35B2EC0CD557}"/>
                </a:ext>
              </a:extLst>
            </p:cNvPr>
            <p:cNvSpPr/>
            <p:nvPr/>
          </p:nvSpPr>
          <p:spPr>
            <a:xfrm>
              <a:off x="4387783" y="1516077"/>
              <a:ext cx="969034" cy="350958"/>
            </a:xfrm>
            <a:prstGeom prst="rect">
              <a:avLst/>
            </a:prstGeom>
            <a:noFill/>
            <a:ln w="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fontAlgn="ctr"/>
              <a:r>
                <a:rPr lang="en-US" sz="1400">
                  <a:solidFill>
                    <a:srgbClr val="1D1D1A"/>
                  </a:solidFill>
                  <a:latin typeface="Arial" panose="020B0604020202020204" pitchFamily="34" charset="0"/>
                </a:rPr>
                <a:t>VBS</a:t>
              </a:r>
              <a:endParaRPr lang="en-US" altLang="zh-CN" sz="1400">
                <a:solidFill>
                  <a:srgbClr val="1D1D1A"/>
                </a:solidFill>
                <a:latin typeface="Arial" panose="020B0604020202020204" pitchFamily="34" charset="0"/>
                <a:ea typeface="微软雅黑" panose="020B0503020204020204" pitchFamily="34" charset="-122"/>
              </a:endParaRPr>
            </a:p>
          </p:txBody>
        </p:sp>
        <p:sp>
          <p:nvSpPr>
            <p:cNvPr id="33" name="文本框 52">
              <a:extLst>
                <a:ext uri="{FF2B5EF4-FFF2-40B4-BE49-F238E27FC236}">
                  <a16:creationId xmlns:a16="http://schemas.microsoft.com/office/drawing/2014/main" id="{1A5E1D53-A099-495D-BE6F-15C8E806D14C}"/>
                </a:ext>
              </a:extLst>
            </p:cNvPr>
            <p:cNvSpPr txBox="1"/>
            <p:nvPr/>
          </p:nvSpPr>
          <p:spPr>
            <a:xfrm>
              <a:off x="8538079" y="1330224"/>
              <a:ext cx="3287775" cy="946297"/>
            </a:xfrm>
            <a:prstGeom prst="rect">
              <a:avLst/>
            </a:prstGeom>
            <a:noFill/>
          </p:spPr>
          <p:txBody>
            <a:bodyPr wrap="square" lIns="0" tIns="0" rIns="0" bIns="0" rtlCol="0">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marL="285750" indent="-285750" fontAlgn="ctr">
                <a:buFont typeface="Arial" panose="020B0604020202020204" pitchFamily="34" charset="0"/>
                <a:buChar char="•"/>
              </a:pPr>
              <a:r>
                <a:rPr lang="en-US" sz="1200">
                  <a:solidFill>
                    <a:srgbClr val="1D1D1A"/>
                  </a:solidFill>
                  <a:latin typeface="Arial" panose="020B0604020202020204" pitchFamily="34" charset="0"/>
                </a:rPr>
                <a:t>Compute node: 10,240 nodes supported by TCP, 100 nodes supported by IB, and 768 nodes supported by </a:t>
              </a:r>
              <a:r>
                <a:rPr lang="en-US" sz="1200" err="1">
                  <a:solidFill>
                    <a:srgbClr val="1D1D1A"/>
                  </a:solidFill>
                  <a:latin typeface="Arial" panose="020B0604020202020204" pitchFamily="34" charset="0"/>
                </a:rPr>
                <a:t>RoCE</a:t>
              </a:r>
              <a:endParaRPr lang="en-US" sz="1200">
                <a:solidFill>
                  <a:srgbClr val="1D1D1A"/>
                </a:solidFill>
                <a:latin typeface="Arial" panose="020B0604020202020204" pitchFamily="34" charset="0"/>
              </a:endParaRPr>
            </a:p>
          </p:txBody>
        </p:sp>
        <p:sp>
          <p:nvSpPr>
            <p:cNvPr id="34" name="矩形 56">
              <a:extLst>
                <a:ext uri="{FF2B5EF4-FFF2-40B4-BE49-F238E27FC236}">
                  <a16:creationId xmlns:a16="http://schemas.microsoft.com/office/drawing/2014/main" id="{6ECCEBCE-CB11-4CB6-9DDA-9B12E5CFEF77}"/>
                </a:ext>
              </a:extLst>
            </p:cNvPr>
            <p:cNvSpPr/>
            <p:nvPr/>
          </p:nvSpPr>
          <p:spPr bwMode="auto">
            <a:xfrm>
              <a:off x="6085599" y="1039821"/>
              <a:ext cx="1408232" cy="907965"/>
            </a:xfrm>
            <a:prstGeom prst="rect">
              <a:avLst/>
            </a:prstGeom>
            <a:no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170" fontAlgn="ctr">
                <a:spcBef>
                  <a:spcPct val="0"/>
                </a:spcBef>
                <a:spcAft>
                  <a:spcPct val="0"/>
                </a:spcAft>
                <a:buClr>
                  <a:srgbClr val="CC9900"/>
                </a:buClr>
              </a:pPr>
              <a:r>
                <a:rPr lang="en-US" sz="1200">
                  <a:solidFill>
                    <a:prstClr val="black"/>
                  </a:solidFill>
                  <a:latin typeface="Arial" panose="020B0604020202020204" pitchFamily="34" charset="0"/>
                </a:rPr>
                <a:t>Compute node</a:t>
              </a:r>
              <a:endParaRPr lang="en-US" altLang="zh-CN" sz="1200">
                <a:solidFill>
                  <a:prstClr val="black"/>
                </a:solidFill>
                <a:latin typeface="Arial" panose="020B0604020202020204" pitchFamily="34" charset="0"/>
                <a:ea typeface="微软雅黑" panose="020B0503020204020204" pitchFamily="34" charset="-122"/>
              </a:endParaRPr>
            </a:p>
          </p:txBody>
        </p:sp>
        <p:sp>
          <p:nvSpPr>
            <p:cNvPr id="35" name="矩形 57">
              <a:extLst>
                <a:ext uri="{FF2B5EF4-FFF2-40B4-BE49-F238E27FC236}">
                  <a16:creationId xmlns:a16="http://schemas.microsoft.com/office/drawing/2014/main" id="{2CC51483-D608-4DD0-AAC5-D770ECD84EE9}"/>
                </a:ext>
              </a:extLst>
            </p:cNvPr>
            <p:cNvSpPr/>
            <p:nvPr/>
          </p:nvSpPr>
          <p:spPr>
            <a:xfrm>
              <a:off x="6286427" y="1516076"/>
              <a:ext cx="969034" cy="346950"/>
            </a:xfrm>
            <a:prstGeom prst="rect">
              <a:avLst/>
            </a:prstGeom>
            <a:noFill/>
            <a:ln w="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fontAlgn="ctr"/>
              <a:r>
                <a:rPr lang="en-US" sz="1400">
                  <a:solidFill>
                    <a:srgbClr val="1D1D1A"/>
                  </a:solidFill>
                  <a:latin typeface="Arial" panose="020B0604020202020204" pitchFamily="34" charset="0"/>
                </a:rPr>
                <a:t>VBS</a:t>
              </a:r>
              <a:endParaRPr lang="en-US" altLang="zh-CN" sz="1400">
                <a:solidFill>
                  <a:srgbClr val="1D1D1A"/>
                </a:solidFill>
                <a:latin typeface="Arial" panose="020B0604020202020204" pitchFamily="34" charset="0"/>
                <a:ea typeface="微软雅黑" panose="020B0503020204020204" pitchFamily="34" charset="-122"/>
              </a:endParaRPr>
            </a:p>
          </p:txBody>
        </p:sp>
        <p:sp>
          <p:nvSpPr>
            <p:cNvPr id="36" name="矩形 58">
              <a:extLst>
                <a:ext uri="{FF2B5EF4-FFF2-40B4-BE49-F238E27FC236}">
                  <a16:creationId xmlns:a16="http://schemas.microsoft.com/office/drawing/2014/main" id="{0A43807D-5D0C-495D-90F2-0C998D4079BF}"/>
                </a:ext>
              </a:extLst>
            </p:cNvPr>
            <p:cNvSpPr/>
            <p:nvPr/>
          </p:nvSpPr>
          <p:spPr>
            <a:xfrm>
              <a:off x="5789508" y="910716"/>
              <a:ext cx="6036346" cy="1145251"/>
            </a:xfrm>
            <a:prstGeom prst="rect">
              <a:avLst/>
            </a:prstGeom>
            <a:noFill/>
            <a:ln w="9525">
              <a:solidFill>
                <a:srgbClr val="0C33F4"/>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r" fontAlgn="ctr"/>
              <a:r>
                <a:rPr lang="en-US" sz="1400" b="1">
                  <a:solidFill>
                    <a:srgbClr val="1D1D1A"/>
                  </a:solidFill>
                  <a:latin typeface="Arial" panose="020B0604020202020204" pitchFamily="34" charset="0"/>
                </a:rPr>
                <a:t>Adding/Reducing compute nodes</a:t>
              </a:r>
              <a:endParaRPr lang="en-US" altLang="zh-CN" sz="1400" b="1">
                <a:ln>
                  <a:solidFill>
                    <a:srgbClr val="1D1D1A"/>
                  </a:solidFill>
                  <a:prstDash val="solid"/>
                </a:ln>
                <a:solidFill>
                  <a:srgbClr val="1D1D1A"/>
                </a:solidFill>
                <a:latin typeface="Arial" panose="020B0604020202020204" pitchFamily="34" charset="0"/>
                <a:ea typeface="微软雅黑" panose="020B0503020204020204" pitchFamily="34" charset="-122"/>
              </a:endParaRPr>
            </a:p>
            <a:p>
              <a:pPr algn="r" fontAlgn="ctr"/>
              <a:r>
                <a:rPr lang="en-US" sz="1400">
                  <a:solidFill>
                    <a:srgbClr val="1D1D1A"/>
                  </a:solidFill>
                  <a:latin typeface="Arial" panose="020B0604020202020204" pitchFamily="34" charset="0"/>
                </a:rPr>
                <a:t> </a:t>
              </a:r>
              <a:endParaRPr lang="en-US" altLang="zh-CN" sz="1400">
                <a:ln>
                  <a:solidFill>
                    <a:srgbClr val="1D1D1A"/>
                  </a:solidFill>
                  <a:prstDash val="solid"/>
                </a:ln>
                <a:solidFill>
                  <a:srgbClr val="1D1D1A"/>
                </a:solidFill>
                <a:latin typeface="Arial" panose="020B0604020202020204" pitchFamily="34" charset="0"/>
                <a:ea typeface="微软雅黑" panose="020B0503020204020204" pitchFamily="34" charset="-122"/>
              </a:endParaRPr>
            </a:p>
            <a:p>
              <a:pPr algn="r" fontAlgn="ctr"/>
              <a:r>
                <a:rPr lang="en-US" sz="1400">
                  <a:solidFill>
                    <a:srgbClr val="1D1D1A"/>
                  </a:solidFill>
                  <a:latin typeface="Arial" panose="020B0604020202020204" pitchFamily="34" charset="0"/>
                </a:rPr>
                <a:t> </a:t>
              </a:r>
              <a:endParaRPr lang="en-US" altLang="zh-CN" sz="1400">
                <a:ln>
                  <a:solidFill>
                    <a:srgbClr val="1D1D1A"/>
                  </a:solidFill>
                  <a:prstDash val="solid"/>
                </a:ln>
                <a:solidFill>
                  <a:srgbClr val="1D1D1A"/>
                </a:solidFill>
                <a:latin typeface="Arial" panose="020B0604020202020204" pitchFamily="34" charset="0"/>
                <a:ea typeface="微软雅黑" panose="020B0503020204020204" pitchFamily="34" charset="-122"/>
              </a:endParaRPr>
            </a:p>
          </p:txBody>
        </p:sp>
        <p:sp>
          <p:nvSpPr>
            <p:cNvPr id="37" name="矩形 60">
              <a:extLst>
                <a:ext uri="{FF2B5EF4-FFF2-40B4-BE49-F238E27FC236}">
                  <a16:creationId xmlns:a16="http://schemas.microsoft.com/office/drawing/2014/main" id="{A7DE804C-5AC5-43A8-99FD-FE3FBCC152B2}"/>
                </a:ext>
              </a:extLst>
            </p:cNvPr>
            <p:cNvSpPr/>
            <p:nvPr/>
          </p:nvSpPr>
          <p:spPr>
            <a:xfrm>
              <a:off x="1196296" y="2242933"/>
              <a:ext cx="6297535" cy="367495"/>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fontAlgn="ctr"/>
              <a:r>
                <a:rPr lang="en-US" sz="1400">
                  <a:solidFill>
                    <a:srgbClr val="1D1D1A"/>
                  </a:solidFill>
                  <a:latin typeface="Arial" panose="020B0604020202020204" pitchFamily="34" charset="0"/>
                </a:rPr>
                <a:t>Network switch</a:t>
              </a:r>
              <a:endParaRPr lang="en-US" altLang="zh-CN" sz="1400">
                <a:solidFill>
                  <a:srgbClr val="1D1D1A"/>
                </a:solidFill>
                <a:latin typeface="Arial" panose="020B0604020202020204" pitchFamily="34" charset="0"/>
                <a:ea typeface="微软雅黑" panose="020B0503020204020204" pitchFamily="34" charset="-122"/>
              </a:endParaRPr>
            </a:p>
          </p:txBody>
        </p:sp>
        <p:cxnSp>
          <p:nvCxnSpPr>
            <p:cNvPr id="38" name="直接连接符 66">
              <a:extLst>
                <a:ext uri="{FF2B5EF4-FFF2-40B4-BE49-F238E27FC236}">
                  <a16:creationId xmlns:a16="http://schemas.microsoft.com/office/drawing/2014/main" id="{02080BF4-AF38-4849-BC5B-3E8F98A52028}"/>
                </a:ext>
              </a:extLst>
            </p:cNvPr>
            <p:cNvCxnSpPr>
              <a:stCxn id="26" idx="2"/>
              <a:endCxn id="37" idx="0"/>
            </p:cNvCxnSpPr>
            <p:nvPr/>
          </p:nvCxnSpPr>
          <p:spPr>
            <a:xfrm>
              <a:off x="1900412" y="1946877"/>
              <a:ext cx="2444652" cy="296056"/>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68">
              <a:extLst>
                <a:ext uri="{FF2B5EF4-FFF2-40B4-BE49-F238E27FC236}">
                  <a16:creationId xmlns:a16="http://schemas.microsoft.com/office/drawing/2014/main" id="{5858B06A-9D4E-43B1-9ABB-794F9C29276C}"/>
                </a:ext>
              </a:extLst>
            </p:cNvPr>
            <p:cNvCxnSpPr>
              <a:stCxn id="29" idx="2"/>
              <a:endCxn id="37" idx="0"/>
            </p:cNvCxnSpPr>
            <p:nvPr/>
          </p:nvCxnSpPr>
          <p:spPr>
            <a:xfrm>
              <a:off x="3439655" y="1946877"/>
              <a:ext cx="905409" cy="296056"/>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74">
              <a:extLst>
                <a:ext uri="{FF2B5EF4-FFF2-40B4-BE49-F238E27FC236}">
                  <a16:creationId xmlns:a16="http://schemas.microsoft.com/office/drawing/2014/main" id="{AAF1E35B-5E03-4946-A0D0-5C260EDF4644}"/>
                </a:ext>
              </a:extLst>
            </p:cNvPr>
            <p:cNvCxnSpPr>
              <a:stCxn id="31" idx="2"/>
              <a:endCxn id="37" idx="0"/>
            </p:cNvCxnSpPr>
            <p:nvPr/>
          </p:nvCxnSpPr>
          <p:spPr>
            <a:xfrm flipH="1">
              <a:off x="4345064" y="1942868"/>
              <a:ext cx="546007" cy="300065"/>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78">
              <a:extLst>
                <a:ext uri="{FF2B5EF4-FFF2-40B4-BE49-F238E27FC236}">
                  <a16:creationId xmlns:a16="http://schemas.microsoft.com/office/drawing/2014/main" id="{B2BE17A9-F798-4E0B-B875-83BC056D47C5}"/>
                </a:ext>
              </a:extLst>
            </p:cNvPr>
            <p:cNvCxnSpPr>
              <a:stCxn id="34" idx="2"/>
              <a:endCxn id="37" idx="0"/>
            </p:cNvCxnSpPr>
            <p:nvPr/>
          </p:nvCxnSpPr>
          <p:spPr>
            <a:xfrm flipH="1">
              <a:off x="4345064" y="1947786"/>
              <a:ext cx="2444651" cy="295147"/>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82">
              <a:extLst>
                <a:ext uri="{FF2B5EF4-FFF2-40B4-BE49-F238E27FC236}">
                  <a16:creationId xmlns:a16="http://schemas.microsoft.com/office/drawing/2014/main" id="{EE944F0B-CC7B-4C45-A5D2-B2958227FE92}"/>
                </a:ext>
              </a:extLst>
            </p:cNvPr>
            <p:cNvCxnSpPr>
              <a:stCxn id="4" idx="0"/>
              <a:endCxn id="37" idx="2"/>
            </p:cNvCxnSpPr>
            <p:nvPr/>
          </p:nvCxnSpPr>
          <p:spPr>
            <a:xfrm flipV="1">
              <a:off x="1857229" y="2610428"/>
              <a:ext cx="2487835" cy="29514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86">
              <a:extLst>
                <a:ext uri="{FF2B5EF4-FFF2-40B4-BE49-F238E27FC236}">
                  <a16:creationId xmlns:a16="http://schemas.microsoft.com/office/drawing/2014/main" id="{5FD3A1D8-27FF-4F16-8D45-CDC0875AEFA3}"/>
                </a:ext>
              </a:extLst>
            </p:cNvPr>
            <p:cNvCxnSpPr>
              <a:stCxn id="8" idx="0"/>
              <a:endCxn id="37" idx="2"/>
            </p:cNvCxnSpPr>
            <p:nvPr/>
          </p:nvCxnSpPr>
          <p:spPr>
            <a:xfrm flipV="1">
              <a:off x="3442187" y="2610428"/>
              <a:ext cx="902877" cy="295149"/>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90">
              <a:extLst>
                <a:ext uri="{FF2B5EF4-FFF2-40B4-BE49-F238E27FC236}">
                  <a16:creationId xmlns:a16="http://schemas.microsoft.com/office/drawing/2014/main" id="{DCE852E8-B096-48DA-B453-717B9E3A8EEC}"/>
                </a:ext>
              </a:extLst>
            </p:cNvPr>
            <p:cNvCxnSpPr>
              <a:stCxn id="12" idx="0"/>
              <a:endCxn id="37" idx="2"/>
            </p:cNvCxnSpPr>
            <p:nvPr/>
          </p:nvCxnSpPr>
          <p:spPr>
            <a:xfrm flipH="1" flipV="1">
              <a:off x="4345064" y="2610428"/>
              <a:ext cx="662780" cy="295149"/>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94">
              <a:extLst>
                <a:ext uri="{FF2B5EF4-FFF2-40B4-BE49-F238E27FC236}">
                  <a16:creationId xmlns:a16="http://schemas.microsoft.com/office/drawing/2014/main" id="{1D799397-B17F-46A7-A146-9FDA1D00C4CA}"/>
                </a:ext>
              </a:extLst>
            </p:cNvPr>
            <p:cNvCxnSpPr>
              <a:stCxn id="16" idx="0"/>
              <a:endCxn id="37" idx="2"/>
            </p:cNvCxnSpPr>
            <p:nvPr/>
          </p:nvCxnSpPr>
          <p:spPr>
            <a:xfrm flipH="1" flipV="1">
              <a:off x="4345064" y="2610428"/>
              <a:ext cx="2130842" cy="295149"/>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6" name="矩形 111">
              <a:extLst>
                <a:ext uri="{FF2B5EF4-FFF2-40B4-BE49-F238E27FC236}">
                  <a16:creationId xmlns:a16="http://schemas.microsoft.com/office/drawing/2014/main" id="{6C1F4550-489B-49C1-9AAC-0EF16A1DCF85}"/>
                </a:ext>
              </a:extLst>
            </p:cNvPr>
            <p:cNvSpPr/>
            <p:nvPr/>
          </p:nvSpPr>
          <p:spPr>
            <a:xfrm>
              <a:off x="1339567" y="3572958"/>
              <a:ext cx="969034" cy="304875"/>
            </a:xfrm>
            <a:prstGeom prst="rect">
              <a:avLst/>
            </a:prstGeom>
            <a:noFill/>
            <a:ln w="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fontAlgn="ctr"/>
              <a:r>
                <a:rPr lang="en-US" sz="1400">
                  <a:solidFill>
                    <a:srgbClr val="1D1D1A"/>
                  </a:solidFill>
                  <a:latin typeface="Arial" panose="020B0604020202020204" pitchFamily="34" charset="0"/>
                </a:rPr>
                <a:t>ZK</a:t>
              </a:r>
              <a:endParaRPr lang="en-US" altLang="zh-CN" sz="1400">
                <a:solidFill>
                  <a:srgbClr val="1D1D1A"/>
                </a:solidFill>
                <a:latin typeface="Arial" panose="020B0604020202020204" pitchFamily="34" charset="0"/>
                <a:ea typeface="微软雅黑" panose="020B0503020204020204" pitchFamily="34" charset="-122"/>
              </a:endParaRPr>
            </a:p>
          </p:txBody>
        </p:sp>
        <p:sp>
          <p:nvSpPr>
            <p:cNvPr id="47" name="矩形 112">
              <a:extLst>
                <a:ext uri="{FF2B5EF4-FFF2-40B4-BE49-F238E27FC236}">
                  <a16:creationId xmlns:a16="http://schemas.microsoft.com/office/drawing/2014/main" id="{A7B4A897-AD8B-47B1-8D07-52FBF02273D4}"/>
                </a:ext>
              </a:extLst>
            </p:cNvPr>
            <p:cNvSpPr/>
            <p:nvPr/>
          </p:nvSpPr>
          <p:spPr>
            <a:xfrm>
              <a:off x="2979025" y="3571462"/>
              <a:ext cx="969034" cy="304875"/>
            </a:xfrm>
            <a:prstGeom prst="rect">
              <a:avLst/>
            </a:prstGeom>
            <a:noFill/>
            <a:ln w="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fontAlgn="ctr"/>
              <a:r>
                <a:rPr lang="en-US" sz="1400">
                  <a:solidFill>
                    <a:srgbClr val="1D1D1A"/>
                  </a:solidFill>
                  <a:latin typeface="Arial" panose="020B0604020202020204" pitchFamily="34" charset="0"/>
                </a:rPr>
                <a:t>ZK</a:t>
              </a:r>
              <a:endParaRPr lang="en-US" altLang="zh-CN" sz="1400">
                <a:solidFill>
                  <a:srgbClr val="1D1D1A"/>
                </a:solidFill>
                <a:latin typeface="Arial" panose="020B0604020202020204" pitchFamily="34" charset="0"/>
                <a:ea typeface="微软雅黑" panose="020B0503020204020204" pitchFamily="34" charset="-122"/>
              </a:endParaRPr>
            </a:p>
          </p:txBody>
        </p:sp>
        <p:sp>
          <p:nvSpPr>
            <p:cNvPr id="48" name="矩形 113">
              <a:extLst>
                <a:ext uri="{FF2B5EF4-FFF2-40B4-BE49-F238E27FC236}">
                  <a16:creationId xmlns:a16="http://schemas.microsoft.com/office/drawing/2014/main" id="{1EC18F9E-35A5-4B84-9A97-4052980FFFB3}"/>
                </a:ext>
              </a:extLst>
            </p:cNvPr>
            <p:cNvSpPr/>
            <p:nvPr/>
          </p:nvSpPr>
          <p:spPr>
            <a:xfrm>
              <a:off x="4536774" y="3571462"/>
              <a:ext cx="969034" cy="304875"/>
            </a:xfrm>
            <a:prstGeom prst="rect">
              <a:avLst/>
            </a:prstGeom>
            <a:noFill/>
            <a:ln w="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fontAlgn="ctr"/>
              <a:r>
                <a:rPr lang="en-US" sz="1400">
                  <a:solidFill>
                    <a:srgbClr val="1D1D1A"/>
                  </a:solidFill>
                  <a:latin typeface="Arial" panose="020B0604020202020204" pitchFamily="34" charset="0"/>
                </a:rPr>
                <a:t>ZK</a:t>
              </a:r>
              <a:endParaRPr lang="en-US" altLang="zh-CN" sz="1400">
                <a:solidFill>
                  <a:srgbClr val="1D1D1A"/>
                </a:solidFill>
                <a:latin typeface="Arial" panose="020B0604020202020204" pitchFamily="34" charset="0"/>
                <a:ea typeface="微软雅黑" panose="020B0503020204020204" pitchFamily="34" charset="-122"/>
              </a:endParaRPr>
            </a:p>
          </p:txBody>
        </p:sp>
        <p:sp>
          <p:nvSpPr>
            <p:cNvPr id="49" name="矩形 114">
              <a:extLst>
                <a:ext uri="{FF2B5EF4-FFF2-40B4-BE49-F238E27FC236}">
                  <a16:creationId xmlns:a16="http://schemas.microsoft.com/office/drawing/2014/main" id="{CE37CB2D-4449-447F-A60A-82F4E945A6FB}"/>
                </a:ext>
              </a:extLst>
            </p:cNvPr>
            <p:cNvSpPr/>
            <p:nvPr/>
          </p:nvSpPr>
          <p:spPr>
            <a:xfrm>
              <a:off x="5986809" y="3583595"/>
              <a:ext cx="969034" cy="304875"/>
            </a:xfrm>
            <a:prstGeom prst="rect">
              <a:avLst/>
            </a:prstGeom>
            <a:noFill/>
            <a:ln w="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fontAlgn="ctr"/>
              <a:r>
                <a:rPr lang="en-US" sz="1400">
                  <a:solidFill>
                    <a:srgbClr val="1D1D1A"/>
                  </a:solidFill>
                  <a:latin typeface="Arial" panose="020B0604020202020204" pitchFamily="34" charset="0"/>
                </a:rPr>
                <a:t>ZK</a:t>
              </a:r>
              <a:endParaRPr lang="en-US" altLang="zh-CN" sz="1400">
                <a:solidFill>
                  <a:srgbClr val="1D1D1A"/>
                </a:solidFill>
                <a:latin typeface="Arial" panose="020B0604020202020204" pitchFamily="34" charset="0"/>
                <a:ea typeface="微软雅黑" panose="020B0503020204020204" pitchFamily="34" charset="-122"/>
              </a:endParaRPr>
            </a:p>
          </p:txBody>
        </p:sp>
        <p:sp>
          <p:nvSpPr>
            <p:cNvPr id="50" name="矩形 116">
              <a:extLst>
                <a:ext uri="{FF2B5EF4-FFF2-40B4-BE49-F238E27FC236}">
                  <a16:creationId xmlns:a16="http://schemas.microsoft.com/office/drawing/2014/main" id="{7933389A-72EB-44C0-95BD-D9E624A69BCA}"/>
                </a:ext>
              </a:extLst>
            </p:cNvPr>
            <p:cNvSpPr/>
            <p:nvPr/>
          </p:nvSpPr>
          <p:spPr bwMode="auto">
            <a:xfrm>
              <a:off x="7148537" y="2905577"/>
              <a:ext cx="1119591" cy="3041707"/>
            </a:xfrm>
            <a:prstGeom prst="rect">
              <a:avLst/>
            </a:prstGeom>
            <a:noFill/>
            <a:ln w="9525" cap="flat" cmpd="sng" algn="ctr">
              <a:solidFill>
                <a:schemeClr val="tx1"/>
              </a:solidFill>
              <a:prstDash val="solid"/>
              <a:round/>
              <a:headEnd type="none" w="med" len="med"/>
              <a:tailEnd type="none" w="med" len="med"/>
            </a:ln>
            <a:effectLst/>
          </p:spPr>
          <p:txBody>
            <a:bodyPr vert="horz" wrap="none" lIns="121920" tIns="60960" rIns="121920" bIns="60960" numCol="1" rtlCol="0" anchor="t"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170" fontAlgn="ctr">
                <a:spcBef>
                  <a:spcPct val="0"/>
                </a:spcBef>
                <a:spcAft>
                  <a:spcPct val="0"/>
                </a:spcAft>
                <a:buClr>
                  <a:srgbClr val="CC9900"/>
                </a:buClr>
              </a:pPr>
              <a:r>
                <a:rPr lang="en-US" sz="1200">
                  <a:solidFill>
                    <a:prstClr val="black"/>
                  </a:solidFill>
                  <a:latin typeface="Arial" panose="020B0604020202020204" pitchFamily="34" charset="0"/>
                </a:rPr>
                <a:t>Storage node</a:t>
              </a:r>
            </a:p>
          </p:txBody>
        </p:sp>
        <p:sp>
          <p:nvSpPr>
            <p:cNvPr id="51" name="圆柱形 117">
              <a:extLst>
                <a:ext uri="{FF2B5EF4-FFF2-40B4-BE49-F238E27FC236}">
                  <a16:creationId xmlns:a16="http://schemas.microsoft.com/office/drawing/2014/main" id="{9A3D7B9B-9F71-46CA-94D2-ED6937DD367E}"/>
                </a:ext>
              </a:extLst>
            </p:cNvPr>
            <p:cNvSpPr/>
            <p:nvPr/>
          </p:nvSpPr>
          <p:spPr bwMode="auto">
            <a:xfrm>
              <a:off x="7306008" y="4881538"/>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52" name="圆柱形 118">
              <a:extLst>
                <a:ext uri="{FF2B5EF4-FFF2-40B4-BE49-F238E27FC236}">
                  <a16:creationId xmlns:a16="http://schemas.microsoft.com/office/drawing/2014/main" id="{443A513A-CB87-4BED-B031-165EDA41F450}"/>
                </a:ext>
              </a:extLst>
            </p:cNvPr>
            <p:cNvSpPr/>
            <p:nvPr/>
          </p:nvSpPr>
          <p:spPr bwMode="auto">
            <a:xfrm>
              <a:off x="7306008" y="4504958"/>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53" name="圆柱形 119">
              <a:extLst>
                <a:ext uri="{FF2B5EF4-FFF2-40B4-BE49-F238E27FC236}">
                  <a16:creationId xmlns:a16="http://schemas.microsoft.com/office/drawing/2014/main" id="{1F3127A2-854A-484B-9474-7FED872FAABB}"/>
                </a:ext>
              </a:extLst>
            </p:cNvPr>
            <p:cNvSpPr/>
            <p:nvPr/>
          </p:nvSpPr>
          <p:spPr bwMode="auto">
            <a:xfrm>
              <a:off x="7306008" y="4126794"/>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54" name="矩形 121">
              <a:extLst>
                <a:ext uri="{FF2B5EF4-FFF2-40B4-BE49-F238E27FC236}">
                  <a16:creationId xmlns:a16="http://schemas.microsoft.com/office/drawing/2014/main" id="{0709ADD0-E6BB-443A-A695-6C865D081759}"/>
                </a:ext>
              </a:extLst>
            </p:cNvPr>
            <p:cNvSpPr/>
            <p:nvPr/>
          </p:nvSpPr>
          <p:spPr>
            <a:xfrm>
              <a:off x="7232804" y="3576860"/>
              <a:ext cx="969034" cy="304875"/>
            </a:xfrm>
            <a:prstGeom prst="rect">
              <a:avLst/>
            </a:prstGeom>
            <a:noFill/>
            <a:ln w="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ctr" fontAlgn="ctr"/>
              <a:r>
                <a:rPr lang="en-US" sz="1400">
                  <a:solidFill>
                    <a:srgbClr val="1D1D1A"/>
                  </a:solidFill>
                  <a:latin typeface="Arial" panose="020B0604020202020204" pitchFamily="34" charset="0"/>
                </a:rPr>
                <a:t>ZK</a:t>
              </a:r>
              <a:endParaRPr lang="en-US" altLang="zh-CN" sz="1400">
                <a:solidFill>
                  <a:srgbClr val="1D1D1A"/>
                </a:solidFill>
                <a:latin typeface="Arial" panose="020B0604020202020204" pitchFamily="34" charset="0"/>
                <a:ea typeface="微软雅黑" panose="020B0503020204020204" pitchFamily="34" charset="-122"/>
              </a:endParaRPr>
            </a:p>
          </p:txBody>
        </p:sp>
        <p:cxnSp>
          <p:nvCxnSpPr>
            <p:cNvPr id="55" name="直接连接符 125">
              <a:extLst>
                <a:ext uri="{FF2B5EF4-FFF2-40B4-BE49-F238E27FC236}">
                  <a16:creationId xmlns:a16="http://schemas.microsoft.com/office/drawing/2014/main" id="{137670A0-3D8C-48DD-A761-E2CFFA6B364B}"/>
                </a:ext>
              </a:extLst>
            </p:cNvPr>
            <p:cNvCxnSpPr>
              <a:stCxn id="37" idx="2"/>
              <a:endCxn id="50" idx="0"/>
            </p:cNvCxnSpPr>
            <p:nvPr/>
          </p:nvCxnSpPr>
          <p:spPr>
            <a:xfrm>
              <a:off x="4345064" y="2610428"/>
              <a:ext cx="3363269" cy="295149"/>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6" name="矩形 126">
              <a:extLst>
                <a:ext uri="{FF2B5EF4-FFF2-40B4-BE49-F238E27FC236}">
                  <a16:creationId xmlns:a16="http://schemas.microsoft.com/office/drawing/2014/main" id="{416790D2-307A-4147-A7CC-9B3AD9D3E435}"/>
                </a:ext>
              </a:extLst>
            </p:cNvPr>
            <p:cNvSpPr/>
            <p:nvPr/>
          </p:nvSpPr>
          <p:spPr>
            <a:xfrm>
              <a:off x="8352395" y="3345548"/>
              <a:ext cx="3473459" cy="688870"/>
            </a:xfrm>
            <a:prstGeom prst="rect">
              <a:avLst/>
            </a:prstGeom>
            <a:noFill/>
            <a:ln w="952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algn="r" fontAlgn="ctr"/>
              <a:r>
                <a:rPr lang="en-US" sz="1400" b="1">
                  <a:solidFill>
                    <a:srgbClr val="1D1D1A"/>
                  </a:solidFill>
                  <a:latin typeface="Arial" panose="020B0604020202020204" pitchFamily="34" charset="0"/>
                </a:rPr>
                <a:t>Adding/Reducing ZK disks</a:t>
              </a:r>
              <a:endParaRPr lang="en-US" altLang="zh-CN" sz="1400" b="1">
                <a:ln>
                  <a:solidFill>
                    <a:srgbClr val="1D1D1A"/>
                  </a:solidFill>
                  <a:prstDash val="solid"/>
                </a:ln>
                <a:solidFill>
                  <a:srgbClr val="1D1D1A"/>
                </a:solidFill>
                <a:latin typeface="Arial" panose="020B0604020202020204" pitchFamily="34" charset="0"/>
                <a:ea typeface="微软雅黑" panose="020B0503020204020204" pitchFamily="34" charset="-122"/>
              </a:endParaRPr>
            </a:p>
            <a:p>
              <a:pPr algn="r" fontAlgn="ctr"/>
              <a:r>
                <a:rPr lang="en-US" sz="1400">
                  <a:solidFill>
                    <a:srgbClr val="1D1D1A"/>
                  </a:solidFill>
                  <a:latin typeface="Arial" panose="020B0604020202020204" pitchFamily="34" charset="0"/>
                </a:rPr>
                <a:t> </a:t>
              </a:r>
            </a:p>
          </p:txBody>
        </p:sp>
        <p:sp>
          <p:nvSpPr>
            <p:cNvPr id="57" name="矩形 127">
              <a:extLst>
                <a:ext uri="{FF2B5EF4-FFF2-40B4-BE49-F238E27FC236}">
                  <a16:creationId xmlns:a16="http://schemas.microsoft.com/office/drawing/2014/main" id="{FAB7F98C-EAEF-4989-A4CF-EE9435120DF6}"/>
                </a:ext>
              </a:extLst>
            </p:cNvPr>
            <p:cNvSpPr/>
            <p:nvPr/>
          </p:nvSpPr>
          <p:spPr>
            <a:xfrm>
              <a:off x="464902" y="3378597"/>
              <a:ext cx="5116065" cy="615087"/>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tlCol="0" anchor="t" anchorCtr="0">
              <a:noAutofit/>
            </a:bodyP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fontAlgn="ctr"/>
              <a:r>
                <a:rPr lang="en-US" sz="1200">
                  <a:solidFill>
                    <a:srgbClr val="1D1D1A"/>
                  </a:solidFill>
                  <a:latin typeface="Arial" panose="020B0604020202020204" pitchFamily="34" charset="0"/>
                </a:rPr>
                <a:t>Control</a:t>
              </a:r>
              <a:endParaRPr lang="en-US" altLang="zh-CN" sz="1200">
                <a:solidFill>
                  <a:srgbClr val="1D1D1A"/>
                </a:solidFill>
                <a:latin typeface="Arial" panose="020B0604020202020204" pitchFamily="34" charset="0"/>
                <a:ea typeface="微软雅黑" panose="020B0503020204020204" pitchFamily="34" charset="-122"/>
              </a:endParaRPr>
            </a:p>
            <a:p>
              <a:pPr fontAlgn="ctr"/>
              <a:r>
                <a:rPr lang="en-US" sz="1200">
                  <a:solidFill>
                    <a:srgbClr val="1D1D1A"/>
                  </a:solidFill>
                  <a:latin typeface="Arial" panose="020B0604020202020204" pitchFamily="34" charset="0"/>
                </a:rPr>
                <a:t>cluster</a:t>
              </a:r>
            </a:p>
          </p:txBody>
        </p:sp>
        <p:sp>
          <p:nvSpPr>
            <p:cNvPr id="58" name="文本框 129">
              <a:extLst>
                <a:ext uri="{FF2B5EF4-FFF2-40B4-BE49-F238E27FC236}">
                  <a16:creationId xmlns:a16="http://schemas.microsoft.com/office/drawing/2014/main" id="{81769E8D-11B4-42A8-953D-3C988B044C45}"/>
                </a:ext>
              </a:extLst>
            </p:cNvPr>
            <p:cNvSpPr txBox="1"/>
            <p:nvPr/>
          </p:nvSpPr>
          <p:spPr>
            <a:xfrm>
              <a:off x="8435451" y="3735471"/>
              <a:ext cx="3291648" cy="305997"/>
            </a:xfrm>
            <a:prstGeom prst="rect">
              <a:avLst/>
            </a:prstGeom>
            <a:noFill/>
          </p:spPr>
          <p:txBody>
            <a:bodyPr wrap="square" lIns="0" tIns="0" rIns="0" bIns="0" rtlCol="0">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marL="285750" indent="-285750" fontAlgn="ctr">
                <a:buFont typeface="Arial" panose="020B0604020202020204" pitchFamily="34" charset="0"/>
                <a:buChar char="•"/>
              </a:pPr>
              <a:r>
                <a:rPr lang="en-US" sz="1200">
                  <a:solidFill>
                    <a:srgbClr val="1D1D1A"/>
                  </a:solidFill>
                  <a:latin typeface="Arial" panose="020B0604020202020204" pitchFamily="34" charset="0"/>
                </a:rPr>
                <a:t>3-9 ZK modules can be deployed per cluster</a:t>
              </a:r>
            </a:p>
          </p:txBody>
        </p:sp>
        <p:sp>
          <p:nvSpPr>
            <p:cNvPr id="59" name="文本框 77">
              <a:extLst>
                <a:ext uri="{FF2B5EF4-FFF2-40B4-BE49-F238E27FC236}">
                  <a16:creationId xmlns:a16="http://schemas.microsoft.com/office/drawing/2014/main" id="{8BBB9F2B-3CAC-4847-97B0-5CCBA9F53C4D}"/>
                </a:ext>
              </a:extLst>
            </p:cNvPr>
            <p:cNvSpPr txBox="1"/>
            <p:nvPr/>
          </p:nvSpPr>
          <p:spPr>
            <a:xfrm>
              <a:off x="8435451" y="5693199"/>
              <a:ext cx="3195137" cy="430887"/>
            </a:xfrm>
            <a:prstGeom prst="rect">
              <a:avLst/>
            </a:prstGeom>
            <a:noFill/>
          </p:spPr>
          <p:txBody>
            <a:bodyPr wrap="square" lIns="0" tIns="0" rIns="0" bIns="0" rtlCol="0">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marL="285750" indent="-285750" fontAlgn="ctr">
                <a:buFont typeface="Arial" panose="020B0604020202020204" pitchFamily="34" charset="0"/>
                <a:buChar char="•"/>
              </a:pPr>
              <a:r>
                <a:rPr lang="en-US" sz="1200">
                  <a:solidFill>
                    <a:srgbClr val="1D1D1A"/>
                  </a:solidFill>
                  <a:latin typeface="Arial" panose="020B0604020202020204" pitchFamily="34" charset="0"/>
                </a:rPr>
                <a:t>Storage node: on-demand disk expansion</a:t>
              </a:r>
            </a:p>
          </p:txBody>
        </p:sp>
        <p:sp>
          <p:nvSpPr>
            <p:cNvPr id="60" name="矩形 79">
              <a:extLst>
                <a:ext uri="{FF2B5EF4-FFF2-40B4-BE49-F238E27FC236}">
                  <a16:creationId xmlns:a16="http://schemas.microsoft.com/office/drawing/2014/main" id="{0369EAA8-BDFC-4C93-AD62-52DFB0F88607}"/>
                </a:ext>
              </a:extLst>
            </p:cNvPr>
            <p:cNvSpPr/>
            <p:nvPr/>
          </p:nvSpPr>
          <p:spPr>
            <a:xfrm>
              <a:off x="461469" y="917962"/>
              <a:ext cx="5176902" cy="113800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tlCol="0" anchor="t" anchorCtr="0">
              <a:noAutofit/>
            </a:bodyPr>
            <a:lstStyle>
              <a:defPPr>
                <a:defRPr lang="en-US"/>
              </a:defPPr>
              <a:lvl1pPr marL="0" algn="l" defTabSz="914478" rtl="0" eaLnBrk="1" latinLnBrk="0" hangingPunct="1">
                <a:defRPr sz="1800" kern="1200">
                  <a:solidFill>
                    <a:schemeClr val="lt1"/>
                  </a:solidFill>
                  <a:latin typeface="+mn-lt"/>
                  <a:ea typeface="+mn-ea"/>
                  <a:cs typeface="+mn-cs"/>
                </a:defRPr>
              </a:lvl1pPr>
              <a:lvl2pPr marL="457240" algn="l" defTabSz="914478" rtl="0" eaLnBrk="1" latinLnBrk="0" hangingPunct="1">
                <a:defRPr sz="1800" kern="1200">
                  <a:solidFill>
                    <a:schemeClr val="lt1"/>
                  </a:solidFill>
                  <a:latin typeface="+mn-lt"/>
                  <a:ea typeface="+mn-ea"/>
                  <a:cs typeface="+mn-cs"/>
                </a:defRPr>
              </a:lvl2pPr>
              <a:lvl3pPr marL="914478" algn="l" defTabSz="914478" rtl="0" eaLnBrk="1" latinLnBrk="0" hangingPunct="1">
                <a:defRPr sz="1800" kern="1200">
                  <a:solidFill>
                    <a:schemeClr val="lt1"/>
                  </a:solidFill>
                  <a:latin typeface="+mn-lt"/>
                  <a:ea typeface="+mn-ea"/>
                  <a:cs typeface="+mn-cs"/>
                </a:defRPr>
              </a:lvl3pPr>
              <a:lvl4pPr marL="1371718" algn="l" defTabSz="914478" rtl="0" eaLnBrk="1" latinLnBrk="0" hangingPunct="1">
                <a:defRPr sz="1800" kern="1200">
                  <a:solidFill>
                    <a:schemeClr val="lt1"/>
                  </a:solidFill>
                  <a:latin typeface="+mn-lt"/>
                  <a:ea typeface="+mn-ea"/>
                  <a:cs typeface="+mn-cs"/>
                </a:defRPr>
              </a:lvl4pPr>
              <a:lvl5pPr marL="1828957" algn="l" defTabSz="914478" rtl="0" eaLnBrk="1" latinLnBrk="0" hangingPunct="1">
                <a:defRPr sz="1800" kern="1200">
                  <a:solidFill>
                    <a:schemeClr val="lt1"/>
                  </a:solidFill>
                  <a:latin typeface="+mn-lt"/>
                  <a:ea typeface="+mn-ea"/>
                  <a:cs typeface="+mn-cs"/>
                </a:defRPr>
              </a:lvl5pPr>
              <a:lvl6pPr marL="2286196" algn="l" defTabSz="914478" rtl="0" eaLnBrk="1" latinLnBrk="0" hangingPunct="1">
                <a:defRPr sz="1800" kern="1200">
                  <a:solidFill>
                    <a:schemeClr val="lt1"/>
                  </a:solidFill>
                  <a:latin typeface="+mn-lt"/>
                  <a:ea typeface="+mn-ea"/>
                  <a:cs typeface="+mn-cs"/>
                </a:defRPr>
              </a:lvl6pPr>
              <a:lvl7pPr marL="2743435" algn="l" defTabSz="914478" rtl="0" eaLnBrk="1" latinLnBrk="0" hangingPunct="1">
                <a:defRPr sz="1800" kern="1200">
                  <a:solidFill>
                    <a:schemeClr val="lt1"/>
                  </a:solidFill>
                  <a:latin typeface="+mn-lt"/>
                  <a:ea typeface="+mn-ea"/>
                  <a:cs typeface="+mn-cs"/>
                </a:defRPr>
              </a:lvl7pPr>
              <a:lvl8pPr marL="3200675" algn="l" defTabSz="914478" rtl="0" eaLnBrk="1" latinLnBrk="0" hangingPunct="1">
                <a:defRPr sz="1800" kern="1200">
                  <a:solidFill>
                    <a:schemeClr val="lt1"/>
                  </a:solidFill>
                  <a:latin typeface="+mn-lt"/>
                  <a:ea typeface="+mn-ea"/>
                  <a:cs typeface="+mn-cs"/>
                </a:defRPr>
              </a:lvl8pPr>
              <a:lvl9pPr marL="3657913" algn="l" defTabSz="914478" rtl="0" eaLnBrk="1" latinLnBrk="0" hangingPunct="1">
                <a:defRPr sz="1800" kern="1200">
                  <a:solidFill>
                    <a:schemeClr val="lt1"/>
                  </a:solidFill>
                  <a:latin typeface="+mn-lt"/>
                  <a:ea typeface="+mn-ea"/>
                  <a:cs typeface="+mn-cs"/>
                </a:defRPr>
              </a:lvl9pPr>
            </a:lstStyle>
            <a:p>
              <a:pPr fontAlgn="ctr"/>
              <a:r>
                <a:rPr lang="en-US" sz="1200">
                  <a:solidFill>
                    <a:srgbClr val="1D1D1A"/>
                  </a:solidFill>
                  <a:latin typeface="Arial" panose="020B0604020202020204" pitchFamily="34" charset="0"/>
                </a:rPr>
                <a:t>Compute </a:t>
              </a:r>
            </a:p>
            <a:p>
              <a:pPr fontAlgn="ctr"/>
              <a:r>
                <a:rPr lang="en-US" sz="1200">
                  <a:solidFill>
                    <a:srgbClr val="1D1D1A"/>
                  </a:solidFill>
                  <a:latin typeface="Arial" panose="020B0604020202020204" pitchFamily="34" charset="0"/>
                </a:rPr>
                <a:t>cluster</a:t>
              </a:r>
              <a:endParaRPr lang="en-US" altLang="zh-CN" sz="1200">
                <a:solidFill>
                  <a:srgbClr val="1D1D1A"/>
                </a:solidFill>
                <a:latin typeface="Arial" panose="020B0604020202020204" pitchFamily="34" charset="0"/>
                <a:ea typeface="微软雅黑" panose="020B0503020204020204" pitchFamily="34" charset="-122"/>
              </a:endParaRPr>
            </a:p>
            <a:p>
              <a:pPr fontAlgn="ctr"/>
              <a:r>
                <a:rPr lang="en-US" sz="1200">
                  <a:solidFill>
                    <a:srgbClr val="1D1D1A"/>
                  </a:solidFill>
                  <a:latin typeface="Arial" panose="020B0604020202020204" pitchFamily="34" charset="0"/>
                </a:rPr>
                <a:t> </a:t>
              </a:r>
              <a:endParaRPr lang="en-US" altLang="zh-CN" sz="1200">
                <a:solidFill>
                  <a:srgbClr val="1D1D1A"/>
                </a:solidFill>
                <a:latin typeface="Arial" panose="020B0604020202020204" pitchFamily="34" charset="0"/>
                <a:ea typeface="微软雅黑" panose="020B0503020204020204" pitchFamily="34" charset="-122"/>
              </a:endParaRPr>
            </a:p>
            <a:p>
              <a:pPr fontAlgn="ctr"/>
              <a:r>
                <a:rPr lang="en-US" sz="1200">
                  <a:solidFill>
                    <a:srgbClr val="1D1D1A"/>
                  </a:solidFill>
                  <a:latin typeface="Arial" panose="020B0604020202020204" pitchFamily="34" charset="0"/>
                </a:rPr>
                <a:t> </a:t>
              </a:r>
              <a:endParaRPr lang="en-US" altLang="zh-CN" sz="1200">
                <a:solidFill>
                  <a:srgbClr val="1D1D1A"/>
                </a:solidFill>
                <a:latin typeface="Arial" panose="020B0604020202020204" pitchFamily="34" charset="0"/>
                <a:ea typeface="微软雅黑" panose="020B0503020204020204" pitchFamily="34" charset="-122"/>
              </a:endParaRPr>
            </a:p>
            <a:p>
              <a:pPr fontAlgn="ctr"/>
              <a:r>
                <a:rPr lang="en-US" sz="1200">
                  <a:solidFill>
                    <a:srgbClr val="1D1D1A"/>
                  </a:solidFill>
                  <a:latin typeface="Arial" panose="020B0604020202020204" pitchFamily="34" charset="0"/>
                </a:rPr>
                <a:t> </a:t>
              </a:r>
              <a:endParaRPr lang="en-US" altLang="zh-CN" sz="1200">
                <a:solidFill>
                  <a:srgbClr val="1D1D1A"/>
                </a:solidFill>
                <a:latin typeface="Arial" panose="020B0604020202020204" pitchFamily="34" charset="0"/>
                <a:ea typeface="微软雅黑" panose="020B0503020204020204" pitchFamily="34" charset="-122"/>
              </a:endParaRPr>
            </a:p>
          </p:txBody>
        </p:sp>
      </p:grpSp>
    </p:spTree>
    <p:extLst>
      <p:ext uri="{BB962C8B-B14F-4D97-AF65-F5344CB8AC3E}">
        <p14:creationId xmlns:p14="http://schemas.microsoft.com/office/powerpoint/2010/main" val="1166723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5919A-5F9D-40AD-B2B7-A70E6493DDB8}"/>
              </a:ext>
            </a:extLst>
          </p:cNvPr>
          <p:cNvSpPr>
            <a:spLocks noGrp="1"/>
          </p:cNvSpPr>
          <p:nvPr>
            <p:ph type="title"/>
          </p:nvPr>
        </p:nvSpPr>
        <p:spPr>
          <a:xfrm>
            <a:off x="838200" y="479425"/>
            <a:ext cx="10515600" cy="625475"/>
          </a:xfrm>
        </p:spPr>
        <p:txBody>
          <a:bodyPr>
            <a:normAutofit/>
          </a:bodyPr>
          <a:lstStyle/>
          <a:p>
            <a:r>
              <a:rPr lang="en-US"/>
              <a:t>OceanStor 100D NAS Scalability Comparison </a:t>
            </a:r>
            <a:endParaRPr lang="en-US" sz="2800">
              <a:solidFill>
                <a:srgbClr val="FF0000"/>
              </a:solidFill>
            </a:endParaRPr>
          </a:p>
        </p:txBody>
      </p:sp>
      <p:graphicFrame>
        <p:nvGraphicFramePr>
          <p:cNvPr id="6" name="Table 6">
            <a:extLst>
              <a:ext uri="{FF2B5EF4-FFF2-40B4-BE49-F238E27FC236}">
                <a16:creationId xmlns:a16="http://schemas.microsoft.com/office/drawing/2014/main" id="{88792E63-91FA-465B-B040-E22C9992053F}"/>
              </a:ext>
            </a:extLst>
          </p:cNvPr>
          <p:cNvGraphicFramePr>
            <a:graphicFrameLocks noGrp="1"/>
          </p:cNvGraphicFramePr>
          <p:nvPr>
            <p:extLst>
              <p:ext uri="{D42A27DB-BD31-4B8C-83A1-F6EECF244321}">
                <p14:modId xmlns:p14="http://schemas.microsoft.com/office/powerpoint/2010/main" val="184343066"/>
              </p:ext>
            </p:extLst>
          </p:nvPr>
        </p:nvGraphicFramePr>
        <p:xfrm>
          <a:off x="696279" y="1462704"/>
          <a:ext cx="10799442" cy="4265952"/>
        </p:xfrm>
        <a:graphic>
          <a:graphicData uri="http://schemas.openxmlformats.org/drawingml/2006/table">
            <a:tbl>
              <a:tblPr firstRow="1" bandRow="1">
                <a:tableStyleId>{91EBBBCC-DAD2-459C-BE2E-F6DE35CF9A28}</a:tableStyleId>
              </a:tblPr>
              <a:tblGrid>
                <a:gridCol w="2644953">
                  <a:extLst>
                    <a:ext uri="{9D8B030D-6E8A-4147-A177-3AD203B41FA5}">
                      <a16:colId xmlns:a16="http://schemas.microsoft.com/office/drawing/2014/main" val="4240988844"/>
                    </a:ext>
                  </a:extLst>
                </a:gridCol>
                <a:gridCol w="3911264">
                  <a:extLst>
                    <a:ext uri="{9D8B030D-6E8A-4147-A177-3AD203B41FA5}">
                      <a16:colId xmlns:a16="http://schemas.microsoft.com/office/drawing/2014/main" val="93707448"/>
                    </a:ext>
                  </a:extLst>
                </a:gridCol>
                <a:gridCol w="4243225">
                  <a:extLst>
                    <a:ext uri="{9D8B030D-6E8A-4147-A177-3AD203B41FA5}">
                      <a16:colId xmlns:a16="http://schemas.microsoft.com/office/drawing/2014/main" val="1400870827"/>
                    </a:ext>
                  </a:extLst>
                </a:gridCol>
              </a:tblGrid>
              <a:tr h="407279">
                <a:tc>
                  <a:txBody>
                    <a:bodyPr/>
                    <a:lstStyle/>
                    <a:p>
                      <a:endParaRPr lang="en-US" b="1"/>
                    </a:p>
                  </a:txBody>
                  <a:tcPr>
                    <a:solidFill>
                      <a:srgbClr val="00B0F0"/>
                    </a:solidFill>
                  </a:tcPr>
                </a:tc>
                <a:tc>
                  <a:txBody>
                    <a:bodyPr/>
                    <a:lstStyle/>
                    <a:p>
                      <a:r>
                        <a:rPr lang="en-US"/>
                        <a:t>OceanStor 100D NAS</a:t>
                      </a:r>
                    </a:p>
                  </a:txBody>
                  <a:tcPr>
                    <a:solidFill>
                      <a:srgbClr val="00B0F0"/>
                    </a:solidFill>
                  </a:tcPr>
                </a:tc>
                <a:tc>
                  <a:txBody>
                    <a:bodyPr/>
                    <a:lstStyle/>
                    <a:p>
                      <a:r>
                        <a:rPr lang="en-US"/>
                        <a:t>Competitor Product</a:t>
                      </a:r>
                    </a:p>
                  </a:txBody>
                  <a:tcPr>
                    <a:solidFill>
                      <a:srgbClr val="00B0F0"/>
                    </a:solidFill>
                  </a:tcPr>
                </a:tc>
                <a:extLst>
                  <a:ext uri="{0D108BD9-81ED-4DB2-BD59-A6C34878D82A}">
                    <a16:rowId xmlns:a16="http://schemas.microsoft.com/office/drawing/2014/main" val="719779997"/>
                  </a:ext>
                </a:extLst>
              </a:tr>
              <a:tr h="495552">
                <a:tc>
                  <a:txBody>
                    <a:bodyPr/>
                    <a:lstStyle/>
                    <a:p>
                      <a:r>
                        <a:rPr lang="en-US" sz="1400"/>
                        <a:t>Max #nodes per cluster</a:t>
                      </a:r>
                      <a:endParaRPr lang="en-US" sz="1400" b="1"/>
                    </a:p>
                  </a:txBody>
                  <a:tcPr/>
                </a:tc>
                <a:tc>
                  <a:txBody>
                    <a:bodyPr/>
                    <a:lstStyle/>
                    <a:p>
                      <a:r>
                        <a:rPr lang="en-US" sz="1400"/>
                        <a:t>4096</a:t>
                      </a:r>
                    </a:p>
                  </a:txBody>
                  <a:tcPr/>
                </a:tc>
                <a:tc>
                  <a:txBody>
                    <a:bodyPr/>
                    <a:lstStyle/>
                    <a:p>
                      <a:r>
                        <a:rPr lang="en-US" sz="1400"/>
                        <a:t>252</a:t>
                      </a:r>
                    </a:p>
                  </a:txBody>
                  <a:tcPr/>
                </a:tc>
                <a:extLst>
                  <a:ext uri="{0D108BD9-81ED-4DB2-BD59-A6C34878D82A}">
                    <a16:rowId xmlns:a16="http://schemas.microsoft.com/office/drawing/2014/main" val="2735891388"/>
                  </a:ext>
                </a:extLst>
              </a:tr>
              <a:tr h="495552">
                <a:tc>
                  <a:txBody>
                    <a:bodyPr/>
                    <a:lstStyle/>
                    <a:p>
                      <a:r>
                        <a:rPr lang="en-US" sz="1400"/>
                        <a:t>Max #cores per node</a:t>
                      </a:r>
                      <a:endParaRPr lang="en-US" sz="1400" b="1"/>
                    </a:p>
                  </a:txBody>
                  <a:tcPr/>
                </a:tc>
                <a:tc>
                  <a:txBody>
                    <a:bodyPr/>
                    <a:lstStyle/>
                    <a:p>
                      <a:r>
                        <a:rPr lang="en-US" sz="1400"/>
                        <a:t>96 cores (2x Kunpeng 920) / 2x XEON</a:t>
                      </a:r>
                    </a:p>
                  </a:txBody>
                  <a:tcPr/>
                </a:tc>
                <a:tc>
                  <a:txBody>
                    <a:bodyPr/>
                    <a:lstStyle/>
                    <a:p>
                      <a:r>
                        <a:rPr lang="en-US" sz="1400"/>
                        <a:t>1x XEON</a:t>
                      </a:r>
                    </a:p>
                  </a:txBody>
                  <a:tcPr/>
                </a:tc>
                <a:extLst>
                  <a:ext uri="{0D108BD9-81ED-4DB2-BD59-A6C34878D82A}">
                    <a16:rowId xmlns:a16="http://schemas.microsoft.com/office/drawing/2014/main" val="2684286893"/>
                  </a:ext>
                </a:extLst>
              </a:tr>
              <a:tr h="495552">
                <a:tc>
                  <a:txBody>
                    <a:bodyPr/>
                    <a:lstStyle/>
                    <a:p>
                      <a:r>
                        <a:rPr lang="en-US" sz="1400"/>
                        <a:t>Max RAM size per node</a:t>
                      </a:r>
                      <a:endParaRPr lang="en-US" sz="1400" b="1"/>
                    </a:p>
                  </a:txBody>
                  <a:tcPr/>
                </a:tc>
                <a:tc>
                  <a:txBody>
                    <a:bodyPr/>
                    <a:lstStyle/>
                    <a:p>
                      <a:r>
                        <a:rPr lang="en-US" sz="1400"/>
                        <a:t>512GB (16X32GB DDR4)</a:t>
                      </a:r>
                      <a:endParaRPr lang="en-US" sz="1400">
                        <a:solidFill>
                          <a:srgbClr val="FF0000"/>
                        </a:solidFill>
                      </a:endParaRPr>
                    </a:p>
                  </a:txBody>
                  <a:tcPr/>
                </a:tc>
                <a:tc>
                  <a:txBody>
                    <a:bodyPr/>
                    <a:lstStyle/>
                    <a:p>
                      <a:r>
                        <a:rPr lang="en-US" sz="1400"/>
                        <a:t>16/64/128/256/384GB depends on model</a:t>
                      </a:r>
                    </a:p>
                  </a:txBody>
                  <a:tcPr/>
                </a:tc>
                <a:extLst>
                  <a:ext uri="{0D108BD9-81ED-4DB2-BD59-A6C34878D82A}">
                    <a16:rowId xmlns:a16="http://schemas.microsoft.com/office/drawing/2014/main" val="1649488644"/>
                  </a:ext>
                </a:extLst>
              </a:tr>
              <a:tr h="407279">
                <a:tc>
                  <a:txBody>
                    <a:bodyPr/>
                    <a:lstStyle/>
                    <a:p>
                      <a:r>
                        <a:rPr lang="en-US" sz="1400"/>
                        <a:t>Max capacity per FS</a:t>
                      </a:r>
                      <a:endParaRPr lang="en-US" sz="1400" b="1"/>
                    </a:p>
                  </a:txBody>
                  <a:tcPr/>
                </a:tc>
                <a:tc>
                  <a:txBody>
                    <a:bodyPr/>
                    <a:lstStyle/>
                    <a:p>
                      <a:r>
                        <a:rPr lang="en-US" sz="1400"/>
                        <a:t>200PB</a:t>
                      </a:r>
                    </a:p>
                  </a:txBody>
                  <a:tcPr/>
                </a:tc>
                <a:tc>
                  <a:txBody>
                    <a:bodyPr/>
                    <a:lstStyle/>
                    <a:p>
                      <a:r>
                        <a:rPr lang="en-US" sz="1400"/>
                        <a:t>17.2-66PB (depends on model)</a:t>
                      </a:r>
                    </a:p>
                  </a:txBody>
                  <a:tcPr/>
                </a:tc>
                <a:extLst>
                  <a:ext uri="{0D108BD9-81ED-4DB2-BD59-A6C34878D82A}">
                    <a16:rowId xmlns:a16="http://schemas.microsoft.com/office/drawing/2014/main" val="4106510769"/>
                  </a:ext>
                </a:extLst>
              </a:tr>
              <a:tr h="495552">
                <a:tc>
                  <a:txBody>
                    <a:bodyPr/>
                    <a:lstStyle/>
                    <a:p>
                      <a:r>
                        <a:rPr lang="en-US" sz="1400"/>
                        <a:t>Max front end speed</a:t>
                      </a:r>
                      <a:endParaRPr lang="en-US" sz="1400" b="1"/>
                    </a:p>
                  </a:txBody>
                  <a:tcPr/>
                </a:tc>
                <a:tc>
                  <a:txBody>
                    <a:bodyPr/>
                    <a:lstStyle/>
                    <a:p>
                      <a:r>
                        <a:rPr lang="en-US" sz="1400"/>
                        <a:t>100GE / Infiniband w/ RDMA</a:t>
                      </a:r>
                    </a:p>
                  </a:txBody>
                  <a:tcPr/>
                </a:tc>
                <a:tc>
                  <a:txBody>
                    <a:bodyPr/>
                    <a:lstStyle/>
                    <a:p>
                      <a:r>
                        <a:rPr lang="en-US" sz="1400"/>
                        <a:t>10GE for low end, 40GE for high end</a:t>
                      </a:r>
                    </a:p>
                  </a:txBody>
                  <a:tcPr/>
                </a:tc>
                <a:extLst>
                  <a:ext uri="{0D108BD9-81ED-4DB2-BD59-A6C34878D82A}">
                    <a16:rowId xmlns:a16="http://schemas.microsoft.com/office/drawing/2014/main" val="2005450708"/>
                  </a:ext>
                </a:extLst>
              </a:tr>
              <a:tr h="475513">
                <a:tc>
                  <a:txBody>
                    <a:bodyPr/>
                    <a:lstStyle/>
                    <a:p>
                      <a:r>
                        <a:rPr lang="en-US" sz="1400"/>
                        <a:t>Max backend speed</a:t>
                      </a:r>
                      <a:endParaRPr lang="en-US" sz="1400" b="1"/>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100GE / Infiniband w/ RDMA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40GE (Latest model has no IB support)</a:t>
                      </a:r>
                    </a:p>
                  </a:txBody>
                  <a:tcPr/>
                </a:tc>
                <a:extLst>
                  <a:ext uri="{0D108BD9-81ED-4DB2-BD59-A6C34878D82A}">
                    <a16:rowId xmlns:a16="http://schemas.microsoft.com/office/drawing/2014/main" val="3197134513"/>
                  </a:ext>
                </a:extLst>
              </a:tr>
              <a:tr h="475513">
                <a:tc>
                  <a:txBody>
                    <a:bodyPr/>
                    <a:lstStyle/>
                    <a:p>
                      <a:r>
                        <a:rPr lang="en-US" sz="1400"/>
                        <a:t>Max throughput per node</a:t>
                      </a:r>
                      <a:endParaRPr lang="en-US" sz="1400" b="1"/>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2.9GBps read, 2.9GBps write</a:t>
                      </a:r>
                      <a:endParaRPr lang="en-US" sz="140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1.25GBps read, 0.65GBps write</a:t>
                      </a:r>
                    </a:p>
                  </a:txBody>
                  <a:tcPr/>
                </a:tc>
                <a:extLst>
                  <a:ext uri="{0D108BD9-81ED-4DB2-BD59-A6C34878D82A}">
                    <a16:rowId xmlns:a16="http://schemas.microsoft.com/office/drawing/2014/main" val="3610466407"/>
                  </a:ext>
                </a:extLst>
              </a:tr>
              <a:tr h="4755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Max throughput per stream</a:t>
                      </a:r>
                      <a:endParaRPr lang="en-US" sz="1400" b="1"/>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2.5GBps for both r/w when using private client (DPC)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0.4-1.8GBps for read depends on media, less for write</a:t>
                      </a:r>
                      <a:endParaRPr lang="en-US" sz="1400">
                        <a:solidFill>
                          <a:srgbClr val="0070C0"/>
                        </a:solidFill>
                      </a:endParaRPr>
                    </a:p>
                  </a:txBody>
                  <a:tcPr/>
                </a:tc>
                <a:extLst>
                  <a:ext uri="{0D108BD9-81ED-4DB2-BD59-A6C34878D82A}">
                    <a16:rowId xmlns:a16="http://schemas.microsoft.com/office/drawing/2014/main" val="754376504"/>
                  </a:ext>
                </a:extLst>
              </a:tr>
            </a:tbl>
          </a:graphicData>
        </a:graphic>
      </p:graphicFrame>
    </p:spTree>
    <p:extLst>
      <p:ext uri="{BB962C8B-B14F-4D97-AF65-F5344CB8AC3E}">
        <p14:creationId xmlns:p14="http://schemas.microsoft.com/office/powerpoint/2010/main" val="1617126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29462" y="3428999"/>
            <a:ext cx="8662539" cy="0"/>
          </a:xfrm>
          <a:prstGeom prst="line">
            <a:avLst/>
          </a:prstGeom>
          <a:ln w="25400">
            <a:solidFill>
              <a:srgbClr val="9CB7D0">
                <a:alpha val="91000"/>
              </a:srgbClr>
            </a:solidFill>
          </a:ln>
        </p:spPr>
        <p:style>
          <a:lnRef idx="1">
            <a:schemeClr val="accent1"/>
          </a:lnRef>
          <a:fillRef idx="0">
            <a:schemeClr val="accent1"/>
          </a:fillRef>
          <a:effectRef idx="0">
            <a:schemeClr val="accent1"/>
          </a:effectRef>
          <a:fontRef idx="minor">
            <a:schemeClr val="tx1"/>
          </a:fontRef>
        </p:style>
      </p:cxnSp>
      <p:sp>
        <p:nvSpPr>
          <p:cNvPr id="16" name="Oval 4"/>
          <p:cNvSpPr>
            <a:spLocks noChangeArrowheads="1"/>
          </p:cNvSpPr>
          <p:nvPr/>
        </p:nvSpPr>
        <p:spPr bwMode="gray">
          <a:xfrm>
            <a:off x="-5428142" y="-4296523"/>
            <a:ext cx="15400130" cy="15400130"/>
          </a:xfrm>
          <a:prstGeom prst="ellipse">
            <a:avLst/>
          </a:prstGeom>
          <a:solidFill>
            <a:srgbClr val="B3CEE7">
              <a:alpha val="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17" name="Oval 4"/>
          <p:cNvSpPr>
            <a:spLocks noChangeArrowheads="1"/>
          </p:cNvSpPr>
          <p:nvPr/>
        </p:nvSpPr>
        <p:spPr bwMode="gray">
          <a:xfrm>
            <a:off x="-3530878" y="-2137626"/>
            <a:ext cx="11082337" cy="11082337"/>
          </a:xfrm>
          <a:prstGeom prst="ellipse">
            <a:avLst/>
          </a:prstGeom>
          <a:solidFill>
            <a:srgbClr val="BCC7DE">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18" name="Oval 4"/>
          <p:cNvSpPr>
            <a:spLocks noChangeArrowheads="1"/>
          </p:cNvSpPr>
          <p:nvPr/>
        </p:nvSpPr>
        <p:spPr bwMode="gray">
          <a:xfrm>
            <a:off x="-1407386" y="-70823"/>
            <a:ext cx="6999645" cy="6999645"/>
          </a:xfrm>
          <a:prstGeom prst="ellipse">
            <a:avLst/>
          </a:prstGeom>
          <a:solidFill>
            <a:srgbClr val="BDCEDD">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19" name="Oval 4"/>
          <p:cNvSpPr>
            <a:spLocks noChangeArrowheads="1"/>
          </p:cNvSpPr>
          <p:nvPr/>
        </p:nvSpPr>
        <p:spPr bwMode="gray">
          <a:xfrm>
            <a:off x="-112048" y="1224516"/>
            <a:ext cx="4408969" cy="4408969"/>
          </a:xfrm>
          <a:prstGeom prst="ellipse">
            <a:avLst/>
          </a:prstGeom>
          <a:solidFill>
            <a:srgbClr val="B9CCE1">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20" name="Oval 4"/>
          <p:cNvSpPr>
            <a:spLocks noChangeArrowheads="1"/>
          </p:cNvSpPr>
          <p:nvPr/>
        </p:nvSpPr>
        <p:spPr bwMode="gray">
          <a:xfrm>
            <a:off x="653172" y="1989736"/>
            <a:ext cx="2878529" cy="2878529"/>
          </a:xfrm>
          <a:prstGeom prst="ellipse">
            <a:avLst/>
          </a:prstGeom>
          <a:solidFill>
            <a:srgbClr val="8597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24" name="矩形 23"/>
          <p:cNvSpPr/>
          <p:nvPr/>
        </p:nvSpPr>
        <p:spPr>
          <a:xfrm>
            <a:off x="4956974" y="3692747"/>
            <a:ext cx="2134677" cy="399861"/>
          </a:xfrm>
          <a:prstGeom prst="rect">
            <a:avLst/>
          </a:prstGeom>
        </p:spPr>
        <p:txBody>
          <a:bodyPr wrap="square">
            <a:noAutofit/>
          </a:bodyPr>
          <a:lstStyle/>
          <a:p>
            <a:pPr algn="ctr" fontAlgn="ctr">
              <a:spcBef>
                <a:spcPct val="0"/>
              </a:spcBef>
            </a:pPr>
            <a:r>
              <a:rPr lang="en-US" sz="1999">
                <a:latin typeface="Arial" panose="020B0604020202020204" pitchFamily="34" charset="0"/>
              </a:rPr>
              <a:t>Hardware</a:t>
            </a:r>
            <a:endParaRPr lang="en-US" altLang="zh-CN" sz="1999">
              <a:latin typeface="Arial" panose="020B0604020202020204" pitchFamily="34" charset="0"/>
              <a:ea typeface="微软雅黑" pitchFamily="34" charset="-122"/>
              <a:cs typeface="Arial" pitchFamily="34" charset="0"/>
            </a:endParaRPr>
          </a:p>
        </p:txBody>
      </p:sp>
      <p:sp>
        <p:nvSpPr>
          <p:cNvPr id="26" name="Oval 14"/>
          <p:cNvSpPr>
            <a:spLocks noChangeArrowheads="1"/>
          </p:cNvSpPr>
          <p:nvPr/>
        </p:nvSpPr>
        <p:spPr bwMode="auto">
          <a:xfrm>
            <a:off x="4484115" y="3353446"/>
            <a:ext cx="125922" cy="138514"/>
          </a:xfrm>
          <a:prstGeom prst="ellipse">
            <a:avLst/>
          </a:prstGeom>
          <a:solidFill>
            <a:schemeClr val="tx1">
              <a:lumMod val="50000"/>
              <a:lumOff val="50000"/>
            </a:schemeClr>
          </a:solidFill>
          <a:ln w="12700" cap="flat">
            <a:noFill/>
            <a:prstDash val="solid"/>
            <a:round/>
            <a:headEnd/>
            <a:tailEnd/>
          </a:ln>
        </p:spPr>
        <p:txBody>
          <a:bodyPr vert="horz" wrap="square" lIns="91383" tIns="45691" rIns="91383" bIns="45691" numCol="1" anchor="t" anchorCtr="0" compatLnSpc="1">
            <a:prstTxWarp prst="textNoShape">
              <a:avLst/>
            </a:prstTxWarp>
            <a:noAutofit/>
          </a:bodyPr>
          <a:lstStyle/>
          <a:p>
            <a:pPr fontAlgn="ctr"/>
            <a:endParaRPr lang="en-US" altLang="zh-CN" sz="1799">
              <a:latin typeface="Arial" panose="020B0604020202020204" pitchFamily="34" charset="0"/>
              <a:ea typeface="微软雅黑" pitchFamily="34" charset="-122"/>
            </a:endParaRPr>
          </a:p>
        </p:txBody>
      </p:sp>
      <p:sp>
        <p:nvSpPr>
          <p:cNvPr id="30" name="Oval 15"/>
          <p:cNvSpPr>
            <a:spLocks noChangeArrowheads="1"/>
          </p:cNvSpPr>
          <p:nvPr/>
        </p:nvSpPr>
        <p:spPr bwMode="auto">
          <a:xfrm>
            <a:off x="7375848" y="3323188"/>
            <a:ext cx="179888" cy="179888"/>
          </a:xfrm>
          <a:prstGeom prst="ellipse">
            <a:avLst/>
          </a:prstGeom>
          <a:solidFill>
            <a:srgbClr val="0070C0"/>
          </a:solidFill>
          <a:ln w="12700" cap="flat">
            <a:noFill/>
            <a:prstDash val="solid"/>
            <a:round/>
            <a:headEnd/>
            <a:tailEnd/>
          </a:ln>
        </p:spPr>
        <p:txBody>
          <a:bodyPr vert="horz" wrap="square" lIns="91383" tIns="45691" rIns="91383" bIns="45691" numCol="1" anchor="t" anchorCtr="0" compatLnSpc="1">
            <a:prstTxWarp prst="textNoShape">
              <a:avLst/>
            </a:prstTxWarp>
            <a:noAutofit/>
          </a:bodyPr>
          <a:lstStyle/>
          <a:p>
            <a:pPr fontAlgn="ctr"/>
            <a:endParaRPr lang="en-US" altLang="zh-CN" sz="1799">
              <a:latin typeface="Arial" panose="020B0604020202020204" pitchFamily="34" charset="0"/>
              <a:ea typeface="微软雅黑" pitchFamily="34" charset="-122"/>
            </a:endParaRPr>
          </a:p>
        </p:txBody>
      </p:sp>
      <p:sp>
        <p:nvSpPr>
          <p:cNvPr id="31" name="矩形 30"/>
          <p:cNvSpPr/>
          <p:nvPr/>
        </p:nvSpPr>
        <p:spPr>
          <a:xfrm>
            <a:off x="3366605" y="2758218"/>
            <a:ext cx="2331521" cy="476868"/>
          </a:xfrm>
          <a:prstGeom prst="rect">
            <a:avLst/>
          </a:prstGeom>
        </p:spPr>
        <p:txBody>
          <a:bodyPr wrap="square">
            <a:noAutofit/>
          </a:bodyPr>
          <a:lstStyle/>
          <a:p>
            <a:pPr algn="ctr" fontAlgn="ctr">
              <a:lnSpc>
                <a:spcPts val="2998"/>
              </a:lnSpc>
              <a:spcBef>
                <a:spcPct val="0"/>
              </a:spcBef>
            </a:pPr>
            <a:r>
              <a:rPr lang="en-US" sz="1999">
                <a:latin typeface="Arial" panose="020B0604020202020204" pitchFamily="34" charset="0"/>
              </a:rPr>
              <a:t>Overview</a:t>
            </a:r>
            <a:endParaRPr lang="en-US" altLang="zh-CN" sz="1999">
              <a:latin typeface="Arial" panose="020B0604020202020204" pitchFamily="34" charset="0"/>
              <a:ea typeface="微软雅黑" pitchFamily="34" charset="-122"/>
              <a:cs typeface="Arial" pitchFamily="34" charset="0"/>
            </a:endParaRPr>
          </a:p>
        </p:txBody>
      </p:sp>
      <p:sp>
        <p:nvSpPr>
          <p:cNvPr id="21" name="Oval 14"/>
          <p:cNvSpPr>
            <a:spLocks noChangeArrowheads="1"/>
          </p:cNvSpPr>
          <p:nvPr/>
        </p:nvSpPr>
        <p:spPr bwMode="auto">
          <a:xfrm>
            <a:off x="5970078" y="3356722"/>
            <a:ext cx="125922" cy="125922"/>
          </a:xfrm>
          <a:prstGeom prst="ellipse">
            <a:avLst/>
          </a:prstGeom>
          <a:solidFill>
            <a:schemeClr val="tx1">
              <a:lumMod val="50000"/>
              <a:lumOff val="50000"/>
            </a:schemeClr>
          </a:solidFill>
          <a:ln w="12700" cap="flat">
            <a:noFill/>
            <a:prstDash val="solid"/>
            <a:round/>
            <a:headEnd/>
            <a:tailEnd/>
          </a:ln>
        </p:spPr>
        <p:txBody>
          <a:bodyPr vert="horz" wrap="square" lIns="91383" tIns="45691" rIns="91383" bIns="45691" numCol="1" anchor="t" anchorCtr="0" compatLnSpc="1">
            <a:prstTxWarp prst="textNoShape">
              <a:avLst/>
            </a:prstTxWarp>
            <a:noAutofit/>
          </a:bodyPr>
          <a:lstStyle/>
          <a:p>
            <a:pPr fontAlgn="ctr"/>
            <a:endParaRPr lang="en-US" altLang="zh-CN" sz="1799">
              <a:latin typeface="Arial" panose="020B0604020202020204" pitchFamily="34" charset="0"/>
              <a:ea typeface="微软雅黑" pitchFamily="34" charset="-122"/>
            </a:endParaRPr>
          </a:p>
        </p:txBody>
      </p:sp>
      <p:sp>
        <p:nvSpPr>
          <p:cNvPr id="27" name="矩形 26"/>
          <p:cNvSpPr/>
          <p:nvPr/>
        </p:nvSpPr>
        <p:spPr>
          <a:xfrm>
            <a:off x="847849" y="3021876"/>
            <a:ext cx="2420557" cy="584547"/>
          </a:xfrm>
          <a:prstGeom prst="rect">
            <a:avLst/>
          </a:prstGeom>
        </p:spPr>
        <p:txBody>
          <a:bodyPr wrap="square">
            <a:noAutofit/>
          </a:bodyPr>
          <a:lstStyle/>
          <a:p>
            <a:pPr algn="ctr" fontAlgn="ctr">
              <a:spcBef>
                <a:spcPct val="0"/>
              </a:spcBef>
            </a:pPr>
            <a:r>
              <a:rPr lang="en-US" sz="2000" b="1">
                <a:solidFill>
                  <a:schemeClr val="bg2"/>
                </a:solidFill>
                <a:latin typeface="Arial" panose="020B0604020202020204" pitchFamily="34" charset="0"/>
              </a:rPr>
              <a:t>OceanStor 100D</a:t>
            </a:r>
          </a:p>
          <a:p>
            <a:pPr algn="ctr" fontAlgn="ctr">
              <a:spcBef>
                <a:spcPct val="0"/>
              </a:spcBef>
            </a:pPr>
            <a:r>
              <a:rPr lang="en-US" sz="2000" b="1">
                <a:solidFill>
                  <a:schemeClr val="bg2"/>
                </a:solidFill>
                <a:latin typeface="Arial" panose="020B0604020202020204" pitchFamily="34" charset="0"/>
              </a:rPr>
              <a:t>Enterprise NAS</a:t>
            </a:r>
            <a:endParaRPr lang="en-US" altLang="zh-CN" sz="2000" b="1">
              <a:solidFill>
                <a:schemeClr val="bg2"/>
              </a:solidFill>
              <a:latin typeface="Arial" panose="020B0604020202020204" pitchFamily="34" charset="0"/>
              <a:ea typeface="微软雅黑" pitchFamily="34" charset="-122"/>
              <a:cs typeface="Arial" pitchFamily="34" charset="0"/>
            </a:endParaRPr>
          </a:p>
        </p:txBody>
      </p:sp>
      <p:sp>
        <p:nvSpPr>
          <p:cNvPr id="23" name="矩形 22"/>
          <p:cNvSpPr/>
          <p:nvPr/>
        </p:nvSpPr>
        <p:spPr>
          <a:xfrm>
            <a:off x="7795819" y="3692747"/>
            <a:ext cx="2506196" cy="399861"/>
          </a:xfrm>
          <a:prstGeom prst="rect">
            <a:avLst/>
          </a:prstGeom>
        </p:spPr>
        <p:txBody>
          <a:bodyPr wrap="square" lIns="91440" tIns="45720" rIns="91440" bIns="45720" anchor="t">
            <a:noAutofit/>
          </a:bodyPr>
          <a:lstStyle/>
          <a:p>
            <a:pPr algn="ctr" fontAlgn="ctr">
              <a:spcBef>
                <a:spcPct val="0"/>
              </a:spcBef>
            </a:pPr>
            <a:r>
              <a:rPr lang="en-US" sz="1950">
                <a:latin typeface="Arial"/>
                <a:cs typeface="Arial"/>
              </a:rPr>
              <a:t>Enterprise Features</a:t>
            </a:r>
            <a:endParaRPr lang="en-US" altLang="zh-CN" sz="1950">
              <a:latin typeface="Arial"/>
              <a:ea typeface="微软雅黑" pitchFamily="34" charset="-122"/>
              <a:cs typeface="Arial"/>
            </a:endParaRPr>
          </a:p>
        </p:txBody>
      </p:sp>
      <p:sp>
        <p:nvSpPr>
          <p:cNvPr id="33" name="矩形 32"/>
          <p:cNvSpPr/>
          <p:nvPr/>
        </p:nvSpPr>
        <p:spPr>
          <a:xfrm>
            <a:off x="6386130" y="2859061"/>
            <a:ext cx="2159324" cy="399861"/>
          </a:xfrm>
          <a:prstGeom prst="rect">
            <a:avLst/>
          </a:prstGeom>
        </p:spPr>
        <p:txBody>
          <a:bodyPr wrap="square">
            <a:noAutofit/>
          </a:bodyPr>
          <a:lstStyle/>
          <a:p>
            <a:pPr algn="ctr" fontAlgn="ctr">
              <a:spcBef>
                <a:spcPct val="0"/>
              </a:spcBef>
            </a:pPr>
            <a:r>
              <a:rPr lang="en-US" sz="1999" b="1">
                <a:solidFill>
                  <a:srgbClr val="0070C0"/>
                </a:solidFill>
                <a:latin typeface="Arial" panose="020B0604020202020204" pitchFamily="34" charset="0"/>
              </a:rPr>
              <a:t>Software</a:t>
            </a:r>
            <a:endParaRPr lang="en-US" altLang="zh-CN" sz="1999" b="1">
              <a:solidFill>
                <a:srgbClr val="0070C0"/>
              </a:solidFill>
              <a:latin typeface="Arial" panose="020B0604020202020204" pitchFamily="34" charset="0"/>
              <a:ea typeface="微软雅黑" pitchFamily="34" charset="-122"/>
              <a:cs typeface="Arial" pitchFamily="34" charset="0"/>
            </a:endParaRPr>
          </a:p>
        </p:txBody>
      </p:sp>
      <p:sp>
        <p:nvSpPr>
          <p:cNvPr id="34" name="Oval 14"/>
          <p:cNvSpPr>
            <a:spLocks noChangeArrowheads="1"/>
          </p:cNvSpPr>
          <p:nvPr/>
        </p:nvSpPr>
        <p:spPr bwMode="auto">
          <a:xfrm>
            <a:off x="8883603" y="3356722"/>
            <a:ext cx="125922" cy="125922"/>
          </a:xfrm>
          <a:prstGeom prst="ellipse">
            <a:avLst/>
          </a:prstGeom>
          <a:solidFill>
            <a:schemeClr val="tx1">
              <a:lumMod val="50000"/>
              <a:lumOff val="50000"/>
            </a:schemeClr>
          </a:solidFill>
          <a:ln w="12700" cap="flat">
            <a:noFill/>
            <a:prstDash val="solid"/>
            <a:round/>
            <a:headEnd/>
            <a:tailEnd/>
          </a:ln>
        </p:spPr>
        <p:txBody>
          <a:bodyPr vert="horz" wrap="square" lIns="91383" tIns="45691" rIns="91383" bIns="45691" numCol="1" anchor="t" anchorCtr="0" compatLnSpc="1">
            <a:prstTxWarp prst="textNoShape">
              <a:avLst/>
            </a:prstTxWarp>
            <a:noAutofit/>
          </a:bodyPr>
          <a:lstStyle/>
          <a:p>
            <a:pPr fontAlgn="ctr"/>
            <a:endParaRPr lang="en-US" altLang="zh-CN" sz="1799">
              <a:latin typeface="Arial" panose="020B0604020202020204" pitchFamily="34" charset="0"/>
              <a:ea typeface="微软雅黑" pitchFamily="34" charset="-122"/>
            </a:endParaRPr>
          </a:p>
        </p:txBody>
      </p:sp>
      <p:sp>
        <p:nvSpPr>
          <p:cNvPr id="35" name="矩形 34"/>
          <p:cNvSpPr/>
          <p:nvPr/>
        </p:nvSpPr>
        <p:spPr>
          <a:xfrm>
            <a:off x="847850" y="3787096"/>
            <a:ext cx="2420557" cy="399954"/>
          </a:xfrm>
          <a:prstGeom prst="rect">
            <a:avLst/>
          </a:prstGeom>
        </p:spPr>
        <p:txBody>
          <a:bodyPr wrap="square">
            <a:noAutofit/>
          </a:bodyPr>
          <a:lstStyle/>
          <a:p>
            <a:pPr algn="ctr" fontAlgn="ctr">
              <a:spcBef>
                <a:spcPct val="0"/>
              </a:spcBef>
            </a:pPr>
            <a:endParaRPr lang="en-US" sz="1999">
              <a:solidFill>
                <a:schemeClr val="bg2"/>
              </a:solidFill>
              <a:latin typeface="Arial" panose="020B0604020202020204" pitchFamily="34" charset="0"/>
            </a:endParaRPr>
          </a:p>
        </p:txBody>
      </p:sp>
      <p:sp>
        <p:nvSpPr>
          <p:cNvPr id="22" name="矩形 22">
            <a:extLst>
              <a:ext uri="{FF2B5EF4-FFF2-40B4-BE49-F238E27FC236}">
                <a16:creationId xmlns:a16="http://schemas.microsoft.com/office/drawing/2014/main" id="{E33A468C-ED58-40E3-AE24-BFD3CE34B92E}"/>
              </a:ext>
            </a:extLst>
          </p:cNvPr>
          <p:cNvSpPr/>
          <p:nvPr/>
        </p:nvSpPr>
        <p:spPr>
          <a:xfrm>
            <a:off x="6663115" y="1128720"/>
            <a:ext cx="3309385" cy="1635536"/>
          </a:xfrm>
          <a:prstGeom prst="rect">
            <a:avLst/>
          </a:prstGeom>
        </p:spPr>
        <p:txBody>
          <a:bodyPr wrap="square" lIns="91440" tIns="45720" rIns="91440" bIns="45720" anchor="t">
            <a:noAutofit/>
          </a:bodyPr>
          <a:lstStyle/>
          <a:p>
            <a:pPr marL="285750" indent="-285750" fontAlgn="ctr">
              <a:spcBef>
                <a:spcPct val="0"/>
              </a:spcBef>
              <a:buFont typeface="Arial"/>
              <a:buChar char="•"/>
            </a:pPr>
            <a:r>
              <a:rPr lang="en-US" sz="1400">
                <a:solidFill>
                  <a:schemeClr val="tx2"/>
                </a:solidFill>
                <a:latin typeface="Arial"/>
                <a:cs typeface="Arial"/>
              </a:rPr>
              <a:t>Software architecture</a:t>
            </a:r>
            <a:endParaRPr lang="en-US">
              <a:solidFill>
                <a:schemeClr val="tx2"/>
              </a:solidFill>
              <a:cs typeface="Arial"/>
            </a:endParaRPr>
          </a:p>
          <a:p>
            <a:pPr marL="285750" indent="-285750">
              <a:spcBef>
                <a:spcPct val="0"/>
              </a:spcBef>
              <a:buFont typeface="Arial"/>
              <a:buChar char="•"/>
            </a:pPr>
            <a:r>
              <a:rPr lang="en-US" sz="1400">
                <a:solidFill>
                  <a:schemeClr val="tx2"/>
                </a:solidFill>
                <a:latin typeface="Arial"/>
                <a:ea typeface="Microsoft YaHei Light"/>
                <a:cs typeface="Arial"/>
              </a:rPr>
              <a:t>Access protocols</a:t>
            </a:r>
          </a:p>
          <a:p>
            <a:pPr marL="285750" indent="-285750">
              <a:spcBef>
                <a:spcPct val="0"/>
              </a:spcBef>
              <a:buFont typeface="Arial"/>
              <a:buChar char="•"/>
            </a:pPr>
            <a:r>
              <a:rPr lang="en-US" sz="1400">
                <a:solidFill>
                  <a:schemeClr val="tx2"/>
                </a:solidFill>
                <a:latin typeface="Arial"/>
                <a:ea typeface="Microsoft YaHei Light"/>
                <a:cs typeface="Arial"/>
              </a:rPr>
              <a:t>Performance</a:t>
            </a:r>
            <a:endParaRPr lang="en-US" sz="1400">
              <a:solidFill>
                <a:schemeClr val="tx2"/>
              </a:solidFill>
              <a:latin typeface="Arial" panose="020B0604020202020204" pitchFamily="34" charset="0"/>
              <a:ea typeface="Microsoft YaHei Light"/>
              <a:cs typeface="Arial" pitchFamily="34" charset="0"/>
            </a:endParaRPr>
          </a:p>
          <a:p>
            <a:pPr marL="285750" indent="-285750">
              <a:spcBef>
                <a:spcPct val="0"/>
              </a:spcBef>
              <a:buFont typeface="Arial"/>
              <a:buChar char="•"/>
            </a:pPr>
            <a:r>
              <a:rPr lang="en-US" sz="1400">
                <a:solidFill>
                  <a:schemeClr val="tx2"/>
                </a:solidFill>
                <a:latin typeface="Arial"/>
                <a:ea typeface="Microsoft YaHei Light"/>
                <a:cs typeface="Arial"/>
              </a:rPr>
              <a:t>Distributed cache</a:t>
            </a:r>
            <a:endParaRPr lang="en-US" sz="1400">
              <a:solidFill>
                <a:schemeClr val="tx2"/>
              </a:solidFill>
              <a:latin typeface="Arial" panose="020B0604020202020204" pitchFamily="34" charset="0"/>
              <a:ea typeface="Microsoft YaHei Light"/>
              <a:cs typeface="Arial" pitchFamily="34" charset="0"/>
            </a:endParaRPr>
          </a:p>
          <a:p>
            <a:pPr marL="285750" indent="-285750">
              <a:spcBef>
                <a:spcPct val="0"/>
              </a:spcBef>
              <a:buFont typeface="Arial"/>
              <a:buChar char="•"/>
            </a:pPr>
            <a:r>
              <a:rPr lang="en-US" sz="1400">
                <a:solidFill>
                  <a:schemeClr val="tx2"/>
                </a:solidFill>
                <a:latin typeface="Arial"/>
                <a:ea typeface="Microsoft YaHei Light"/>
                <a:cs typeface="Arial"/>
              </a:rPr>
              <a:t>Erasure coding (EC)</a:t>
            </a:r>
            <a:endParaRPr lang="en-US" sz="1400">
              <a:solidFill>
                <a:schemeClr val="tx2"/>
              </a:solidFill>
              <a:latin typeface="Arial" panose="020B0604020202020204" pitchFamily="34" charset="0"/>
              <a:ea typeface="Microsoft YaHei Light"/>
              <a:cs typeface="Arial" pitchFamily="34" charset="0"/>
            </a:endParaRPr>
          </a:p>
          <a:p>
            <a:pPr marL="285750" indent="-285750">
              <a:spcBef>
                <a:spcPct val="0"/>
              </a:spcBef>
              <a:buFont typeface="Arial"/>
              <a:buChar char="•"/>
            </a:pPr>
            <a:r>
              <a:rPr lang="en-US" sz="1400">
                <a:solidFill>
                  <a:schemeClr val="tx2"/>
                </a:solidFill>
                <a:latin typeface="Arial"/>
                <a:ea typeface="Microsoft YaHei Light"/>
                <a:cs typeface="Arial"/>
              </a:rPr>
              <a:t>Rebuild</a:t>
            </a:r>
            <a:endParaRPr lang="en-US" sz="1400">
              <a:solidFill>
                <a:schemeClr val="tx2"/>
              </a:solidFill>
              <a:latin typeface="Arial" panose="020B0604020202020204" pitchFamily="34" charset="0"/>
              <a:ea typeface="Microsoft YaHei Light"/>
              <a:cs typeface="Arial" pitchFamily="34" charset="0"/>
            </a:endParaRPr>
          </a:p>
          <a:p>
            <a:pPr marL="285750" indent="-285750">
              <a:spcBef>
                <a:spcPct val="0"/>
              </a:spcBef>
              <a:buFont typeface="Arial"/>
              <a:buChar char="•"/>
            </a:pPr>
            <a:r>
              <a:rPr lang="en-US" sz="1400">
                <a:solidFill>
                  <a:schemeClr val="tx2"/>
                </a:solidFill>
                <a:latin typeface="Arial"/>
                <a:ea typeface="Microsoft YaHei Light"/>
                <a:cs typeface="Arial"/>
              </a:rPr>
              <a:t>Deduplication &amp; compression</a:t>
            </a:r>
            <a:endParaRPr lang="en-US" sz="1400">
              <a:solidFill>
                <a:schemeClr val="tx2"/>
              </a:solidFill>
              <a:latin typeface="Arial" panose="020B0604020202020204" pitchFamily="34" charset="0"/>
              <a:ea typeface="Microsoft YaHei Light"/>
              <a:cs typeface="Arial" pitchFamily="34" charset="0"/>
            </a:endParaRPr>
          </a:p>
          <a:p>
            <a:pPr>
              <a:spcBef>
                <a:spcPct val="0"/>
              </a:spcBef>
            </a:pPr>
            <a:endParaRPr lang="en-US" sz="1400">
              <a:latin typeface="Arial" panose="020B0604020202020204" pitchFamily="34" charset="0"/>
              <a:ea typeface="Microsoft YaHei Light"/>
              <a:cs typeface="Arial" pitchFamily="34" charset="0"/>
            </a:endParaRPr>
          </a:p>
          <a:p>
            <a:pPr>
              <a:spcBef>
                <a:spcPct val="0"/>
              </a:spcBef>
            </a:pPr>
            <a:endParaRPr lang="en-US" sz="1400">
              <a:latin typeface="Arial" panose="020B0604020202020204" pitchFamily="34" charset="0"/>
              <a:ea typeface="Microsoft YaHei Light"/>
              <a:cs typeface="Arial" pitchFamily="34" charset="0"/>
            </a:endParaRPr>
          </a:p>
        </p:txBody>
      </p:sp>
    </p:spTree>
    <p:extLst>
      <p:ext uri="{BB962C8B-B14F-4D97-AF65-F5344CB8AC3E}">
        <p14:creationId xmlns:p14="http://schemas.microsoft.com/office/powerpoint/2010/main" val="2304856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B78BF-5463-48DC-99C4-C1D17D0E2486}"/>
              </a:ext>
            </a:extLst>
          </p:cNvPr>
          <p:cNvSpPr>
            <a:spLocks noGrp="1"/>
          </p:cNvSpPr>
          <p:nvPr>
            <p:ph type="title"/>
          </p:nvPr>
        </p:nvSpPr>
        <p:spPr>
          <a:xfrm>
            <a:off x="838200" y="365125"/>
            <a:ext cx="10515600" cy="833051"/>
          </a:xfrm>
        </p:spPr>
        <p:txBody>
          <a:bodyPr>
            <a:normAutofit fontScale="90000"/>
          </a:bodyPr>
          <a:lstStyle/>
          <a:p>
            <a:r>
              <a:rPr lang="en-US" sz="3600"/>
              <a:t>OceanStor 100D NAS Software Architecture Overview</a:t>
            </a:r>
          </a:p>
        </p:txBody>
      </p:sp>
      <p:pic>
        <p:nvPicPr>
          <p:cNvPr id="4" name="Picture 4" descr="A screenshot of a cell phone&#10;&#10;Description automatically generated">
            <a:extLst>
              <a:ext uri="{FF2B5EF4-FFF2-40B4-BE49-F238E27FC236}">
                <a16:creationId xmlns:a16="http://schemas.microsoft.com/office/drawing/2014/main" id="{0A657ECC-7561-406A-B0A8-B3E6C699F38A}"/>
              </a:ext>
            </a:extLst>
          </p:cNvPr>
          <p:cNvPicPr>
            <a:picLocks noGrp="1" noChangeAspect="1"/>
          </p:cNvPicPr>
          <p:nvPr>
            <p:ph idx="1"/>
          </p:nvPr>
        </p:nvPicPr>
        <p:blipFill>
          <a:blip r:embed="rId2"/>
          <a:stretch>
            <a:fillRect/>
          </a:stretch>
        </p:blipFill>
        <p:spPr>
          <a:xfrm>
            <a:off x="866078" y="1231440"/>
            <a:ext cx="10515600" cy="3885609"/>
          </a:xfrm>
        </p:spPr>
      </p:pic>
      <p:pic>
        <p:nvPicPr>
          <p:cNvPr id="5" name="Picture 5" descr="A picture containing bird&#10;&#10;Description automatically generated">
            <a:extLst>
              <a:ext uri="{FF2B5EF4-FFF2-40B4-BE49-F238E27FC236}">
                <a16:creationId xmlns:a16="http://schemas.microsoft.com/office/drawing/2014/main" id="{78675B7C-12EF-41E2-900B-6A4D82A00E43}"/>
              </a:ext>
            </a:extLst>
          </p:cNvPr>
          <p:cNvPicPr>
            <a:picLocks noChangeAspect="1"/>
          </p:cNvPicPr>
          <p:nvPr/>
        </p:nvPicPr>
        <p:blipFill>
          <a:blip r:embed="rId3"/>
          <a:stretch>
            <a:fillRect/>
          </a:stretch>
        </p:blipFill>
        <p:spPr>
          <a:xfrm>
            <a:off x="728547" y="5273919"/>
            <a:ext cx="9998853" cy="1223137"/>
          </a:xfrm>
          <a:prstGeom prst="rect">
            <a:avLst/>
          </a:prstGeom>
        </p:spPr>
      </p:pic>
    </p:spTree>
    <p:extLst>
      <p:ext uri="{BB962C8B-B14F-4D97-AF65-F5344CB8AC3E}">
        <p14:creationId xmlns:p14="http://schemas.microsoft.com/office/powerpoint/2010/main" val="375245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5919A-5F9D-40AD-B2B7-A70E6493DDB8}"/>
              </a:ext>
            </a:extLst>
          </p:cNvPr>
          <p:cNvSpPr>
            <a:spLocks noGrp="1"/>
          </p:cNvSpPr>
          <p:nvPr>
            <p:ph type="title"/>
          </p:nvPr>
        </p:nvSpPr>
        <p:spPr>
          <a:xfrm>
            <a:off x="838200" y="365125"/>
            <a:ext cx="10515600" cy="667049"/>
          </a:xfrm>
        </p:spPr>
        <p:txBody>
          <a:bodyPr>
            <a:normAutofit/>
          </a:bodyPr>
          <a:lstStyle/>
          <a:p>
            <a:r>
              <a:rPr lang="en-US">
                <a:cs typeface="Calibri"/>
              </a:rPr>
              <a:t>Competitor</a:t>
            </a:r>
            <a:r>
              <a:rPr lang="en-US">
                <a:ea typeface="+mj-lt"/>
                <a:cs typeface="+mj-lt"/>
              </a:rPr>
              <a:t> </a:t>
            </a:r>
            <a:r>
              <a:rPr lang="en-US"/>
              <a:t>Product Software Architecture</a:t>
            </a:r>
          </a:p>
        </p:txBody>
      </p:sp>
      <p:sp>
        <p:nvSpPr>
          <p:cNvPr id="3" name="Content Placeholder 2">
            <a:extLst>
              <a:ext uri="{FF2B5EF4-FFF2-40B4-BE49-F238E27FC236}">
                <a16:creationId xmlns:a16="http://schemas.microsoft.com/office/drawing/2014/main" id="{9F0B97A7-4B6E-4BC3-934B-9F3B8853E9DE}"/>
              </a:ext>
            </a:extLst>
          </p:cNvPr>
          <p:cNvSpPr>
            <a:spLocks noGrp="1"/>
          </p:cNvSpPr>
          <p:nvPr>
            <p:ph idx="1"/>
          </p:nvPr>
        </p:nvSpPr>
        <p:spPr>
          <a:xfrm>
            <a:off x="783798" y="4398814"/>
            <a:ext cx="9930161" cy="1922358"/>
          </a:xfrm>
        </p:spPr>
        <p:txBody>
          <a:bodyPr vert="horz" lIns="91440" tIns="45720" rIns="91440" bIns="45720" rtlCol="0" anchor="t">
            <a:normAutofit lnSpcReduction="10000"/>
          </a:bodyPr>
          <a:lstStyle/>
          <a:p>
            <a:pPr marL="0" indent="0">
              <a:buNone/>
            </a:pPr>
            <a:r>
              <a:rPr lang="en-US" sz="1600">
                <a:cs typeface="Calibri"/>
              </a:rPr>
              <a:t>Scale-out NAS Architecture, combining </a:t>
            </a:r>
            <a:r>
              <a:rPr lang="en-US" sz="1600" b="1">
                <a:cs typeface="Calibri"/>
              </a:rPr>
              <a:t>file system</a:t>
            </a:r>
            <a:r>
              <a:rPr lang="en-US" sz="1600">
                <a:cs typeface="Calibri"/>
              </a:rPr>
              <a:t>, </a:t>
            </a:r>
            <a:r>
              <a:rPr lang="en-US" sz="1600" b="1">
                <a:cs typeface="Calibri"/>
              </a:rPr>
              <a:t>volume manager</a:t>
            </a:r>
            <a:r>
              <a:rPr lang="en-US" sz="1600">
                <a:cs typeface="Calibri"/>
              </a:rPr>
              <a:t> and </a:t>
            </a:r>
            <a:r>
              <a:rPr lang="en-US" sz="1600" b="1">
                <a:cs typeface="Calibri"/>
              </a:rPr>
              <a:t>data protection</a:t>
            </a:r>
            <a:r>
              <a:rPr lang="en-US" sz="1600">
                <a:cs typeface="Calibri"/>
              </a:rPr>
              <a:t>.</a:t>
            </a:r>
            <a:endParaRPr lang="en-US" sz="1600"/>
          </a:p>
          <a:p>
            <a:pPr marL="285750" indent="-285750">
              <a:buFont typeface="Wingdings" panose="020B0604020202020204" pitchFamily="34" charset="0"/>
              <a:buChar char="§"/>
            </a:pPr>
            <a:r>
              <a:rPr lang="en-US" sz="1400">
                <a:cs typeface="Calibri"/>
              </a:rPr>
              <a:t>OS: built on BSD-based UNIX OS foundation;</a:t>
            </a:r>
          </a:p>
          <a:p>
            <a:pPr marL="285750" indent="-285750">
              <a:buFont typeface="Wingdings" panose="020B0604020202020204" pitchFamily="34" charset="0"/>
              <a:buChar char="§"/>
            </a:pPr>
            <a:r>
              <a:rPr lang="en-US" sz="1400">
                <a:cs typeface="Calibri"/>
              </a:rPr>
              <a:t>File system: based on UNIX file system (UFS), one namespace each cluster;</a:t>
            </a:r>
            <a:endParaRPr lang="en-US">
              <a:cs typeface="Calibri"/>
            </a:endParaRPr>
          </a:p>
          <a:p>
            <a:pPr marL="285750" indent="-285750">
              <a:buFont typeface="Wingdings" panose="020B0604020202020204" pitchFamily="34" charset="0"/>
              <a:buChar char="§"/>
            </a:pPr>
            <a:r>
              <a:rPr lang="en-US" sz="1400">
                <a:cs typeface="Calibri"/>
              </a:rPr>
              <a:t>Three-layer caches:</a:t>
            </a:r>
            <a:endParaRPr lang="en-US">
              <a:cs typeface="Calibri"/>
            </a:endParaRPr>
          </a:p>
          <a:p>
            <a:pPr marL="457200" lvl="1" indent="0">
              <a:buNone/>
            </a:pPr>
            <a:r>
              <a:rPr lang="en-US" sz="1000">
                <a:ea typeface="+mn-lt"/>
                <a:cs typeface="+mn-lt"/>
              </a:rPr>
              <a:t>L1 RAM cache: global shared cache, aggregating the cache on each node. It uses MESI-like protocol (using distributed locks) for cache coherency.</a:t>
            </a:r>
          </a:p>
          <a:p>
            <a:pPr marL="285750" indent="-285750">
              <a:buFont typeface="Wingdings" panose="020B0604020202020204" pitchFamily="34" charset="0"/>
              <a:buChar char="§"/>
            </a:pPr>
            <a:r>
              <a:rPr lang="en-US" sz="1400">
                <a:ea typeface="+mn-lt"/>
                <a:cs typeface="+mn-lt"/>
              </a:rPr>
              <a:t>File-level data protection with EC and mirroring. The nodes and disks are grouped into clusters-&gt;tiers-&gt;node pools-&gt;disk pools.</a:t>
            </a:r>
            <a:endParaRPr lang="en-US">
              <a:cs typeface="Calibri"/>
            </a:endParaRPr>
          </a:p>
        </p:txBody>
      </p:sp>
      <p:grpSp>
        <p:nvGrpSpPr>
          <p:cNvPr id="14" name="Group 13">
            <a:extLst>
              <a:ext uri="{FF2B5EF4-FFF2-40B4-BE49-F238E27FC236}">
                <a16:creationId xmlns:a16="http://schemas.microsoft.com/office/drawing/2014/main" id="{3AFAAD98-E7A4-46AA-9B1A-D3B4CFEE18F1}"/>
              </a:ext>
            </a:extLst>
          </p:cNvPr>
          <p:cNvGrpSpPr/>
          <p:nvPr/>
        </p:nvGrpSpPr>
        <p:grpSpPr>
          <a:xfrm>
            <a:off x="2575872" y="1156278"/>
            <a:ext cx="5186009" cy="3003097"/>
            <a:chOff x="2432997" y="1422978"/>
            <a:chExt cx="5186009" cy="3003097"/>
          </a:xfrm>
        </p:grpSpPr>
        <p:pic>
          <p:nvPicPr>
            <p:cNvPr id="8" name="Picture 8" descr="A close up of a logo&#10;&#10;Description automatically generated">
              <a:extLst>
                <a:ext uri="{FF2B5EF4-FFF2-40B4-BE49-F238E27FC236}">
                  <a16:creationId xmlns:a16="http://schemas.microsoft.com/office/drawing/2014/main" id="{3C17C7B4-6CC2-4FEC-990A-765169C65023}"/>
                </a:ext>
              </a:extLst>
            </p:cNvPr>
            <p:cNvPicPr>
              <a:picLocks noChangeAspect="1"/>
            </p:cNvPicPr>
            <p:nvPr/>
          </p:nvPicPr>
          <p:blipFill>
            <a:blip r:embed="rId2"/>
            <a:stretch>
              <a:fillRect/>
            </a:stretch>
          </p:blipFill>
          <p:spPr>
            <a:xfrm>
              <a:off x="2438855" y="3849207"/>
              <a:ext cx="5179822" cy="576868"/>
            </a:xfrm>
            <a:prstGeom prst="rect">
              <a:avLst/>
            </a:prstGeom>
          </p:spPr>
        </p:pic>
        <p:pic>
          <p:nvPicPr>
            <p:cNvPr id="5" name="Picture 5" descr="A close up of a logo&#10;&#10;Description automatically generated">
              <a:extLst>
                <a:ext uri="{FF2B5EF4-FFF2-40B4-BE49-F238E27FC236}">
                  <a16:creationId xmlns:a16="http://schemas.microsoft.com/office/drawing/2014/main" id="{B67F036B-4CCB-41A7-842B-A532C0292456}"/>
                </a:ext>
              </a:extLst>
            </p:cNvPr>
            <p:cNvPicPr>
              <a:picLocks noChangeAspect="1"/>
            </p:cNvPicPr>
            <p:nvPr/>
          </p:nvPicPr>
          <p:blipFill>
            <a:blip r:embed="rId2"/>
            <a:stretch>
              <a:fillRect/>
            </a:stretch>
          </p:blipFill>
          <p:spPr>
            <a:xfrm>
              <a:off x="2440544" y="3027909"/>
              <a:ext cx="5178462" cy="687982"/>
            </a:xfrm>
            <a:prstGeom prst="rect">
              <a:avLst/>
            </a:prstGeom>
          </p:spPr>
        </p:pic>
        <p:pic>
          <p:nvPicPr>
            <p:cNvPr id="6" name="Picture 8">
              <a:extLst>
                <a:ext uri="{FF2B5EF4-FFF2-40B4-BE49-F238E27FC236}">
                  <a16:creationId xmlns:a16="http://schemas.microsoft.com/office/drawing/2014/main" id="{86D565A2-7A00-4165-9654-F671F427C599}"/>
                </a:ext>
              </a:extLst>
            </p:cNvPr>
            <p:cNvPicPr>
              <a:picLocks noChangeAspect="1"/>
            </p:cNvPicPr>
            <p:nvPr/>
          </p:nvPicPr>
          <p:blipFill>
            <a:blip r:embed="rId3"/>
            <a:stretch>
              <a:fillRect/>
            </a:stretch>
          </p:blipFill>
          <p:spPr>
            <a:xfrm>
              <a:off x="3590473" y="3130373"/>
              <a:ext cx="2655099" cy="492831"/>
            </a:xfrm>
            <a:prstGeom prst="rect">
              <a:avLst/>
            </a:prstGeom>
          </p:spPr>
        </p:pic>
        <p:pic>
          <p:nvPicPr>
            <p:cNvPr id="9" name="Picture 11">
              <a:extLst>
                <a:ext uri="{FF2B5EF4-FFF2-40B4-BE49-F238E27FC236}">
                  <a16:creationId xmlns:a16="http://schemas.microsoft.com/office/drawing/2014/main" id="{678BEF28-BD8E-4AE9-B310-87B4B87AC29F}"/>
                </a:ext>
              </a:extLst>
            </p:cNvPr>
            <p:cNvPicPr>
              <a:picLocks noChangeAspect="1"/>
            </p:cNvPicPr>
            <p:nvPr/>
          </p:nvPicPr>
          <p:blipFill>
            <a:blip r:embed="rId4"/>
            <a:stretch>
              <a:fillRect/>
            </a:stretch>
          </p:blipFill>
          <p:spPr>
            <a:xfrm>
              <a:off x="3181762" y="3895318"/>
              <a:ext cx="1172800" cy="477853"/>
            </a:xfrm>
            <a:prstGeom prst="rect">
              <a:avLst/>
            </a:prstGeom>
          </p:spPr>
        </p:pic>
        <p:pic>
          <p:nvPicPr>
            <p:cNvPr id="12" name="Picture 12">
              <a:extLst>
                <a:ext uri="{FF2B5EF4-FFF2-40B4-BE49-F238E27FC236}">
                  <a16:creationId xmlns:a16="http://schemas.microsoft.com/office/drawing/2014/main" id="{8EED840D-6351-475D-978A-A663E609312F}"/>
                </a:ext>
              </a:extLst>
            </p:cNvPr>
            <p:cNvPicPr>
              <a:picLocks noChangeAspect="1"/>
            </p:cNvPicPr>
            <p:nvPr/>
          </p:nvPicPr>
          <p:blipFill>
            <a:blip r:embed="rId5"/>
            <a:stretch>
              <a:fillRect/>
            </a:stretch>
          </p:blipFill>
          <p:spPr>
            <a:xfrm>
              <a:off x="5606004" y="3899215"/>
              <a:ext cx="1182325" cy="487378"/>
            </a:xfrm>
            <a:prstGeom prst="rect">
              <a:avLst/>
            </a:prstGeom>
          </p:spPr>
        </p:pic>
        <p:pic>
          <p:nvPicPr>
            <p:cNvPr id="13" name="Picture 5" descr="A close up of a logo&#10;&#10;Description automatically generated">
              <a:extLst>
                <a:ext uri="{FF2B5EF4-FFF2-40B4-BE49-F238E27FC236}">
                  <a16:creationId xmlns:a16="http://schemas.microsoft.com/office/drawing/2014/main" id="{C4B99642-DE7C-4E33-BA26-2D7D03067397}"/>
                </a:ext>
              </a:extLst>
            </p:cNvPr>
            <p:cNvPicPr>
              <a:picLocks noChangeAspect="1"/>
            </p:cNvPicPr>
            <p:nvPr/>
          </p:nvPicPr>
          <p:blipFill>
            <a:blip r:embed="rId2"/>
            <a:stretch>
              <a:fillRect/>
            </a:stretch>
          </p:blipFill>
          <p:spPr>
            <a:xfrm>
              <a:off x="2432997" y="2240532"/>
              <a:ext cx="5178462" cy="679323"/>
            </a:xfrm>
            <a:prstGeom prst="rect">
              <a:avLst/>
            </a:prstGeom>
          </p:spPr>
        </p:pic>
        <p:pic>
          <p:nvPicPr>
            <p:cNvPr id="11" name="Picture 5" descr="A close up of a logo&#10;&#10;Description automatically generated">
              <a:extLst>
                <a:ext uri="{FF2B5EF4-FFF2-40B4-BE49-F238E27FC236}">
                  <a16:creationId xmlns:a16="http://schemas.microsoft.com/office/drawing/2014/main" id="{70FB5BA6-3902-4D14-BDC7-23BB112293AC}"/>
                </a:ext>
              </a:extLst>
            </p:cNvPr>
            <p:cNvPicPr>
              <a:picLocks noChangeAspect="1"/>
            </p:cNvPicPr>
            <p:nvPr/>
          </p:nvPicPr>
          <p:blipFill>
            <a:blip r:embed="rId2"/>
            <a:stretch>
              <a:fillRect/>
            </a:stretch>
          </p:blipFill>
          <p:spPr>
            <a:xfrm>
              <a:off x="2432997" y="1422978"/>
              <a:ext cx="5178462" cy="709501"/>
            </a:xfrm>
            <a:prstGeom prst="rect">
              <a:avLst/>
            </a:prstGeom>
          </p:spPr>
        </p:pic>
        <p:pic>
          <p:nvPicPr>
            <p:cNvPr id="4" name="Picture 6">
              <a:extLst>
                <a:ext uri="{FF2B5EF4-FFF2-40B4-BE49-F238E27FC236}">
                  <a16:creationId xmlns:a16="http://schemas.microsoft.com/office/drawing/2014/main" id="{4A55E3AA-8CB8-4778-B2CE-1C6956230B07}"/>
                </a:ext>
              </a:extLst>
            </p:cNvPr>
            <p:cNvPicPr>
              <a:picLocks noChangeAspect="1"/>
            </p:cNvPicPr>
            <p:nvPr/>
          </p:nvPicPr>
          <p:blipFill>
            <a:blip r:embed="rId6"/>
            <a:stretch>
              <a:fillRect/>
            </a:stretch>
          </p:blipFill>
          <p:spPr>
            <a:xfrm>
              <a:off x="2727288" y="1563171"/>
              <a:ext cx="769167" cy="422683"/>
            </a:xfrm>
            <a:prstGeom prst="rect">
              <a:avLst/>
            </a:prstGeom>
          </p:spPr>
        </p:pic>
        <p:pic>
          <p:nvPicPr>
            <p:cNvPr id="7" name="Picture 9">
              <a:extLst>
                <a:ext uri="{FF2B5EF4-FFF2-40B4-BE49-F238E27FC236}">
                  <a16:creationId xmlns:a16="http://schemas.microsoft.com/office/drawing/2014/main" id="{FAB0EF13-EEBF-4450-A874-33C14B092B64}"/>
                </a:ext>
              </a:extLst>
            </p:cNvPr>
            <p:cNvPicPr>
              <a:picLocks noChangeAspect="1"/>
            </p:cNvPicPr>
            <p:nvPr/>
          </p:nvPicPr>
          <p:blipFill>
            <a:blip r:embed="rId7"/>
            <a:stretch>
              <a:fillRect/>
            </a:stretch>
          </p:blipFill>
          <p:spPr>
            <a:xfrm>
              <a:off x="3583423" y="1563171"/>
              <a:ext cx="769167" cy="422683"/>
            </a:xfrm>
            <a:prstGeom prst="rect">
              <a:avLst/>
            </a:prstGeom>
          </p:spPr>
        </p:pic>
        <p:pic>
          <p:nvPicPr>
            <p:cNvPr id="10" name="Picture 14">
              <a:extLst>
                <a:ext uri="{FF2B5EF4-FFF2-40B4-BE49-F238E27FC236}">
                  <a16:creationId xmlns:a16="http://schemas.microsoft.com/office/drawing/2014/main" id="{13F787A9-BC97-4FA6-8E04-A6F859B14C54}"/>
                </a:ext>
              </a:extLst>
            </p:cNvPr>
            <p:cNvPicPr>
              <a:picLocks noChangeAspect="1"/>
            </p:cNvPicPr>
            <p:nvPr/>
          </p:nvPicPr>
          <p:blipFill>
            <a:blip r:embed="rId8"/>
            <a:stretch>
              <a:fillRect/>
            </a:stretch>
          </p:blipFill>
          <p:spPr>
            <a:xfrm>
              <a:off x="4457991" y="1564286"/>
              <a:ext cx="769167" cy="422683"/>
            </a:xfrm>
            <a:prstGeom prst="rect">
              <a:avLst/>
            </a:prstGeom>
          </p:spPr>
        </p:pic>
        <p:pic>
          <p:nvPicPr>
            <p:cNvPr id="15" name="Picture 15">
              <a:extLst>
                <a:ext uri="{FF2B5EF4-FFF2-40B4-BE49-F238E27FC236}">
                  <a16:creationId xmlns:a16="http://schemas.microsoft.com/office/drawing/2014/main" id="{B0F47FD4-FD03-4187-BD49-2A2FD18A322C}"/>
                </a:ext>
              </a:extLst>
            </p:cNvPr>
            <p:cNvPicPr>
              <a:picLocks noChangeAspect="1"/>
            </p:cNvPicPr>
            <p:nvPr/>
          </p:nvPicPr>
          <p:blipFill>
            <a:blip r:embed="rId9"/>
            <a:stretch>
              <a:fillRect/>
            </a:stretch>
          </p:blipFill>
          <p:spPr>
            <a:xfrm>
              <a:off x="5350992" y="1564286"/>
              <a:ext cx="769167" cy="422683"/>
            </a:xfrm>
            <a:prstGeom prst="rect">
              <a:avLst/>
            </a:prstGeom>
          </p:spPr>
        </p:pic>
        <p:pic>
          <p:nvPicPr>
            <p:cNvPr id="16" name="Picture 16" descr="A close up of a logo&#10;&#10;Description automatically generated">
              <a:extLst>
                <a:ext uri="{FF2B5EF4-FFF2-40B4-BE49-F238E27FC236}">
                  <a16:creationId xmlns:a16="http://schemas.microsoft.com/office/drawing/2014/main" id="{AE386AD2-13F1-472F-BBAE-DC86A1B6E39E}"/>
                </a:ext>
              </a:extLst>
            </p:cNvPr>
            <p:cNvPicPr>
              <a:picLocks noChangeAspect="1"/>
            </p:cNvPicPr>
            <p:nvPr/>
          </p:nvPicPr>
          <p:blipFill>
            <a:blip r:embed="rId10"/>
            <a:stretch>
              <a:fillRect/>
            </a:stretch>
          </p:blipFill>
          <p:spPr>
            <a:xfrm>
              <a:off x="6276401" y="1461620"/>
              <a:ext cx="769167" cy="525478"/>
            </a:xfrm>
            <a:prstGeom prst="rect">
              <a:avLst/>
            </a:prstGeom>
          </p:spPr>
        </p:pic>
        <p:pic>
          <p:nvPicPr>
            <p:cNvPr id="19" name="Picture 19">
              <a:extLst>
                <a:ext uri="{FF2B5EF4-FFF2-40B4-BE49-F238E27FC236}">
                  <a16:creationId xmlns:a16="http://schemas.microsoft.com/office/drawing/2014/main" id="{DA49DAFE-4963-413B-9432-659FBF392460}"/>
                </a:ext>
              </a:extLst>
            </p:cNvPr>
            <p:cNvPicPr>
              <a:picLocks noChangeAspect="1"/>
            </p:cNvPicPr>
            <p:nvPr/>
          </p:nvPicPr>
          <p:blipFill>
            <a:blip r:embed="rId11"/>
            <a:stretch>
              <a:fillRect/>
            </a:stretch>
          </p:blipFill>
          <p:spPr>
            <a:xfrm>
              <a:off x="3579463" y="2284056"/>
              <a:ext cx="2655598" cy="544777"/>
            </a:xfrm>
            <a:prstGeom prst="rect">
              <a:avLst/>
            </a:prstGeom>
          </p:spPr>
        </p:pic>
      </p:grpSp>
    </p:spTree>
    <p:extLst>
      <p:ext uri="{BB962C8B-B14F-4D97-AF65-F5344CB8AC3E}">
        <p14:creationId xmlns:p14="http://schemas.microsoft.com/office/powerpoint/2010/main" val="2039622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5919A-5F9D-40AD-B2B7-A70E6493DDB8}"/>
              </a:ext>
            </a:extLst>
          </p:cNvPr>
          <p:cNvSpPr>
            <a:spLocks noGrp="1"/>
          </p:cNvSpPr>
          <p:nvPr>
            <p:ph type="title"/>
          </p:nvPr>
        </p:nvSpPr>
        <p:spPr>
          <a:xfrm>
            <a:off x="438539" y="533076"/>
            <a:ext cx="10515600" cy="568325"/>
          </a:xfrm>
        </p:spPr>
        <p:txBody>
          <a:bodyPr>
            <a:normAutofit/>
          </a:bodyPr>
          <a:lstStyle/>
          <a:p>
            <a:r>
              <a:rPr lang="en-US"/>
              <a:t>Shared Nothing Architectur</a:t>
            </a:r>
            <a:r>
              <a:rPr lang="en-US" altLang="zh-CN"/>
              <a:t>e</a:t>
            </a:r>
            <a:endParaRPr lang="en-US" sz="2800">
              <a:solidFill>
                <a:srgbClr val="FF0000"/>
              </a:solidFill>
            </a:endParaRPr>
          </a:p>
        </p:txBody>
      </p:sp>
      <p:graphicFrame>
        <p:nvGraphicFramePr>
          <p:cNvPr id="6" name="Table 6">
            <a:extLst>
              <a:ext uri="{FF2B5EF4-FFF2-40B4-BE49-F238E27FC236}">
                <a16:creationId xmlns:a16="http://schemas.microsoft.com/office/drawing/2014/main" id="{88792E63-91FA-465B-B040-E22C9992053F}"/>
              </a:ext>
            </a:extLst>
          </p:cNvPr>
          <p:cNvGraphicFramePr>
            <a:graphicFrameLocks noGrp="1"/>
          </p:cNvGraphicFramePr>
          <p:nvPr>
            <p:extLst>
              <p:ext uri="{D42A27DB-BD31-4B8C-83A1-F6EECF244321}">
                <p14:modId xmlns:p14="http://schemas.microsoft.com/office/powerpoint/2010/main" val="3923428135"/>
              </p:ext>
            </p:extLst>
          </p:nvPr>
        </p:nvGraphicFramePr>
        <p:xfrm>
          <a:off x="438539" y="1379568"/>
          <a:ext cx="11497877" cy="4307061"/>
        </p:xfrm>
        <a:graphic>
          <a:graphicData uri="http://schemas.openxmlformats.org/drawingml/2006/table">
            <a:tbl>
              <a:tblPr firstRow="1" bandRow="1">
                <a:tableStyleId>{91EBBBCC-DAD2-459C-BE2E-F6DE35CF9A28}</a:tableStyleId>
              </a:tblPr>
              <a:tblGrid>
                <a:gridCol w="2379306">
                  <a:extLst>
                    <a:ext uri="{9D8B030D-6E8A-4147-A177-3AD203B41FA5}">
                      <a16:colId xmlns:a16="http://schemas.microsoft.com/office/drawing/2014/main" val="4240988844"/>
                    </a:ext>
                  </a:extLst>
                </a:gridCol>
                <a:gridCol w="4666775">
                  <a:extLst>
                    <a:ext uri="{9D8B030D-6E8A-4147-A177-3AD203B41FA5}">
                      <a16:colId xmlns:a16="http://schemas.microsoft.com/office/drawing/2014/main" val="93707448"/>
                    </a:ext>
                  </a:extLst>
                </a:gridCol>
                <a:gridCol w="4451796">
                  <a:extLst>
                    <a:ext uri="{9D8B030D-6E8A-4147-A177-3AD203B41FA5}">
                      <a16:colId xmlns:a16="http://schemas.microsoft.com/office/drawing/2014/main" val="1400870827"/>
                    </a:ext>
                  </a:extLst>
                </a:gridCol>
              </a:tblGrid>
              <a:tr h="180867">
                <a:tc>
                  <a:txBody>
                    <a:bodyPr/>
                    <a:lstStyle/>
                    <a:p>
                      <a:endParaRPr lang="en-US"/>
                    </a:p>
                  </a:txBody>
                  <a:tcPr>
                    <a:solidFill>
                      <a:srgbClr val="00B0F0"/>
                    </a:solidFill>
                  </a:tcPr>
                </a:tc>
                <a:tc>
                  <a:txBody>
                    <a:bodyPr/>
                    <a:lstStyle/>
                    <a:p>
                      <a:r>
                        <a:rPr lang="en-US"/>
                        <a:t>OceanStor 100D NAS (Shared Nothing)</a:t>
                      </a:r>
                    </a:p>
                  </a:txBody>
                  <a:tcPr>
                    <a:solidFill>
                      <a:srgbClr val="00B0F0"/>
                    </a:solidFill>
                  </a:tcPr>
                </a:tc>
                <a:tc>
                  <a:txBody>
                    <a:bodyPr/>
                    <a:lstStyle/>
                    <a:p>
                      <a:r>
                        <a:rPr lang="en-US"/>
                        <a:t>Competitor Product</a:t>
                      </a:r>
                    </a:p>
                  </a:txBody>
                  <a:tcPr>
                    <a:solidFill>
                      <a:srgbClr val="00B0F0"/>
                    </a:solidFill>
                  </a:tcPr>
                </a:tc>
                <a:extLst>
                  <a:ext uri="{0D108BD9-81ED-4DB2-BD59-A6C34878D82A}">
                    <a16:rowId xmlns:a16="http://schemas.microsoft.com/office/drawing/2014/main" val="719779997"/>
                  </a:ext>
                </a:extLst>
              </a:tr>
              <a:tr h="495552">
                <a:tc>
                  <a:txBody>
                    <a:bodyPr/>
                    <a:lstStyle/>
                    <a:p>
                      <a:r>
                        <a:rPr lang="en-US" sz="1400"/>
                        <a:t>Frontend</a:t>
                      </a:r>
                    </a:p>
                  </a:txBody>
                  <a:tcPr/>
                </a:tc>
                <a:tc>
                  <a:txBody>
                    <a:bodyPr/>
                    <a:lstStyle/>
                    <a:p>
                      <a:r>
                        <a:rPr lang="en-US" sz="1400"/>
                        <a:t>Sharded based on characteristics of IOs</a:t>
                      </a:r>
                    </a:p>
                  </a:txBody>
                  <a:tcPr/>
                </a:tc>
                <a:tc>
                  <a:txBody>
                    <a:bodyPr/>
                    <a:lstStyle/>
                    <a:p>
                      <a:r>
                        <a:rPr lang="en-US" sz="1400"/>
                        <a:t>Fully shared</a:t>
                      </a:r>
                    </a:p>
                  </a:txBody>
                  <a:tcPr/>
                </a:tc>
                <a:extLst>
                  <a:ext uri="{0D108BD9-81ED-4DB2-BD59-A6C34878D82A}">
                    <a16:rowId xmlns:a16="http://schemas.microsoft.com/office/drawing/2014/main" val="2735891388"/>
                  </a:ext>
                </a:extLst>
              </a:tr>
              <a:tr h="407279">
                <a:tc>
                  <a:txBody>
                    <a:bodyPr/>
                    <a:lstStyle/>
                    <a:p>
                      <a:r>
                        <a:rPr lang="en-US" sz="1400"/>
                        <a:t>Load balancing</a:t>
                      </a:r>
                    </a:p>
                  </a:txBody>
                  <a:tcPr/>
                </a:tc>
                <a:tc>
                  <a:txBody>
                    <a:bodyPr/>
                    <a:lstStyle/>
                    <a:p>
                      <a:r>
                        <a:rPr lang="en-US" sz="1400"/>
                        <a:t>Great</a:t>
                      </a:r>
                    </a:p>
                  </a:txBody>
                  <a:tcPr/>
                </a:tc>
                <a:tc>
                  <a:txBody>
                    <a:bodyPr/>
                    <a:lstStyle/>
                    <a:p>
                      <a:r>
                        <a:rPr lang="en-US" sz="1400"/>
                        <a:t>Depending on configurations</a:t>
                      </a:r>
                    </a:p>
                  </a:txBody>
                  <a:tcPr/>
                </a:tc>
                <a:extLst>
                  <a:ext uri="{0D108BD9-81ED-4DB2-BD59-A6C34878D82A}">
                    <a16:rowId xmlns:a16="http://schemas.microsoft.com/office/drawing/2014/main" val="1645784325"/>
                  </a:ext>
                </a:extLst>
              </a:tr>
              <a:tr h="4072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Scalability</a:t>
                      </a:r>
                    </a:p>
                  </a:txBody>
                  <a:tcPr/>
                </a:tc>
                <a:tc>
                  <a:txBody>
                    <a:bodyPr/>
                    <a:lstStyle/>
                    <a:p>
                      <a:r>
                        <a:rPr lang="en-US" sz="1400"/>
                        <a:t>Highly scalable(4k)</a:t>
                      </a:r>
                    </a:p>
                  </a:txBody>
                  <a:tcPr/>
                </a:tc>
                <a:tc>
                  <a:txBody>
                    <a:bodyPr/>
                    <a:lstStyle/>
                    <a:p>
                      <a:r>
                        <a:rPr lang="en-US" sz="1400"/>
                        <a:t>Less scalable(252)</a:t>
                      </a:r>
                    </a:p>
                  </a:txBody>
                  <a:tcPr/>
                </a:tc>
                <a:extLst>
                  <a:ext uri="{0D108BD9-81ED-4DB2-BD59-A6C34878D82A}">
                    <a16:rowId xmlns:a16="http://schemas.microsoft.com/office/drawing/2014/main" val="1929179330"/>
                  </a:ext>
                </a:extLst>
              </a:tr>
              <a:tr h="407279">
                <a:tc>
                  <a:txBody>
                    <a:bodyPr/>
                    <a:lstStyle/>
                    <a:p>
                      <a:r>
                        <a:rPr lang="en-US" sz="1400"/>
                        <a:t>Metadata </a:t>
                      </a:r>
                    </a:p>
                  </a:txBody>
                  <a:tcPr/>
                </a:tc>
                <a:tc>
                  <a:txBody>
                    <a:bodyPr/>
                    <a:lstStyle/>
                    <a:p>
                      <a:r>
                        <a:rPr lang="en-US" sz="1400"/>
                        <a:t>Sharded</a:t>
                      </a:r>
                    </a:p>
                  </a:txBody>
                  <a:tcPr/>
                </a:tc>
                <a:tc>
                  <a:txBody>
                    <a:bodyPr/>
                    <a:lstStyle/>
                    <a:p>
                      <a:r>
                        <a:rPr lang="en-US" sz="1400"/>
                        <a:t>Centralized metadata, requires costly locking</a:t>
                      </a:r>
                    </a:p>
                  </a:txBody>
                  <a:tcPr/>
                </a:tc>
                <a:extLst>
                  <a:ext uri="{0D108BD9-81ED-4DB2-BD59-A6C34878D82A}">
                    <a16:rowId xmlns:a16="http://schemas.microsoft.com/office/drawing/2014/main" val="4106510769"/>
                  </a:ext>
                </a:extLst>
              </a:tr>
              <a:tr h="495552">
                <a:tc>
                  <a:txBody>
                    <a:bodyPr/>
                    <a:lstStyle/>
                    <a:p>
                      <a:r>
                        <a:rPr lang="en-US" sz="1400"/>
                        <a:t>Locking</a:t>
                      </a:r>
                    </a:p>
                  </a:txBody>
                  <a:tcPr/>
                </a:tc>
                <a:tc>
                  <a:txBody>
                    <a:bodyPr/>
                    <a:lstStyle/>
                    <a:p>
                      <a:r>
                        <a:rPr lang="en-US" sz="1400"/>
                        <a:t>No need complex distributed lock for most operations</a:t>
                      </a:r>
                    </a:p>
                  </a:txBody>
                  <a:tcPr/>
                </a:tc>
                <a:tc>
                  <a:txBody>
                    <a:bodyPr/>
                    <a:lstStyle/>
                    <a:p>
                      <a:r>
                        <a:rPr lang="en-US" sz="1400"/>
                        <a:t>Need complicated 2PC to coordinate NAS transactions</a:t>
                      </a:r>
                    </a:p>
                  </a:txBody>
                  <a:tcPr/>
                </a:tc>
                <a:extLst>
                  <a:ext uri="{0D108BD9-81ED-4DB2-BD59-A6C34878D82A}">
                    <a16:rowId xmlns:a16="http://schemas.microsoft.com/office/drawing/2014/main" val="2005450708"/>
                  </a:ext>
                </a:extLst>
              </a:tr>
              <a:tr h="475513">
                <a:tc>
                  <a:txBody>
                    <a:bodyPr/>
                    <a:lstStyle/>
                    <a:p>
                      <a:r>
                        <a:rPr lang="en-US" sz="1400"/>
                        <a:t>Caching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Easy to maintain cache coherency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Use MESI</a:t>
                      </a:r>
                    </a:p>
                  </a:txBody>
                  <a:tcPr/>
                </a:tc>
                <a:extLst>
                  <a:ext uri="{0D108BD9-81ED-4DB2-BD59-A6C34878D82A}">
                    <a16:rowId xmlns:a16="http://schemas.microsoft.com/office/drawing/2014/main" val="3197134513"/>
                  </a:ext>
                </a:extLst>
              </a:tr>
              <a:tr h="407279">
                <a:tc>
                  <a:txBody>
                    <a:bodyPr/>
                    <a:lstStyle/>
                    <a:p>
                      <a:r>
                        <a:rPr lang="en-US" sz="1400"/>
                        <a:t>Transaction</a:t>
                      </a:r>
                    </a:p>
                  </a:txBody>
                  <a:tcPr/>
                </a:tc>
                <a:tc>
                  <a:txBody>
                    <a:bodyPr/>
                    <a:lstStyle/>
                    <a:p>
                      <a:r>
                        <a:rPr lang="en-US" sz="1400"/>
                        <a:t>Only needed for limited operations (such as rename)</a:t>
                      </a:r>
                    </a:p>
                  </a:txBody>
                  <a:tcPr/>
                </a:tc>
                <a:tc>
                  <a:txBody>
                    <a:bodyPr/>
                    <a:lstStyle/>
                    <a:p>
                      <a:r>
                        <a:rPr lang="en-US" sz="1400"/>
                        <a:t>2PC For all non-read operations.</a:t>
                      </a:r>
                    </a:p>
                  </a:txBody>
                  <a:tcPr/>
                </a:tc>
                <a:extLst>
                  <a:ext uri="{0D108BD9-81ED-4DB2-BD59-A6C34878D82A}">
                    <a16:rowId xmlns:a16="http://schemas.microsoft.com/office/drawing/2014/main" val="1018767971"/>
                  </a:ext>
                </a:extLst>
              </a:tr>
              <a:tr h="407279">
                <a:tc>
                  <a:txBody>
                    <a:bodyPr/>
                    <a:lstStyle/>
                    <a:p>
                      <a:r>
                        <a:rPr lang="en-US" sz="1400"/>
                        <a:t>Performance</a:t>
                      </a:r>
                    </a:p>
                  </a:txBody>
                  <a:tcPr/>
                </a:tc>
                <a:tc>
                  <a:txBody>
                    <a:bodyPr/>
                    <a:lstStyle/>
                    <a:p>
                      <a:r>
                        <a:rPr lang="en-US" sz="1400"/>
                        <a:t>Suitable for all workload</a:t>
                      </a:r>
                    </a:p>
                  </a:txBody>
                  <a:tcPr/>
                </a:tc>
                <a:tc>
                  <a:txBody>
                    <a:bodyPr/>
                    <a:lstStyle/>
                    <a:p>
                      <a:r>
                        <a:rPr lang="en-US" sz="1400"/>
                        <a:t>Only for large file not for small or metadata heavy operations</a:t>
                      </a:r>
                    </a:p>
                  </a:txBody>
                  <a:tcPr/>
                </a:tc>
                <a:extLst>
                  <a:ext uri="{0D108BD9-81ED-4DB2-BD59-A6C34878D82A}">
                    <a16:rowId xmlns:a16="http://schemas.microsoft.com/office/drawing/2014/main" val="4035924688"/>
                  </a:ext>
                </a:extLst>
              </a:tr>
              <a:tr h="0">
                <a:tc>
                  <a:txBody>
                    <a:bodyPr/>
                    <a:lstStyle/>
                    <a:p>
                      <a:r>
                        <a:rPr lang="en-US" sz="1400"/>
                        <a:t>Cluster management</a:t>
                      </a:r>
                    </a:p>
                  </a:txBody>
                  <a:tcPr/>
                </a:tc>
                <a:tc>
                  <a:txBody>
                    <a:bodyPr/>
                    <a:lstStyle/>
                    <a:p>
                      <a:r>
                        <a:rPr lang="en-US" sz="1400"/>
                        <a:t>Easy to manage, Hierarchical MDS with ZK</a:t>
                      </a:r>
                    </a:p>
                  </a:txBody>
                  <a:tcPr/>
                </a:tc>
                <a:tc>
                  <a:txBody>
                    <a:bodyPr/>
                    <a:lstStyle/>
                    <a:p>
                      <a:r>
                        <a:rPr lang="en-US" sz="1400"/>
                        <a:t>Require simple quorum </a:t>
                      </a:r>
                    </a:p>
                  </a:txBody>
                  <a:tcPr/>
                </a:tc>
                <a:extLst>
                  <a:ext uri="{0D108BD9-81ED-4DB2-BD59-A6C34878D82A}">
                    <a16:rowId xmlns:a16="http://schemas.microsoft.com/office/drawing/2014/main" val="863056849"/>
                  </a:ext>
                </a:extLst>
              </a:tr>
            </a:tbl>
          </a:graphicData>
        </a:graphic>
      </p:graphicFrame>
    </p:spTree>
    <p:extLst>
      <p:ext uri="{BB962C8B-B14F-4D97-AF65-F5344CB8AC3E}">
        <p14:creationId xmlns:p14="http://schemas.microsoft.com/office/powerpoint/2010/main" val="2498166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ceanStor 100D Intelligent Distributed Storage — Huawei Enterprise">
            <a:extLst>
              <a:ext uri="{FF2B5EF4-FFF2-40B4-BE49-F238E27FC236}">
                <a16:creationId xmlns:a16="http://schemas.microsoft.com/office/drawing/2014/main" id="{B4D08936-BAAF-462E-ACD9-53FB38A19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280" y="2765609"/>
            <a:ext cx="4867275" cy="3654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indoor, table, cup, sitting&#10;&#10;Description automatically generated">
            <a:extLst>
              <a:ext uri="{FF2B5EF4-FFF2-40B4-BE49-F238E27FC236}">
                <a16:creationId xmlns:a16="http://schemas.microsoft.com/office/drawing/2014/main" id="{F3026959-3AAF-4639-95A6-7A8564068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891899" y="3870273"/>
            <a:ext cx="634937" cy="767037"/>
          </a:xfrm>
          <a:prstGeom prst="rect">
            <a:avLst/>
          </a:prstGeom>
        </p:spPr>
      </p:pic>
      <p:sp>
        <p:nvSpPr>
          <p:cNvPr id="6" name="TextBox 5">
            <a:extLst>
              <a:ext uri="{FF2B5EF4-FFF2-40B4-BE49-F238E27FC236}">
                <a16:creationId xmlns:a16="http://schemas.microsoft.com/office/drawing/2014/main" id="{164CE880-BE25-4784-9FB6-1878FA7B6005}"/>
              </a:ext>
            </a:extLst>
          </p:cNvPr>
          <p:cNvSpPr txBox="1"/>
          <p:nvPr/>
        </p:nvSpPr>
        <p:spPr>
          <a:xfrm>
            <a:off x="1794145" y="3049889"/>
            <a:ext cx="2086888" cy="379693"/>
          </a:xfrm>
          <a:prstGeom prst="rect">
            <a:avLst/>
          </a:prstGeom>
          <a:noFill/>
        </p:spPr>
        <p:txBody>
          <a:bodyPr wrap="square" rtlCol="0">
            <a:spAutoFit/>
          </a:bodyPr>
          <a:lstStyle/>
          <a:p>
            <a:r>
              <a:rPr lang="en-US"/>
              <a:t>Single copy of data</a:t>
            </a:r>
          </a:p>
        </p:txBody>
      </p:sp>
      <p:sp>
        <p:nvSpPr>
          <p:cNvPr id="7" name="Arrow: Right 6">
            <a:extLst>
              <a:ext uri="{FF2B5EF4-FFF2-40B4-BE49-F238E27FC236}">
                <a16:creationId xmlns:a16="http://schemas.microsoft.com/office/drawing/2014/main" id="{DACB0753-F4DA-4ED1-8716-2DED667212D7}"/>
              </a:ext>
            </a:extLst>
          </p:cNvPr>
          <p:cNvSpPr/>
          <p:nvPr/>
        </p:nvSpPr>
        <p:spPr>
          <a:xfrm>
            <a:off x="2766608" y="4044270"/>
            <a:ext cx="1114425" cy="26670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9CDD224-0246-491E-95A8-E72D0DDD6F2F}"/>
              </a:ext>
            </a:extLst>
          </p:cNvPr>
          <p:cNvSpPr txBox="1"/>
          <p:nvPr/>
        </p:nvSpPr>
        <p:spPr>
          <a:xfrm>
            <a:off x="4224173" y="2648096"/>
            <a:ext cx="730132" cy="307777"/>
          </a:xfrm>
          <a:prstGeom prst="rect">
            <a:avLst/>
          </a:prstGeom>
          <a:noFill/>
          <a:ln>
            <a:solidFill>
              <a:schemeClr val="tx2"/>
            </a:solidFill>
          </a:ln>
        </p:spPr>
        <p:txBody>
          <a:bodyPr wrap="square" rtlCol="0">
            <a:spAutoFit/>
          </a:bodyPr>
          <a:lstStyle/>
          <a:p>
            <a:r>
              <a:rPr lang="en-US" sz="1400"/>
              <a:t>NFS</a:t>
            </a:r>
          </a:p>
        </p:txBody>
      </p:sp>
      <p:sp>
        <p:nvSpPr>
          <p:cNvPr id="10" name="TextBox 9">
            <a:extLst>
              <a:ext uri="{FF2B5EF4-FFF2-40B4-BE49-F238E27FC236}">
                <a16:creationId xmlns:a16="http://schemas.microsoft.com/office/drawing/2014/main" id="{21B19D5E-44BA-43C0-A5DF-96BEFA77C9A9}"/>
              </a:ext>
            </a:extLst>
          </p:cNvPr>
          <p:cNvSpPr txBox="1"/>
          <p:nvPr/>
        </p:nvSpPr>
        <p:spPr>
          <a:xfrm>
            <a:off x="4224173" y="3105296"/>
            <a:ext cx="730132" cy="307777"/>
          </a:xfrm>
          <a:prstGeom prst="rect">
            <a:avLst/>
          </a:prstGeom>
          <a:noFill/>
          <a:ln>
            <a:solidFill>
              <a:schemeClr val="tx2"/>
            </a:solidFill>
          </a:ln>
        </p:spPr>
        <p:txBody>
          <a:bodyPr wrap="square" rtlCol="0">
            <a:spAutoFit/>
          </a:bodyPr>
          <a:lstStyle/>
          <a:p>
            <a:r>
              <a:rPr lang="en-US" sz="1400"/>
              <a:t>CIFS</a:t>
            </a:r>
          </a:p>
        </p:txBody>
      </p:sp>
      <p:sp>
        <p:nvSpPr>
          <p:cNvPr id="12" name="TextBox 11">
            <a:extLst>
              <a:ext uri="{FF2B5EF4-FFF2-40B4-BE49-F238E27FC236}">
                <a16:creationId xmlns:a16="http://schemas.microsoft.com/office/drawing/2014/main" id="{463F6890-41D5-4943-8BFA-72DC3570BDA8}"/>
              </a:ext>
            </a:extLst>
          </p:cNvPr>
          <p:cNvSpPr txBox="1"/>
          <p:nvPr/>
        </p:nvSpPr>
        <p:spPr>
          <a:xfrm>
            <a:off x="4224173" y="3562496"/>
            <a:ext cx="730132" cy="307777"/>
          </a:xfrm>
          <a:prstGeom prst="rect">
            <a:avLst/>
          </a:prstGeom>
          <a:noFill/>
          <a:ln>
            <a:solidFill>
              <a:schemeClr val="tx2"/>
            </a:solidFill>
          </a:ln>
        </p:spPr>
        <p:txBody>
          <a:bodyPr wrap="square" rtlCol="0">
            <a:spAutoFit/>
          </a:bodyPr>
          <a:lstStyle/>
          <a:p>
            <a:r>
              <a:rPr lang="en-US" sz="1400"/>
              <a:t>HDFS</a:t>
            </a:r>
          </a:p>
        </p:txBody>
      </p:sp>
      <p:sp>
        <p:nvSpPr>
          <p:cNvPr id="14" name="TextBox 13">
            <a:extLst>
              <a:ext uri="{FF2B5EF4-FFF2-40B4-BE49-F238E27FC236}">
                <a16:creationId xmlns:a16="http://schemas.microsoft.com/office/drawing/2014/main" id="{4FC32304-5514-47B8-AE54-8661B2A93836}"/>
              </a:ext>
            </a:extLst>
          </p:cNvPr>
          <p:cNvSpPr txBox="1"/>
          <p:nvPr/>
        </p:nvSpPr>
        <p:spPr>
          <a:xfrm>
            <a:off x="4230583" y="4017553"/>
            <a:ext cx="730132" cy="307777"/>
          </a:xfrm>
          <a:prstGeom prst="rect">
            <a:avLst/>
          </a:prstGeom>
          <a:noFill/>
          <a:ln>
            <a:solidFill>
              <a:schemeClr val="tx2"/>
            </a:solidFill>
          </a:ln>
        </p:spPr>
        <p:txBody>
          <a:bodyPr wrap="square" rtlCol="0">
            <a:spAutoFit/>
          </a:bodyPr>
          <a:lstStyle/>
          <a:p>
            <a:r>
              <a:rPr lang="en-US" sz="1400"/>
              <a:t>FTP</a:t>
            </a:r>
          </a:p>
        </p:txBody>
      </p:sp>
      <p:sp>
        <p:nvSpPr>
          <p:cNvPr id="15" name="TextBox 14">
            <a:extLst>
              <a:ext uri="{FF2B5EF4-FFF2-40B4-BE49-F238E27FC236}">
                <a16:creationId xmlns:a16="http://schemas.microsoft.com/office/drawing/2014/main" id="{170A5C00-75E8-47CF-96B6-8B0384C6E6CB}"/>
              </a:ext>
            </a:extLst>
          </p:cNvPr>
          <p:cNvSpPr txBox="1"/>
          <p:nvPr/>
        </p:nvSpPr>
        <p:spPr>
          <a:xfrm>
            <a:off x="4230583" y="4481481"/>
            <a:ext cx="730132" cy="307777"/>
          </a:xfrm>
          <a:prstGeom prst="rect">
            <a:avLst/>
          </a:prstGeom>
          <a:noFill/>
          <a:ln>
            <a:solidFill>
              <a:schemeClr val="tx2"/>
            </a:solidFill>
          </a:ln>
        </p:spPr>
        <p:txBody>
          <a:bodyPr wrap="square" rtlCol="0">
            <a:spAutoFit/>
          </a:bodyPr>
          <a:lstStyle/>
          <a:p>
            <a:r>
              <a:rPr lang="en-US" sz="1400"/>
              <a:t>S3</a:t>
            </a:r>
          </a:p>
        </p:txBody>
      </p:sp>
      <p:sp>
        <p:nvSpPr>
          <p:cNvPr id="9" name="TextBox 8">
            <a:extLst>
              <a:ext uri="{FF2B5EF4-FFF2-40B4-BE49-F238E27FC236}">
                <a16:creationId xmlns:a16="http://schemas.microsoft.com/office/drawing/2014/main" id="{322CEAC5-6BAD-4C9E-963C-5C47047D858D}"/>
              </a:ext>
            </a:extLst>
          </p:cNvPr>
          <p:cNvSpPr txBox="1"/>
          <p:nvPr/>
        </p:nvSpPr>
        <p:spPr>
          <a:xfrm>
            <a:off x="7165109" y="2648096"/>
            <a:ext cx="4667250" cy="2554545"/>
          </a:xfrm>
          <a:prstGeom prst="rect">
            <a:avLst/>
          </a:prstGeom>
          <a:noFill/>
        </p:spPr>
        <p:txBody>
          <a:bodyPr wrap="square" rtlCol="0">
            <a:spAutoFit/>
          </a:bodyPr>
          <a:lstStyle/>
          <a:p>
            <a:pPr marL="285750" indent="-285750">
              <a:buFont typeface="Arial" panose="020B0604020202020204" pitchFamily="34" charset="0"/>
              <a:buChar char="•"/>
            </a:pPr>
            <a:r>
              <a:rPr lang="en-US" sz="1600"/>
              <a:t>Multiple access protocols to access a single copy of data.</a:t>
            </a:r>
          </a:p>
          <a:p>
            <a:pPr marL="742950" lvl="1" indent="-285750">
              <a:buFont typeface="Arial" panose="020B0604020202020204" pitchFamily="34" charset="0"/>
              <a:buChar char="•"/>
            </a:pPr>
            <a:r>
              <a:rPr lang="en-US" sz="1600"/>
              <a:t>File/ Object/ HDFS</a:t>
            </a:r>
          </a:p>
          <a:p>
            <a:pPr marL="742950" lvl="1" indent="-285750">
              <a:buFont typeface="Arial" panose="020B0604020202020204" pitchFamily="34" charset="0"/>
              <a:buChar char="•"/>
            </a:pPr>
            <a:r>
              <a:rPr lang="en-US" sz="1600"/>
              <a:t>Adapt to major applications for semi-structured and unstructured data</a:t>
            </a:r>
          </a:p>
          <a:p>
            <a:pPr marL="742950" lvl="1"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Private client is available for high performance, supporting advance features that is impossible with generic file protocol such as RDMA, MPI</a:t>
            </a:r>
          </a:p>
        </p:txBody>
      </p:sp>
      <p:pic>
        <p:nvPicPr>
          <p:cNvPr id="18" name="Picture 17" descr="A close up of a sign&#10;&#10;Description automatically generated">
            <a:extLst>
              <a:ext uri="{FF2B5EF4-FFF2-40B4-BE49-F238E27FC236}">
                <a16:creationId xmlns:a16="http://schemas.microsoft.com/office/drawing/2014/main" id="{AAAFAD7C-115E-48EF-B7CD-76136AF52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1994" y="4048751"/>
            <a:ext cx="1503115" cy="904875"/>
          </a:xfrm>
          <a:prstGeom prst="rect">
            <a:avLst/>
          </a:prstGeom>
        </p:spPr>
      </p:pic>
      <p:sp>
        <p:nvSpPr>
          <p:cNvPr id="20" name="Right Brace 19">
            <a:extLst>
              <a:ext uri="{FF2B5EF4-FFF2-40B4-BE49-F238E27FC236}">
                <a16:creationId xmlns:a16="http://schemas.microsoft.com/office/drawing/2014/main" id="{CA58B421-2FAC-451E-BA44-42B8A59CE22A}"/>
              </a:ext>
            </a:extLst>
          </p:cNvPr>
          <p:cNvSpPr/>
          <p:nvPr/>
        </p:nvSpPr>
        <p:spPr>
          <a:xfrm>
            <a:off x="5200487" y="2684952"/>
            <a:ext cx="461507" cy="2960474"/>
          </a:xfrm>
          <a:prstGeom prst="rightBrace">
            <a:avLst>
              <a:gd name="adj1" fmla="val 8333"/>
              <a:gd name="adj2" fmla="val 66609"/>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96345CA4-E61A-49DB-813B-F42D2518B6FF}"/>
              </a:ext>
            </a:extLst>
          </p:cNvPr>
          <p:cNvSpPr txBox="1"/>
          <p:nvPr/>
        </p:nvSpPr>
        <p:spPr>
          <a:xfrm>
            <a:off x="4239460" y="4970469"/>
            <a:ext cx="831791" cy="738664"/>
          </a:xfrm>
          <a:prstGeom prst="rect">
            <a:avLst/>
          </a:prstGeom>
          <a:noFill/>
          <a:ln>
            <a:solidFill>
              <a:schemeClr val="tx2"/>
            </a:solidFill>
          </a:ln>
        </p:spPr>
        <p:txBody>
          <a:bodyPr wrap="square" rtlCol="0">
            <a:spAutoFit/>
          </a:bodyPr>
          <a:lstStyle/>
          <a:p>
            <a:r>
              <a:rPr lang="en-US" sz="1400"/>
              <a:t>Private</a:t>
            </a:r>
          </a:p>
          <a:p>
            <a:r>
              <a:rPr lang="en-US" sz="1400"/>
              <a:t>Client access</a:t>
            </a:r>
          </a:p>
        </p:txBody>
      </p:sp>
      <p:sp>
        <p:nvSpPr>
          <p:cNvPr id="19" name="Title 1">
            <a:extLst>
              <a:ext uri="{FF2B5EF4-FFF2-40B4-BE49-F238E27FC236}">
                <a16:creationId xmlns:a16="http://schemas.microsoft.com/office/drawing/2014/main" id="{17DF25F2-6EE8-4EE9-9528-1402751C9865}"/>
              </a:ext>
            </a:extLst>
          </p:cNvPr>
          <p:cNvSpPr txBox="1">
            <a:spLocks/>
          </p:cNvSpPr>
          <p:nvPr/>
        </p:nvSpPr>
        <p:spPr>
          <a:xfrm>
            <a:off x="404194" y="377453"/>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a:t>OceanStor 100D NAS Multi-Protocol Access</a:t>
            </a:r>
            <a:endParaRPr lang="en-US"/>
          </a:p>
        </p:txBody>
      </p:sp>
    </p:spTree>
    <p:extLst>
      <p:ext uri="{BB962C8B-B14F-4D97-AF65-F5344CB8AC3E}">
        <p14:creationId xmlns:p14="http://schemas.microsoft.com/office/powerpoint/2010/main" val="450840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97F23-6191-4DAA-BBD6-1B6078B041D0}"/>
              </a:ext>
            </a:extLst>
          </p:cNvPr>
          <p:cNvSpPr>
            <a:spLocks noGrp="1"/>
          </p:cNvSpPr>
          <p:nvPr>
            <p:ph type="title"/>
          </p:nvPr>
        </p:nvSpPr>
        <p:spPr>
          <a:xfrm>
            <a:off x="1019175" y="323722"/>
            <a:ext cx="7410450" cy="600010"/>
          </a:xfrm>
        </p:spPr>
        <p:txBody>
          <a:bodyPr>
            <a:normAutofit/>
          </a:bodyPr>
          <a:lstStyle/>
          <a:p>
            <a:r>
              <a:rPr lang="en-US"/>
              <a:t>File Access Protocol Comparison</a:t>
            </a:r>
          </a:p>
        </p:txBody>
      </p:sp>
      <p:graphicFrame>
        <p:nvGraphicFramePr>
          <p:cNvPr id="4" name="Table 4">
            <a:extLst>
              <a:ext uri="{FF2B5EF4-FFF2-40B4-BE49-F238E27FC236}">
                <a16:creationId xmlns:a16="http://schemas.microsoft.com/office/drawing/2014/main" id="{E468E8F7-BD9A-4FF7-BA6B-EDA4B2F21781}"/>
              </a:ext>
            </a:extLst>
          </p:cNvPr>
          <p:cNvGraphicFramePr>
            <a:graphicFrameLocks noGrp="1"/>
          </p:cNvGraphicFramePr>
          <p:nvPr>
            <p:extLst>
              <p:ext uri="{D42A27DB-BD31-4B8C-83A1-F6EECF244321}">
                <p14:modId xmlns:p14="http://schemas.microsoft.com/office/powerpoint/2010/main" val="1606672237"/>
              </p:ext>
            </p:extLst>
          </p:nvPr>
        </p:nvGraphicFramePr>
        <p:xfrm>
          <a:off x="1019175" y="1214438"/>
          <a:ext cx="10182225" cy="4325300"/>
        </p:xfrm>
        <a:graphic>
          <a:graphicData uri="http://schemas.openxmlformats.org/drawingml/2006/table">
            <a:tbl>
              <a:tblPr firstRow="1" bandRow="1">
                <a:tableStyleId>{91EBBBCC-DAD2-459C-BE2E-F6DE35CF9A28}</a:tableStyleId>
              </a:tblPr>
              <a:tblGrid>
                <a:gridCol w="3375025">
                  <a:extLst>
                    <a:ext uri="{9D8B030D-6E8A-4147-A177-3AD203B41FA5}">
                      <a16:colId xmlns:a16="http://schemas.microsoft.com/office/drawing/2014/main" val="3740492726"/>
                    </a:ext>
                  </a:extLst>
                </a:gridCol>
                <a:gridCol w="3403600">
                  <a:extLst>
                    <a:ext uri="{9D8B030D-6E8A-4147-A177-3AD203B41FA5}">
                      <a16:colId xmlns:a16="http://schemas.microsoft.com/office/drawing/2014/main" val="3933008580"/>
                    </a:ext>
                  </a:extLst>
                </a:gridCol>
                <a:gridCol w="3403600">
                  <a:extLst>
                    <a:ext uri="{9D8B030D-6E8A-4147-A177-3AD203B41FA5}">
                      <a16:colId xmlns:a16="http://schemas.microsoft.com/office/drawing/2014/main" val="406429320"/>
                    </a:ext>
                  </a:extLst>
                </a:gridCol>
              </a:tblGrid>
              <a:tr h="353105">
                <a:tc>
                  <a:txBody>
                    <a:bodyPr/>
                    <a:lstStyle/>
                    <a:p>
                      <a:r>
                        <a:rPr lang="en-US"/>
                        <a:t>File Protocol</a:t>
                      </a:r>
                    </a:p>
                  </a:txBody>
                  <a:tcPr>
                    <a:solidFill>
                      <a:srgbClr val="00B0F0"/>
                    </a:solidFill>
                  </a:tcPr>
                </a:tc>
                <a:tc>
                  <a:txBody>
                    <a:bodyPr/>
                    <a:lstStyle/>
                    <a:p>
                      <a:r>
                        <a:rPr lang="en-US"/>
                        <a:t>OceanStor 100D NAS</a:t>
                      </a:r>
                    </a:p>
                  </a:txBody>
                  <a:tcPr>
                    <a:solidFill>
                      <a:srgbClr val="00B0F0"/>
                    </a:solidFill>
                  </a:tcPr>
                </a:tc>
                <a:tc>
                  <a:txBody>
                    <a:bodyPr/>
                    <a:lstStyle/>
                    <a:p>
                      <a:pPr lvl="0">
                        <a:buNone/>
                      </a:pPr>
                      <a:r>
                        <a:rPr lang="en-US" sz="1800" u="none" strike="noStrike" noProof="0"/>
                        <a:t>Competitor P</a:t>
                      </a:r>
                      <a:r>
                        <a:rPr lang="en-US"/>
                        <a:t>roduct</a:t>
                      </a:r>
                    </a:p>
                  </a:txBody>
                  <a:tcPr>
                    <a:solidFill>
                      <a:srgbClr val="00B0F0"/>
                    </a:solidFill>
                  </a:tcPr>
                </a:tc>
                <a:extLst>
                  <a:ext uri="{0D108BD9-81ED-4DB2-BD59-A6C34878D82A}">
                    <a16:rowId xmlns:a16="http://schemas.microsoft.com/office/drawing/2014/main" val="936979467"/>
                  </a:ext>
                </a:extLst>
              </a:tr>
              <a:tr h="481012">
                <a:tc>
                  <a:txBody>
                    <a:bodyPr/>
                    <a:lstStyle/>
                    <a:p>
                      <a:r>
                        <a:rPr lang="en-US" sz="1400"/>
                        <a:t>NFS</a:t>
                      </a:r>
                    </a:p>
                  </a:txBody>
                  <a:tcPr/>
                </a:tc>
                <a:tc>
                  <a:txBody>
                    <a:bodyPr/>
                    <a:lstStyle/>
                    <a:p>
                      <a:r>
                        <a:rPr lang="en-US" sz="1400"/>
                        <a:t>V3 / V4(roadmap)</a:t>
                      </a:r>
                      <a:endParaRPr lang="en-US" sz="1400">
                        <a:solidFill>
                          <a:schemeClr val="tx1"/>
                        </a:solidFill>
                      </a:endParaRPr>
                    </a:p>
                  </a:txBody>
                  <a:tcPr/>
                </a:tc>
                <a:tc>
                  <a:txBody>
                    <a:bodyPr/>
                    <a:lstStyle/>
                    <a:p>
                      <a:r>
                        <a:rPr lang="en-US" sz="1400"/>
                        <a:t>V3 / V4</a:t>
                      </a:r>
                      <a:endParaRPr lang="en-US" sz="1400">
                        <a:solidFill>
                          <a:schemeClr val="tx1"/>
                        </a:solidFill>
                      </a:endParaRPr>
                    </a:p>
                  </a:txBody>
                  <a:tcPr/>
                </a:tc>
                <a:extLst>
                  <a:ext uri="{0D108BD9-81ED-4DB2-BD59-A6C34878D82A}">
                    <a16:rowId xmlns:a16="http://schemas.microsoft.com/office/drawing/2014/main" val="503811590"/>
                  </a:ext>
                </a:extLst>
              </a:tr>
              <a:tr h="481012">
                <a:tc>
                  <a:txBody>
                    <a:bodyPr/>
                    <a:lstStyle/>
                    <a:p>
                      <a:r>
                        <a:rPr lang="en-US" sz="1400"/>
                        <a:t>SMB</a:t>
                      </a:r>
                    </a:p>
                  </a:txBody>
                  <a:tcPr/>
                </a:tc>
                <a:tc>
                  <a:txBody>
                    <a:bodyPr/>
                    <a:lstStyle/>
                    <a:p>
                      <a:r>
                        <a:rPr lang="en-US" sz="1400"/>
                        <a:t>V2/V3</a:t>
                      </a:r>
                      <a:endParaRPr lang="en-US" sz="1400">
                        <a:solidFill>
                          <a:schemeClr val="tx1"/>
                        </a:solidFill>
                      </a:endParaRPr>
                    </a:p>
                  </a:txBody>
                  <a:tcPr/>
                </a:tc>
                <a:tc>
                  <a:txBody>
                    <a:bodyPr/>
                    <a:lstStyle/>
                    <a:p>
                      <a:r>
                        <a:rPr lang="en-US" sz="1400"/>
                        <a:t>V2/V3</a:t>
                      </a:r>
                      <a:endParaRPr lang="en-US" sz="1400">
                        <a:solidFill>
                          <a:schemeClr val="tx1"/>
                        </a:solidFill>
                      </a:endParaRPr>
                    </a:p>
                  </a:txBody>
                  <a:tcPr/>
                </a:tc>
                <a:extLst>
                  <a:ext uri="{0D108BD9-81ED-4DB2-BD59-A6C34878D82A}">
                    <a16:rowId xmlns:a16="http://schemas.microsoft.com/office/drawing/2014/main" val="154665922"/>
                  </a:ext>
                </a:extLst>
              </a:tr>
              <a:tr h="481012">
                <a:tc>
                  <a:txBody>
                    <a:bodyPr/>
                    <a:lstStyle/>
                    <a:p>
                      <a:r>
                        <a:rPr lang="en-US" sz="1400"/>
                        <a:t>HDFS</a:t>
                      </a:r>
                    </a:p>
                  </a:txBody>
                  <a:tcPr/>
                </a:tc>
                <a:tc>
                  <a:txBody>
                    <a:bodyPr/>
                    <a:lstStyle/>
                    <a:p>
                      <a:r>
                        <a:rPr lang="en-US" sz="1400"/>
                        <a:t>Yes</a:t>
                      </a:r>
                      <a:endParaRPr lang="en-US" sz="1400">
                        <a:solidFill>
                          <a:schemeClr val="tx1"/>
                        </a:solidFill>
                      </a:endParaRPr>
                    </a:p>
                  </a:txBody>
                  <a:tcPr/>
                </a:tc>
                <a:tc>
                  <a:txBody>
                    <a:bodyPr/>
                    <a:lstStyle/>
                    <a:p>
                      <a:r>
                        <a:rPr lang="en-US" sz="1400"/>
                        <a:t>Yes</a:t>
                      </a:r>
                      <a:endParaRPr lang="en-US" sz="1400">
                        <a:solidFill>
                          <a:schemeClr val="tx1"/>
                        </a:solidFill>
                      </a:endParaRPr>
                    </a:p>
                  </a:txBody>
                  <a:tcPr/>
                </a:tc>
                <a:extLst>
                  <a:ext uri="{0D108BD9-81ED-4DB2-BD59-A6C34878D82A}">
                    <a16:rowId xmlns:a16="http://schemas.microsoft.com/office/drawing/2014/main" val="1331289382"/>
                  </a:ext>
                </a:extLst>
              </a:tr>
              <a:tr h="481012">
                <a:tc>
                  <a:txBody>
                    <a:bodyPr/>
                    <a:lstStyle/>
                    <a:p>
                      <a:r>
                        <a:rPr lang="en-US" sz="1400"/>
                        <a:t>FTP</a:t>
                      </a:r>
                    </a:p>
                  </a:txBody>
                  <a:tcPr/>
                </a:tc>
                <a:tc>
                  <a:txBody>
                    <a:bodyPr/>
                    <a:lstStyle/>
                    <a:p>
                      <a:r>
                        <a:rPr lang="en-US" sz="1400"/>
                        <a:t>Roadmap</a:t>
                      </a:r>
                      <a:endParaRPr lang="en-US" sz="1400">
                        <a:solidFill>
                          <a:schemeClr val="tx1"/>
                        </a:solidFill>
                      </a:endParaRPr>
                    </a:p>
                  </a:txBody>
                  <a:tcPr/>
                </a:tc>
                <a:tc>
                  <a:txBody>
                    <a:bodyPr/>
                    <a:lstStyle/>
                    <a:p>
                      <a:r>
                        <a:rPr lang="en-US" sz="1400"/>
                        <a:t>Yes</a:t>
                      </a:r>
                      <a:endParaRPr lang="en-US" sz="1400">
                        <a:solidFill>
                          <a:schemeClr val="tx1"/>
                        </a:solidFill>
                      </a:endParaRPr>
                    </a:p>
                  </a:txBody>
                  <a:tcPr/>
                </a:tc>
                <a:extLst>
                  <a:ext uri="{0D108BD9-81ED-4DB2-BD59-A6C34878D82A}">
                    <a16:rowId xmlns:a16="http://schemas.microsoft.com/office/drawing/2014/main" val="794252034"/>
                  </a:ext>
                </a:extLst>
              </a:tr>
              <a:tr h="481012">
                <a:tc>
                  <a:txBody>
                    <a:bodyPr/>
                    <a:lstStyle/>
                    <a:p>
                      <a:r>
                        <a:rPr lang="en-US" sz="1400"/>
                        <a:t>HTTP</a:t>
                      </a:r>
                    </a:p>
                  </a:txBody>
                  <a:tcPr/>
                </a:tc>
                <a:tc>
                  <a:txBody>
                    <a:bodyPr/>
                    <a:lstStyle/>
                    <a:p>
                      <a:r>
                        <a:rPr lang="en-US" sz="1400"/>
                        <a:t>Not integrated, can be offered through a gateway node</a:t>
                      </a:r>
                      <a:endParaRPr lang="en-US" sz="1400">
                        <a:solidFill>
                          <a:schemeClr val="tx1"/>
                        </a:solidFill>
                      </a:endParaRPr>
                    </a:p>
                  </a:txBody>
                  <a:tcPr/>
                </a:tc>
                <a:tc>
                  <a:txBody>
                    <a:bodyPr/>
                    <a:lstStyle/>
                    <a:p>
                      <a:r>
                        <a:rPr lang="en-US" sz="1400"/>
                        <a:t>Yes</a:t>
                      </a:r>
                      <a:endParaRPr lang="en-US" sz="1400">
                        <a:solidFill>
                          <a:schemeClr val="tx1"/>
                        </a:solidFill>
                      </a:endParaRPr>
                    </a:p>
                  </a:txBody>
                  <a:tcPr/>
                </a:tc>
                <a:extLst>
                  <a:ext uri="{0D108BD9-81ED-4DB2-BD59-A6C34878D82A}">
                    <a16:rowId xmlns:a16="http://schemas.microsoft.com/office/drawing/2014/main" val="3774143239"/>
                  </a:ext>
                </a:extLst>
              </a:tr>
              <a:tr h="481012">
                <a:tc>
                  <a:txBody>
                    <a:bodyPr/>
                    <a:lstStyle/>
                    <a:p>
                      <a:r>
                        <a:rPr lang="en-US" sz="1400"/>
                        <a:t>S3</a:t>
                      </a:r>
                    </a:p>
                  </a:txBody>
                  <a:tcPr/>
                </a:tc>
                <a:tc>
                  <a:txBody>
                    <a:bodyPr/>
                    <a:lstStyle/>
                    <a:p>
                      <a:r>
                        <a:rPr lang="en-US" sz="1400" b="1">
                          <a:solidFill>
                            <a:srgbClr val="00B050"/>
                          </a:solidFill>
                        </a:rPr>
                        <a:t>Yes</a:t>
                      </a:r>
                    </a:p>
                  </a:txBody>
                  <a:tcPr/>
                </a:tc>
                <a:tc>
                  <a:txBody>
                    <a:bodyPr/>
                    <a:lstStyle/>
                    <a:p>
                      <a:r>
                        <a:rPr lang="en-US" sz="1400"/>
                        <a:t>Yes (limited function, need more details)</a:t>
                      </a:r>
                      <a:endParaRPr lang="en-US" sz="1400">
                        <a:solidFill>
                          <a:srgbClr val="FF0000"/>
                        </a:solidFill>
                      </a:endParaRPr>
                    </a:p>
                  </a:txBody>
                  <a:tcPr/>
                </a:tc>
                <a:extLst>
                  <a:ext uri="{0D108BD9-81ED-4DB2-BD59-A6C34878D82A}">
                    <a16:rowId xmlns:a16="http://schemas.microsoft.com/office/drawing/2014/main" val="4076673722"/>
                  </a:ext>
                </a:extLst>
              </a:tr>
              <a:tr h="481012">
                <a:tc>
                  <a:txBody>
                    <a:bodyPr/>
                    <a:lstStyle/>
                    <a:p>
                      <a:r>
                        <a:rPr lang="en-US" sz="1400"/>
                        <a:t>Private Client</a:t>
                      </a:r>
                    </a:p>
                  </a:txBody>
                  <a:tcPr/>
                </a:tc>
                <a:tc>
                  <a:txBody>
                    <a:bodyPr/>
                    <a:lstStyle/>
                    <a:p>
                      <a:r>
                        <a:rPr lang="en-US" sz="1400" b="1">
                          <a:solidFill>
                            <a:srgbClr val="00B050"/>
                          </a:solidFill>
                        </a:rPr>
                        <a:t>Yes (offers advanced features such as  RDMA and MPI)</a:t>
                      </a:r>
                    </a:p>
                  </a:txBody>
                  <a:tcPr/>
                </a:tc>
                <a:tc>
                  <a:txBody>
                    <a:bodyPr/>
                    <a:lstStyle/>
                    <a:p>
                      <a:r>
                        <a:rPr lang="en-US" sz="1400"/>
                        <a:t>No</a:t>
                      </a:r>
                      <a:endParaRPr lang="en-US" sz="1400">
                        <a:solidFill>
                          <a:srgbClr val="FF0000"/>
                        </a:solidFill>
                      </a:endParaRPr>
                    </a:p>
                  </a:txBody>
                  <a:tcPr/>
                </a:tc>
                <a:extLst>
                  <a:ext uri="{0D108BD9-81ED-4DB2-BD59-A6C34878D82A}">
                    <a16:rowId xmlns:a16="http://schemas.microsoft.com/office/drawing/2014/main" val="2341604266"/>
                  </a:ext>
                </a:extLst>
              </a:tr>
              <a:tr h="481012">
                <a:tc>
                  <a:txBody>
                    <a:bodyPr/>
                    <a:lstStyle/>
                    <a:p>
                      <a:r>
                        <a:rPr lang="en-US" sz="1400"/>
                        <a:t>Multi-protocol on 1 copy of data</a:t>
                      </a:r>
                      <a:endParaRPr lang="en-US" sz="1400" b="0"/>
                    </a:p>
                  </a:txBody>
                  <a:tcPr/>
                </a:tc>
                <a:tc>
                  <a:txBody>
                    <a:bodyPr/>
                    <a:lstStyle/>
                    <a:p>
                      <a:r>
                        <a:rPr lang="en-US" sz="1400" b="1">
                          <a:solidFill>
                            <a:srgbClr val="00B050"/>
                          </a:solidFill>
                        </a:rPr>
                        <a:t>Yes (native access for all protocols)</a:t>
                      </a:r>
                    </a:p>
                  </a:txBody>
                  <a:tcPr/>
                </a:tc>
                <a:tc>
                  <a:txBody>
                    <a:bodyPr/>
                    <a:lstStyle/>
                    <a:p>
                      <a:r>
                        <a:rPr lang="en-US" sz="1400"/>
                        <a:t>Yes (not native access for non-file protocols)</a:t>
                      </a:r>
                      <a:endParaRPr lang="en-US" sz="1400">
                        <a:solidFill>
                          <a:schemeClr val="tx1"/>
                        </a:solidFill>
                      </a:endParaRPr>
                    </a:p>
                  </a:txBody>
                  <a:tcPr/>
                </a:tc>
                <a:extLst>
                  <a:ext uri="{0D108BD9-81ED-4DB2-BD59-A6C34878D82A}">
                    <a16:rowId xmlns:a16="http://schemas.microsoft.com/office/drawing/2014/main" val="4042331950"/>
                  </a:ext>
                </a:extLst>
              </a:tr>
            </a:tbl>
          </a:graphicData>
        </a:graphic>
      </p:graphicFrame>
    </p:spTree>
    <p:extLst>
      <p:ext uri="{BB962C8B-B14F-4D97-AF65-F5344CB8AC3E}">
        <p14:creationId xmlns:p14="http://schemas.microsoft.com/office/powerpoint/2010/main" val="537002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5919A-5F9D-40AD-B2B7-A70E6493DDB8}"/>
              </a:ext>
            </a:extLst>
          </p:cNvPr>
          <p:cNvSpPr>
            <a:spLocks noGrp="1"/>
          </p:cNvSpPr>
          <p:nvPr>
            <p:ph type="title"/>
          </p:nvPr>
        </p:nvSpPr>
        <p:spPr>
          <a:xfrm>
            <a:off x="418323" y="500118"/>
            <a:ext cx="10515600" cy="788256"/>
          </a:xfrm>
        </p:spPr>
        <p:txBody>
          <a:bodyPr>
            <a:normAutofit/>
          </a:bodyPr>
          <a:lstStyle/>
          <a:p>
            <a:r>
              <a:rPr lang="en-US"/>
              <a:t>Performance Comparison</a:t>
            </a:r>
          </a:p>
        </p:txBody>
      </p:sp>
      <p:pic>
        <p:nvPicPr>
          <p:cNvPr id="6" name="Picture 6" descr="A screenshot of a cell phone&#10;&#10;Description automatically generated">
            <a:extLst>
              <a:ext uri="{FF2B5EF4-FFF2-40B4-BE49-F238E27FC236}">
                <a16:creationId xmlns:a16="http://schemas.microsoft.com/office/drawing/2014/main" id="{390ACCC5-A29A-4ED5-A64B-548FBED44F7A}"/>
              </a:ext>
            </a:extLst>
          </p:cNvPr>
          <p:cNvPicPr>
            <a:picLocks noChangeAspect="1"/>
          </p:cNvPicPr>
          <p:nvPr/>
        </p:nvPicPr>
        <p:blipFill>
          <a:blip r:embed="rId2"/>
          <a:stretch>
            <a:fillRect/>
          </a:stretch>
        </p:blipFill>
        <p:spPr>
          <a:xfrm>
            <a:off x="195051" y="1572875"/>
            <a:ext cx="4918570" cy="4591092"/>
          </a:xfrm>
          <a:prstGeom prst="rect">
            <a:avLst/>
          </a:prstGeom>
        </p:spPr>
      </p:pic>
      <p:graphicFrame>
        <p:nvGraphicFramePr>
          <p:cNvPr id="7" name="Table 6">
            <a:extLst>
              <a:ext uri="{FF2B5EF4-FFF2-40B4-BE49-F238E27FC236}">
                <a16:creationId xmlns:a16="http://schemas.microsoft.com/office/drawing/2014/main" id="{52572229-74E6-4DDC-86E4-2DA48C9E9B28}"/>
              </a:ext>
            </a:extLst>
          </p:cNvPr>
          <p:cNvGraphicFramePr>
            <a:graphicFrameLocks noGrp="1"/>
          </p:cNvGraphicFramePr>
          <p:nvPr>
            <p:extLst>
              <p:ext uri="{D42A27DB-BD31-4B8C-83A1-F6EECF244321}">
                <p14:modId xmlns:p14="http://schemas.microsoft.com/office/powerpoint/2010/main" val="3411873352"/>
              </p:ext>
            </p:extLst>
          </p:nvPr>
        </p:nvGraphicFramePr>
        <p:xfrm>
          <a:off x="5354134" y="1886956"/>
          <a:ext cx="6735934" cy="4076798"/>
        </p:xfrm>
        <a:graphic>
          <a:graphicData uri="http://schemas.openxmlformats.org/drawingml/2006/table">
            <a:tbl>
              <a:tblPr firstRow="1" bandRow="1">
                <a:tableStyleId>{91EBBBCC-DAD2-459C-BE2E-F6DE35CF9A28}</a:tableStyleId>
              </a:tblPr>
              <a:tblGrid>
                <a:gridCol w="960314">
                  <a:extLst>
                    <a:ext uri="{9D8B030D-6E8A-4147-A177-3AD203B41FA5}">
                      <a16:colId xmlns:a16="http://schemas.microsoft.com/office/drawing/2014/main" val="3873741430"/>
                    </a:ext>
                  </a:extLst>
                </a:gridCol>
                <a:gridCol w="1495350">
                  <a:extLst>
                    <a:ext uri="{9D8B030D-6E8A-4147-A177-3AD203B41FA5}">
                      <a16:colId xmlns:a16="http://schemas.microsoft.com/office/drawing/2014/main" val="43243636"/>
                    </a:ext>
                  </a:extLst>
                </a:gridCol>
                <a:gridCol w="1522789">
                  <a:extLst>
                    <a:ext uri="{9D8B030D-6E8A-4147-A177-3AD203B41FA5}">
                      <a16:colId xmlns:a16="http://schemas.microsoft.com/office/drawing/2014/main" val="3586598303"/>
                    </a:ext>
                  </a:extLst>
                </a:gridCol>
                <a:gridCol w="1371881">
                  <a:extLst>
                    <a:ext uri="{9D8B030D-6E8A-4147-A177-3AD203B41FA5}">
                      <a16:colId xmlns:a16="http://schemas.microsoft.com/office/drawing/2014/main" val="1522820019"/>
                    </a:ext>
                  </a:extLst>
                </a:gridCol>
                <a:gridCol w="1385600">
                  <a:extLst>
                    <a:ext uri="{9D8B030D-6E8A-4147-A177-3AD203B41FA5}">
                      <a16:colId xmlns:a16="http://schemas.microsoft.com/office/drawing/2014/main" val="4067174851"/>
                    </a:ext>
                  </a:extLst>
                </a:gridCol>
              </a:tblGrid>
              <a:tr h="336060">
                <a:tc>
                  <a:txBody>
                    <a:bodyPr/>
                    <a:lstStyle/>
                    <a:p>
                      <a:pPr marL="0" algn="ctr" rtl="0" eaLnBrk="1" fontAlgn="ctr" latinLnBrk="0" hangingPunct="1">
                        <a:spcBef>
                          <a:spcPts val="0"/>
                        </a:spcBef>
                        <a:spcAft>
                          <a:spcPts val="0"/>
                        </a:spcAft>
                      </a:pPr>
                      <a:r>
                        <a:rPr lang="en-US" sz="900" kern="1200">
                          <a:effectLst/>
                        </a:rPr>
                        <a:t>Key Technology</a:t>
                      </a:r>
                      <a:endParaRPr lang="en-US">
                        <a:effectLst/>
                      </a:endParaRPr>
                    </a:p>
                  </a:txBody>
                  <a:tcPr marL="0" marR="0" marT="0" marB="0" anchor="ctr">
                    <a:solidFill>
                      <a:srgbClr val="00B0F0"/>
                    </a:solidFill>
                  </a:tcPr>
                </a:tc>
                <a:tc>
                  <a:txBody>
                    <a:bodyPr/>
                    <a:lstStyle/>
                    <a:p>
                      <a:pPr marL="0" algn="ctr" rtl="0" eaLnBrk="1" fontAlgn="ctr" latinLnBrk="0" hangingPunct="1">
                        <a:spcBef>
                          <a:spcPts val="0"/>
                        </a:spcBef>
                        <a:spcAft>
                          <a:spcPts val="0"/>
                        </a:spcAft>
                      </a:pPr>
                      <a:r>
                        <a:rPr lang="en-US" sz="900" kern="1200">
                          <a:effectLst/>
                        </a:rPr>
                        <a:t>Large Files, High Bandwidth</a:t>
                      </a:r>
                      <a:endParaRPr lang="en-US">
                        <a:effectLst/>
                      </a:endParaRPr>
                    </a:p>
                  </a:txBody>
                  <a:tcPr marL="0" marR="0" marT="0" marB="0" anchor="ctr">
                    <a:solidFill>
                      <a:srgbClr val="00B0F0"/>
                    </a:solidFill>
                  </a:tcPr>
                </a:tc>
                <a:tc>
                  <a:txBody>
                    <a:bodyPr/>
                    <a:lstStyle/>
                    <a:p>
                      <a:pPr marL="0" algn="ctr" rtl="0" eaLnBrk="1" fontAlgn="ctr" latinLnBrk="0" hangingPunct="1">
                        <a:spcBef>
                          <a:spcPts val="0"/>
                        </a:spcBef>
                        <a:spcAft>
                          <a:spcPts val="0"/>
                        </a:spcAft>
                      </a:pPr>
                      <a:r>
                        <a:rPr lang="en-US" sz="900" kern="1200">
                          <a:effectLst/>
                        </a:rPr>
                        <a:t>Large Files and Random Small I/Os</a:t>
                      </a:r>
                      <a:endParaRPr lang="en-US">
                        <a:effectLst/>
                      </a:endParaRPr>
                    </a:p>
                  </a:txBody>
                  <a:tcPr marL="0" marR="0" marT="0" marB="0" anchor="ctr">
                    <a:solidFill>
                      <a:srgbClr val="00B0F0"/>
                    </a:solidFill>
                  </a:tcPr>
                </a:tc>
                <a:tc>
                  <a:txBody>
                    <a:bodyPr/>
                    <a:lstStyle/>
                    <a:p>
                      <a:pPr marL="0" algn="ctr" rtl="0" eaLnBrk="1" fontAlgn="ctr" latinLnBrk="0" hangingPunct="1">
                        <a:spcBef>
                          <a:spcPts val="0"/>
                        </a:spcBef>
                        <a:spcAft>
                          <a:spcPts val="0"/>
                        </a:spcAft>
                      </a:pPr>
                      <a:r>
                        <a:rPr lang="en-US" sz="900" kern="1200">
                          <a:effectLst/>
                        </a:rPr>
                        <a:t>Massive Small Files, High OPS</a:t>
                      </a:r>
                      <a:endParaRPr lang="en-US">
                        <a:effectLst/>
                      </a:endParaRPr>
                    </a:p>
                  </a:txBody>
                  <a:tcPr marL="0" marR="0" marT="0" marB="0" anchor="ctr">
                    <a:solidFill>
                      <a:srgbClr val="00B0F0"/>
                    </a:solidFill>
                  </a:tcPr>
                </a:tc>
                <a:tc>
                  <a:txBody>
                    <a:bodyPr/>
                    <a:lstStyle/>
                    <a:p>
                      <a:pPr marL="0" algn="ctr" rtl="0" eaLnBrk="1" fontAlgn="ctr" latinLnBrk="0" hangingPunct="1">
                        <a:spcBef>
                          <a:spcPts val="0"/>
                        </a:spcBef>
                        <a:spcAft>
                          <a:spcPts val="0"/>
                        </a:spcAft>
                      </a:pPr>
                      <a:r>
                        <a:rPr lang="en-US" sz="900" kern="1200">
                          <a:effectLst/>
                        </a:rPr>
                        <a:t>Peer Vendors</a:t>
                      </a:r>
                      <a:endParaRPr lang="en-US">
                        <a:effectLst/>
                      </a:endParaRPr>
                    </a:p>
                  </a:txBody>
                  <a:tcPr marL="0" marR="0" marT="0" marB="0" anchor="ctr">
                    <a:solidFill>
                      <a:srgbClr val="00B0F0"/>
                    </a:solidFill>
                  </a:tcPr>
                </a:tc>
                <a:extLst>
                  <a:ext uri="{0D108BD9-81ED-4DB2-BD59-A6C34878D82A}">
                    <a16:rowId xmlns:a16="http://schemas.microsoft.com/office/drawing/2014/main" val="1630899756"/>
                  </a:ext>
                </a:extLst>
              </a:tr>
              <a:tr h="986909">
                <a:tc>
                  <a:txBody>
                    <a:bodyPr/>
                    <a:lstStyle/>
                    <a:p>
                      <a:pPr marL="0" algn="l" rtl="0" eaLnBrk="1" fontAlgn="ctr" latinLnBrk="0" hangingPunct="1">
                        <a:spcBef>
                          <a:spcPts val="0"/>
                        </a:spcBef>
                        <a:spcAft>
                          <a:spcPts val="0"/>
                        </a:spcAft>
                      </a:pPr>
                      <a:r>
                        <a:rPr lang="en-US" sz="900" kern="1200">
                          <a:effectLst/>
                        </a:rPr>
                        <a:t>1. Private client (POSIX, MPIIO)</a:t>
                      </a:r>
                      <a:endParaRPr lang="en-US">
                        <a:effectLst/>
                      </a:endParaRPr>
                    </a:p>
                  </a:txBody>
                  <a:tcPr marL="0" marR="0" marT="0" marB="0" anchor="ctr"/>
                </a:tc>
                <a:tc>
                  <a:txBody>
                    <a:bodyPr/>
                    <a:lstStyle/>
                    <a:p>
                      <a:pPr marL="0" algn="l" rtl="0" eaLnBrk="1" fontAlgn="ctr" latinLnBrk="0" hangingPunct="1">
                        <a:spcBef>
                          <a:spcPts val="0"/>
                        </a:spcBef>
                        <a:spcAft>
                          <a:spcPts val="0"/>
                        </a:spcAft>
                      </a:pPr>
                      <a:r>
                        <a:rPr lang="en-US" sz="900" kern="1200">
                          <a:effectLst/>
                        </a:rPr>
                        <a:t>Multi-channel protocol</a:t>
                      </a:r>
                      <a:endParaRPr lang="en-US">
                        <a:effectLst/>
                      </a:endParaRPr>
                    </a:p>
                    <a:p>
                      <a:pPr marL="0" algn="l" rtl="0" eaLnBrk="1" fontAlgn="ctr" latinLnBrk="0" hangingPunct="1">
                        <a:spcBef>
                          <a:spcPts val="0"/>
                        </a:spcBef>
                        <a:spcAft>
                          <a:spcPts val="0"/>
                        </a:spcAft>
                      </a:pPr>
                      <a:r>
                        <a:rPr lang="en-US" sz="900" kern="1200">
                          <a:effectLst/>
                        </a:rPr>
                        <a:t>35% higher bandwidth than common NAS protocols</a:t>
                      </a:r>
                      <a:endParaRPr lang="en-US">
                        <a:effectLst/>
                      </a:endParaRPr>
                    </a:p>
                  </a:txBody>
                  <a:tcPr marL="0" marR="0" marT="0" marB="0" anchor="ctr"/>
                </a:tc>
                <a:tc>
                  <a:txBody>
                    <a:bodyPr/>
                    <a:lstStyle/>
                    <a:p>
                      <a:pPr marL="0" algn="l" rtl="0" eaLnBrk="1" fontAlgn="ctr" latinLnBrk="0" hangingPunct="1">
                        <a:spcBef>
                          <a:spcPts val="0"/>
                        </a:spcBef>
                        <a:spcAft>
                          <a:spcPts val="0"/>
                        </a:spcAft>
                      </a:pPr>
                      <a:r>
                        <a:rPr lang="en-US" sz="900" kern="1200">
                          <a:effectLst/>
                        </a:rPr>
                        <a:t>Intelligent protocol load balancing</a:t>
                      </a:r>
                      <a:endParaRPr lang="en-US">
                        <a:effectLst/>
                      </a:endParaRPr>
                    </a:p>
                    <a:p>
                      <a:pPr marL="0" algn="l" rtl="0" eaLnBrk="1" fontAlgn="ctr" latinLnBrk="0" hangingPunct="1">
                        <a:spcBef>
                          <a:spcPts val="0"/>
                        </a:spcBef>
                        <a:spcAft>
                          <a:spcPts val="0"/>
                        </a:spcAft>
                      </a:pPr>
                      <a:r>
                        <a:rPr lang="en-US" sz="900" kern="1200">
                          <a:effectLst/>
                        </a:rPr>
                        <a:t>45% higher IOPS than common NAS protocols</a:t>
                      </a:r>
                      <a:endParaRPr lang="en-US">
                        <a:effectLst/>
                      </a:endParaRPr>
                    </a:p>
                  </a:txBody>
                  <a:tcPr marL="0" marR="0" marT="0" marB="0" anchor="ctr"/>
                </a:tc>
                <a:tc>
                  <a:txBody>
                    <a:bodyPr/>
                    <a:lstStyle/>
                    <a:p>
                      <a:pPr marL="0" algn="l" rtl="0" eaLnBrk="1" fontAlgn="ctr" latinLnBrk="0" hangingPunct="1">
                        <a:spcBef>
                          <a:spcPts val="0"/>
                        </a:spcBef>
                        <a:spcAft>
                          <a:spcPts val="0"/>
                        </a:spcAft>
                      </a:pPr>
                      <a:r>
                        <a:rPr lang="en-US" sz="900" kern="1200">
                          <a:effectLst/>
                        </a:rPr>
                        <a:t>Small I/O aggregation</a:t>
                      </a:r>
                      <a:endParaRPr lang="en-US">
                        <a:effectLst/>
                      </a:endParaRPr>
                    </a:p>
                    <a:p>
                      <a:pPr marL="0" algn="l" rtl="0" eaLnBrk="1" fontAlgn="ctr" latinLnBrk="0" hangingPunct="1">
                        <a:spcBef>
                          <a:spcPts val="0"/>
                        </a:spcBef>
                        <a:spcAft>
                          <a:spcPts val="0"/>
                        </a:spcAft>
                      </a:pPr>
                      <a:r>
                        <a:rPr lang="en-US" sz="900" kern="1200">
                          <a:effectLst/>
                        </a:rPr>
                        <a:t>40% higher IOPS than common NAS protocols</a:t>
                      </a:r>
                      <a:endParaRPr lang="en-US">
                        <a:effectLst/>
                      </a:endParaRPr>
                    </a:p>
                  </a:txBody>
                  <a:tcPr marL="0" marR="0" marT="0" marB="0" anchor="ctr"/>
                </a:tc>
                <a:tc>
                  <a:txBody>
                    <a:bodyPr/>
                    <a:lstStyle/>
                    <a:p>
                      <a:pPr marL="0" marR="0" indent="0" algn="l" rtl="0" eaLnBrk="1" fontAlgn="ctr" latinLnBrk="0" hangingPunct="1">
                        <a:spcBef>
                          <a:spcPts val="0"/>
                        </a:spcBef>
                        <a:spcAft>
                          <a:spcPts val="0"/>
                        </a:spcAft>
                      </a:pPr>
                      <a:r>
                        <a:rPr lang="en-US" sz="900" kern="1200">
                          <a:effectLst/>
                        </a:rPr>
                        <a:t>Vendor D and vendor N do not support this function. Vendor DD and vendor I support this function.</a:t>
                      </a:r>
                      <a:endParaRPr lang="en-US">
                        <a:effectLst/>
                      </a:endParaRPr>
                    </a:p>
                  </a:txBody>
                  <a:tcPr marL="0" marR="0" marT="0" marB="0" anchor="ctr"/>
                </a:tc>
                <a:extLst>
                  <a:ext uri="{0D108BD9-81ED-4DB2-BD59-A6C34878D82A}">
                    <a16:rowId xmlns:a16="http://schemas.microsoft.com/office/drawing/2014/main" val="164339946"/>
                  </a:ext>
                </a:extLst>
              </a:tr>
              <a:tr h="989512">
                <a:tc>
                  <a:txBody>
                    <a:bodyPr/>
                    <a:lstStyle/>
                    <a:p>
                      <a:pPr marL="0" algn="l" rtl="0" eaLnBrk="1" fontAlgn="ctr" latinLnBrk="0" hangingPunct="1">
                        <a:spcBef>
                          <a:spcPts val="0"/>
                        </a:spcBef>
                        <a:spcAft>
                          <a:spcPts val="0"/>
                        </a:spcAft>
                      </a:pPr>
                      <a:r>
                        <a:rPr lang="en-US" sz="900" kern="1200">
                          <a:effectLst/>
                        </a:rPr>
                        <a:t>2. Intelligent cache</a:t>
                      </a:r>
                      <a:endParaRPr lang="en-US">
                        <a:effectLst/>
                      </a:endParaRPr>
                    </a:p>
                  </a:txBody>
                  <a:tcPr marL="0" marR="0" marT="0" marB="0" anchor="ctr"/>
                </a:tc>
                <a:tc>
                  <a:txBody>
                    <a:bodyPr/>
                    <a:lstStyle/>
                    <a:p>
                      <a:pPr marL="0" algn="l" rtl="0" eaLnBrk="1" fontAlgn="ctr" latinLnBrk="0" hangingPunct="1">
                        <a:spcBef>
                          <a:spcPts val="0"/>
                        </a:spcBef>
                        <a:spcAft>
                          <a:spcPts val="0"/>
                        </a:spcAft>
                      </a:pPr>
                      <a:r>
                        <a:rPr lang="en-US" sz="900" kern="1200">
                          <a:effectLst/>
                        </a:rPr>
                        <a:t>Sequential I/O pre-read improves bandwidth.</a:t>
                      </a:r>
                      <a:endParaRPr lang="en-US">
                        <a:effectLst/>
                      </a:endParaRPr>
                    </a:p>
                  </a:txBody>
                  <a:tcPr marL="0" marR="0" marT="0" marB="0" anchor="ctr"/>
                </a:tc>
                <a:tc>
                  <a:txBody>
                    <a:bodyPr/>
                    <a:lstStyle/>
                    <a:p>
                      <a:pPr marL="0" algn="l" rtl="0" eaLnBrk="1" fontAlgn="ctr" latinLnBrk="0" hangingPunct="1">
                        <a:spcBef>
                          <a:spcPts val="0"/>
                        </a:spcBef>
                        <a:spcAft>
                          <a:spcPts val="0"/>
                        </a:spcAft>
                      </a:pPr>
                      <a:r>
                        <a:rPr lang="en-US" sz="900" kern="1200">
                          <a:effectLst/>
                        </a:rPr>
                        <a:t>Regular stream prefetch improves the memory hit ratio and performance and reduces the latency.</a:t>
                      </a:r>
                      <a:endParaRPr lang="en-US">
                        <a:effectLst/>
                      </a:endParaRPr>
                    </a:p>
                  </a:txBody>
                  <a:tcPr marL="0" marR="0" marT="0" marB="0" anchor="ctr"/>
                </a:tc>
                <a:tc>
                  <a:txBody>
                    <a:bodyPr/>
                    <a:lstStyle/>
                    <a:p>
                      <a:pPr marL="0" marR="0" indent="0" algn="l" rtl="0" eaLnBrk="1" fontAlgn="ctr" latinLnBrk="0" hangingPunct="1">
                        <a:spcBef>
                          <a:spcPts val="0"/>
                        </a:spcBef>
                        <a:spcAft>
                          <a:spcPts val="0"/>
                        </a:spcAft>
                      </a:pPr>
                      <a:r>
                        <a:rPr lang="en-US" sz="900" kern="1200">
                          <a:effectLst/>
                        </a:rPr>
                        <a:t>I/O workload model of intelligent service learning implements cross-file pre-reading and improves the hit ratio.</a:t>
                      </a:r>
                      <a:endParaRPr lang="en-US">
                        <a:effectLst/>
                      </a:endParaRPr>
                    </a:p>
                  </a:txBody>
                  <a:tcPr marL="0" marR="0" marT="0" marB="0" anchor="ctr"/>
                </a:tc>
                <a:tc>
                  <a:txBody>
                    <a:bodyPr/>
                    <a:lstStyle/>
                    <a:p>
                      <a:pPr marL="0" marR="0" indent="0" algn="l" rtl="0" eaLnBrk="1" fontAlgn="ctr" latinLnBrk="0" hangingPunct="1">
                        <a:spcBef>
                          <a:spcPts val="0"/>
                        </a:spcBef>
                        <a:spcAft>
                          <a:spcPts val="0"/>
                        </a:spcAft>
                      </a:pPr>
                      <a:r>
                        <a:rPr lang="en-US" sz="900" kern="1200">
                          <a:effectLst/>
                        </a:rPr>
                        <a:t>Peer vendors support only sequential stream pre-reading and do not support interval stream pre-reading or cross-file pre-reading.</a:t>
                      </a:r>
                      <a:endParaRPr lang="en-US">
                        <a:effectLst/>
                      </a:endParaRPr>
                    </a:p>
                  </a:txBody>
                  <a:tcPr marL="0" marR="0" marT="0" marB="0" anchor="ctr"/>
                </a:tc>
                <a:extLst>
                  <a:ext uri="{0D108BD9-81ED-4DB2-BD59-A6C34878D82A}">
                    <a16:rowId xmlns:a16="http://schemas.microsoft.com/office/drawing/2014/main" val="3152836226"/>
                  </a:ext>
                </a:extLst>
              </a:tr>
              <a:tr h="504090">
                <a:tc>
                  <a:txBody>
                    <a:bodyPr/>
                    <a:lstStyle/>
                    <a:p>
                      <a:pPr marL="0" algn="l" rtl="0" eaLnBrk="1" fontAlgn="ctr" latinLnBrk="0" hangingPunct="1">
                        <a:spcBef>
                          <a:spcPts val="0"/>
                        </a:spcBef>
                        <a:spcAft>
                          <a:spcPts val="0"/>
                        </a:spcAft>
                      </a:pPr>
                      <a:r>
                        <a:rPr lang="en-US" sz="900" kern="1200">
                          <a:effectLst/>
                        </a:rPr>
                        <a:t>3. NVDIMM</a:t>
                      </a:r>
                      <a:endParaRPr lang="en-US">
                        <a:effectLst/>
                      </a:endParaRPr>
                    </a:p>
                  </a:txBody>
                  <a:tcPr marL="0" marR="0" marT="0" marB="0" anchor="ctr"/>
                </a:tc>
                <a:tc>
                  <a:txBody>
                    <a:bodyPr/>
                    <a:lstStyle/>
                    <a:p>
                      <a:pPr marL="0" algn="l" rtl="0" eaLnBrk="1" fontAlgn="ctr" latinLnBrk="0" hangingPunct="1">
                        <a:spcBef>
                          <a:spcPts val="0"/>
                        </a:spcBef>
                        <a:spcAft>
                          <a:spcPts val="0"/>
                        </a:spcAft>
                      </a:pPr>
                      <a:r>
                        <a:rPr lang="en-US" sz="900" kern="1200">
                          <a:effectLst/>
                        </a:rPr>
                        <a:t>Stable write latency</a:t>
                      </a:r>
                      <a:endParaRPr lang="en-US">
                        <a:effectLst/>
                      </a:endParaRPr>
                    </a:p>
                  </a:txBody>
                  <a:tcPr marL="0" marR="0" marT="0" marB="0" anchor="ctr"/>
                </a:tc>
                <a:tc>
                  <a:txBody>
                    <a:bodyPr/>
                    <a:lstStyle/>
                    <a:p>
                      <a:pPr marL="0" algn="l" rtl="0" eaLnBrk="1" fontAlgn="ctr" latinLnBrk="0" hangingPunct="1">
                        <a:spcBef>
                          <a:spcPts val="0"/>
                        </a:spcBef>
                        <a:spcAft>
                          <a:spcPts val="0"/>
                        </a:spcAft>
                      </a:pPr>
                      <a:r>
                        <a:rPr lang="en-US" sz="900" kern="1200">
                          <a:effectLst/>
                        </a:rPr>
                        <a:t>Stable write latency and I/O aggregation</a:t>
                      </a:r>
                      <a:endParaRPr lang="en-US">
                        <a:effectLst/>
                      </a:endParaRPr>
                    </a:p>
                  </a:txBody>
                  <a:tcPr marL="0" marR="0" marT="0" marB="0" anchor="ctr"/>
                </a:tc>
                <a:tc>
                  <a:txBody>
                    <a:bodyPr/>
                    <a:lstStyle/>
                    <a:p>
                      <a:pPr marL="0" algn="l" rtl="0" eaLnBrk="1" fontAlgn="ctr" latinLnBrk="0" hangingPunct="1">
                        <a:spcBef>
                          <a:spcPts val="0"/>
                        </a:spcBef>
                        <a:spcAft>
                          <a:spcPts val="0"/>
                        </a:spcAft>
                      </a:pPr>
                      <a:r>
                        <a:rPr lang="en-US" sz="900" kern="1200">
                          <a:effectLst/>
                        </a:rPr>
                        <a:t>Stable write latency and file aggregation</a:t>
                      </a:r>
                      <a:endParaRPr lang="en-US">
                        <a:effectLst/>
                      </a:endParaRPr>
                    </a:p>
                  </a:txBody>
                  <a:tcPr marL="0" marR="0" marT="0" marB="0" anchor="ctr"/>
                </a:tc>
                <a:tc>
                  <a:txBody>
                    <a:bodyPr/>
                    <a:lstStyle/>
                    <a:p>
                      <a:pPr marL="0" algn="l" rtl="0" eaLnBrk="1" fontAlgn="ctr" latinLnBrk="0" hangingPunct="1">
                        <a:spcBef>
                          <a:spcPts val="0"/>
                        </a:spcBef>
                        <a:spcAft>
                          <a:spcPts val="0"/>
                        </a:spcAft>
                      </a:pPr>
                      <a:r>
                        <a:rPr lang="en-US" sz="900" kern="1200">
                          <a:effectLst/>
                        </a:rPr>
                        <a:t>Only vendor D and vendor N support this function.</a:t>
                      </a:r>
                      <a:endParaRPr lang="en-US">
                        <a:effectLst/>
                      </a:endParaRPr>
                    </a:p>
                  </a:txBody>
                  <a:tcPr marL="0" marR="0" marT="0" marB="0" anchor="ctr"/>
                </a:tc>
                <a:extLst>
                  <a:ext uri="{0D108BD9-81ED-4DB2-BD59-A6C34878D82A}">
                    <a16:rowId xmlns:a16="http://schemas.microsoft.com/office/drawing/2014/main" val="2934913102"/>
                  </a:ext>
                </a:extLst>
              </a:tr>
              <a:tr h="616111">
                <a:tc>
                  <a:txBody>
                    <a:bodyPr/>
                    <a:lstStyle/>
                    <a:p>
                      <a:pPr marL="0" algn="l" rtl="0" eaLnBrk="1" fontAlgn="ctr" latinLnBrk="0" hangingPunct="1">
                        <a:spcBef>
                          <a:spcPts val="0"/>
                        </a:spcBef>
                        <a:spcAft>
                          <a:spcPts val="0"/>
                        </a:spcAft>
                      </a:pPr>
                      <a:r>
                        <a:rPr lang="en-US" sz="900" kern="1200">
                          <a:effectLst/>
                        </a:rPr>
                        <a:t>4. Block size of the self-adaptive application</a:t>
                      </a:r>
                      <a:endParaRPr lang="en-US">
                        <a:effectLst/>
                      </a:endParaRPr>
                    </a:p>
                  </a:txBody>
                  <a:tcPr marL="0" marR="0" marT="0" marB="0" anchor="ctr"/>
                </a:tc>
                <a:tc>
                  <a:txBody>
                    <a:bodyPr/>
                    <a:lstStyle/>
                    <a:p>
                      <a:pPr marL="0" algn="l" rtl="0" eaLnBrk="1" fontAlgn="ctr" latinLnBrk="0" hangingPunct="1">
                        <a:spcBef>
                          <a:spcPts val="0"/>
                        </a:spcBef>
                        <a:spcAft>
                          <a:spcPts val="0"/>
                        </a:spcAft>
                      </a:pPr>
                      <a:r>
                        <a:rPr lang="en-US" sz="900" kern="1200">
                          <a:effectLst/>
                        </a:rPr>
                        <a:t>1 MB block size, improving read and write performance</a:t>
                      </a:r>
                      <a:endParaRPr lang="en-US">
                        <a:effectLst/>
                      </a:endParaRPr>
                    </a:p>
                  </a:txBody>
                  <a:tcPr marL="0" marR="0" marT="0" marB="0" anchor="ctr"/>
                </a:tc>
                <a:tc>
                  <a:txBody>
                    <a:bodyPr/>
                    <a:lstStyle/>
                    <a:p>
                      <a:pPr marL="0" algn="l" rtl="0" eaLnBrk="1" fontAlgn="ctr" latinLnBrk="0" hangingPunct="1">
                        <a:spcBef>
                          <a:spcPts val="0"/>
                        </a:spcBef>
                        <a:spcAft>
                          <a:spcPts val="0"/>
                        </a:spcAft>
                      </a:pPr>
                      <a:r>
                        <a:rPr lang="en-US" sz="900" kern="1200">
                          <a:effectLst/>
                        </a:rPr>
                        <a:t>8 KB block size, improving read and write performance</a:t>
                      </a:r>
                      <a:endParaRPr lang="en-US">
                        <a:effectLst/>
                      </a:endParaRPr>
                    </a:p>
                  </a:txBody>
                  <a:tcPr marL="0" marR="0" marT="0" marB="0" anchor="ctr"/>
                </a:tc>
                <a:tc>
                  <a:txBody>
                    <a:bodyPr/>
                    <a:lstStyle/>
                    <a:p>
                      <a:pPr marL="0" algn="l" rtl="0" eaLnBrk="1" fontAlgn="ctr" latinLnBrk="0" hangingPunct="1">
                        <a:spcBef>
                          <a:spcPts val="0"/>
                        </a:spcBef>
                        <a:spcAft>
                          <a:spcPts val="0"/>
                        </a:spcAft>
                      </a:pPr>
                      <a:r>
                        <a:rPr lang="en-US" sz="900" kern="1200">
                          <a:effectLst/>
                        </a:rPr>
                        <a:t>8 KB block size, improving read and write performance</a:t>
                      </a:r>
                      <a:endParaRPr lang="en-US">
                        <a:effectLst/>
                      </a:endParaRPr>
                    </a:p>
                  </a:txBody>
                  <a:tcPr marL="0" marR="0" marT="0" marB="0" anchor="ctr"/>
                </a:tc>
                <a:tc>
                  <a:txBody>
                    <a:bodyPr/>
                    <a:lstStyle/>
                    <a:p>
                      <a:pPr marL="0" algn="l" rtl="0" eaLnBrk="1" fontAlgn="ctr" latinLnBrk="0" hangingPunct="1">
                        <a:spcBef>
                          <a:spcPts val="0"/>
                        </a:spcBef>
                        <a:spcAft>
                          <a:spcPts val="0"/>
                        </a:spcAft>
                      </a:pPr>
                      <a:r>
                        <a:rPr lang="en-US" sz="900" kern="1200">
                          <a:effectLst/>
                        </a:rPr>
                        <a:t>Only Huawei supports this function.</a:t>
                      </a:r>
                      <a:endParaRPr lang="en-US">
                        <a:effectLst/>
                      </a:endParaRPr>
                    </a:p>
                  </a:txBody>
                  <a:tcPr marL="0" marR="0" marT="0" marB="0" anchor="ctr"/>
                </a:tc>
                <a:extLst>
                  <a:ext uri="{0D108BD9-81ED-4DB2-BD59-A6C34878D82A}">
                    <a16:rowId xmlns:a16="http://schemas.microsoft.com/office/drawing/2014/main" val="2551047869"/>
                  </a:ext>
                </a:extLst>
              </a:tr>
              <a:tr h="644116">
                <a:tc>
                  <a:txBody>
                    <a:bodyPr/>
                    <a:lstStyle/>
                    <a:p>
                      <a:pPr marL="0" algn="l" rtl="0" eaLnBrk="1" fontAlgn="ctr" latinLnBrk="0" hangingPunct="1">
                        <a:spcBef>
                          <a:spcPts val="0"/>
                        </a:spcBef>
                        <a:spcAft>
                          <a:spcPts val="0"/>
                        </a:spcAft>
                      </a:pPr>
                      <a:r>
                        <a:rPr lang="en-US" sz="900" kern="1200">
                          <a:effectLst/>
                        </a:rPr>
                        <a:t>5. Large I/O passthrough</a:t>
                      </a:r>
                      <a:endParaRPr lang="en-US">
                        <a:effectLst/>
                      </a:endParaRPr>
                    </a:p>
                  </a:txBody>
                  <a:tcPr marL="0" marR="0" marT="0" marB="0" anchor="ctr"/>
                </a:tc>
                <a:tc>
                  <a:txBody>
                    <a:bodyPr/>
                    <a:lstStyle/>
                    <a:p>
                      <a:pPr marL="0" algn="l" rtl="0" eaLnBrk="1" fontAlgn="ctr" latinLnBrk="0" hangingPunct="1">
                        <a:spcBef>
                          <a:spcPts val="0"/>
                        </a:spcBef>
                        <a:spcAft>
                          <a:spcPts val="0"/>
                        </a:spcAft>
                      </a:pPr>
                      <a:r>
                        <a:rPr lang="en-US" sz="900" kern="1200">
                          <a:effectLst/>
                        </a:rPr>
                        <a:t>Large I/Os are directly read from and written to the persistence layer, improving bandwidth.</a:t>
                      </a:r>
                      <a:endParaRPr lang="en-US">
                        <a:effectLst/>
                      </a:endParaRPr>
                    </a:p>
                  </a:txBody>
                  <a:tcPr marL="0" marR="0" marT="0" marB="0" anchor="ctr"/>
                </a:tc>
                <a:tc>
                  <a:txBody>
                    <a:bodyPr/>
                    <a:lstStyle/>
                    <a:p>
                      <a:pPr marL="0" algn="l" rtl="0" eaLnBrk="1" fontAlgn="ctr" latinLnBrk="0" hangingPunct="1">
                        <a:spcBef>
                          <a:spcPts val="0"/>
                        </a:spcBef>
                        <a:spcAft>
                          <a:spcPts val="0"/>
                        </a:spcAft>
                      </a:pPr>
                      <a:r>
                        <a:rPr lang="en-US" sz="900" kern="1200">
                          <a:effectLst/>
                        </a:rPr>
                        <a:t>/</a:t>
                      </a:r>
                      <a:endParaRPr lang="en-US">
                        <a:effectLst/>
                      </a:endParaRPr>
                    </a:p>
                  </a:txBody>
                  <a:tcPr marL="0" marR="0" marT="0" marB="0" anchor="ctr"/>
                </a:tc>
                <a:tc>
                  <a:txBody>
                    <a:bodyPr/>
                    <a:lstStyle/>
                    <a:p>
                      <a:pPr marL="0" algn="l" rtl="0" eaLnBrk="1" fontAlgn="ctr" latinLnBrk="0" hangingPunct="1">
                        <a:spcBef>
                          <a:spcPts val="0"/>
                        </a:spcBef>
                        <a:spcAft>
                          <a:spcPts val="0"/>
                        </a:spcAft>
                      </a:pPr>
                      <a:r>
                        <a:rPr lang="en-US" sz="900" kern="1200">
                          <a:effectLst/>
                        </a:rPr>
                        <a:t>/</a:t>
                      </a:r>
                      <a:endParaRPr lang="en-US">
                        <a:effectLst/>
                      </a:endParaRPr>
                    </a:p>
                  </a:txBody>
                  <a:tcPr marL="0" marR="0" marT="0" marB="0" anchor="ctr"/>
                </a:tc>
                <a:tc>
                  <a:txBody>
                    <a:bodyPr/>
                    <a:lstStyle/>
                    <a:p>
                      <a:pPr marL="0" algn="l" rtl="0" eaLnBrk="1" fontAlgn="ctr" latinLnBrk="0" hangingPunct="1">
                        <a:spcBef>
                          <a:spcPts val="0"/>
                        </a:spcBef>
                        <a:spcAft>
                          <a:spcPts val="0"/>
                        </a:spcAft>
                      </a:pPr>
                      <a:r>
                        <a:rPr lang="en-US" sz="900" kern="1200">
                          <a:effectLst/>
                        </a:rPr>
                        <a:t>Only Huawei supports this function.</a:t>
                      </a:r>
                      <a:endParaRPr lang="en-US">
                        <a:effectLst/>
                      </a:endParaRPr>
                    </a:p>
                  </a:txBody>
                  <a:tcPr marL="0" marR="0" marT="0" marB="0" anchor="ctr"/>
                </a:tc>
                <a:extLst>
                  <a:ext uri="{0D108BD9-81ED-4DB2-BD59-A6C34878D82A}">
                    <a16:rowId xmlns:a16="http://schemas.microsoft.com/office/drawing/2014/main" val="2911174842"/>
                  </a:ext>
                </a:extLst>
              </a:tr>
            </a:tbl>
          </a:graphicData>
        </a:graphic>
      </p:graphicFrame>
    </p:spTree>
    <p:extLst>
      <p:ext uri="{BB962C8B-B14F-4D97-AF65-F5344CB8AC3E}">
        <p14:creationId xmlns:p14="http://schemas.microsoft.com/office/powerpoint/2010/main" val="3405303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29462" y="3428999"/>
            <a:ext cx="8662539" cy="0"/>
          </a:xfrm>
          <a:prstGeom prst="line">
            <a:avLst/>
          </a:prstGeom>
          <a:ln w="25400">
            <a:solidFill>
              <a:srgbClr val="9CB7D0">
                <a:alpha val="91000"/>
              </a:srgbClr>
            </a:solidFill>
          </a:ln>
        </p:spPr>
        <p:style>
          <a:lnRef idx="1">
            <a:schemeClr val="accent1"/>
          </a:lnRef>
          <a:fillRef idx="0">
            <a:schemeClr val="accent1"/>
          </a:fillRef>
          <a:effectRef idx="0">
            <a:schemeClr val="accent1"/>
          </a:effectRef>
          <a:fontRef idx="minor">
            <a:schemeClr val="tx1"/>
          </a:fontRef>
        </p:style>
      </p:cxnSp>
      <p:sp>
        <p:nvSpPr>
          <p:cNvPr id="16" name="Oval 4"/>
          <p:cNvSpPr>
            <a:spLocks noChangeArrowheads="1"/>
          </p:cNvSpPr>
          <p:nvPr/>
        </p:nvSpPr>
        <p:spPr bwMode="gray">
          <a:xfrm>
            <a:off x="-5428142" y="-4296523"/>
            <a:ext cx="15400130" cy="15400130"/>
          </a:xfrm>
          <a:prstGeom prst="ellipse">
            <a:avLst/>
          </a:prstGeom>
          <a:solidFill>
            <a:srgbClr val="B3CEE7">
              <a:alpha val="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17" name="Oval 4"/>
          <p:cNvSpPr>
            <a:spLocks noChangeArrowheads="1"/>
          </p:cNvSpPr>
          <p:nvPr/>
        </p:nvSpPr>
        <p:spPr bwMode="gray">
          <a:xfrm>
            <a:off x="-3789194" y="-2039863"/>
            <a:ext cx="11082337" cy="11082337"/>
          </a:xfrm>
          <a:prstGeom prst="ellipse">
            <a:avLst/>
          </a:prstGeom>
          <a:solidFill>
            <a:srgbClr val="BCC7DE">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18" name="Oval 4"/>
          <p:cNvSpPr>
            <a:spLocks noChangeArrowheads="1"/>
          </p:cNvSpPr>
          <p:nvPr/>
        </p:nvSpPr>
        <p:spPr bwMode="gray">
          <a:xfrm>
            <a:off x="-1407386" y="-70823"/>
            <a:ext cx="6999645" cy="6999645"/>
          </a:xfrm>
          <a:prstGeom prst="ellipse">
            <a:avLst/>
          </a:prstGeom>
          <a:solidFill>
            <a:srgbClr val="BDCEDD">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19" name="Oval 4"/>
          <p:cNvSpPr>
            <a:spLocks noChangeArrowheads="1"/>
          </p:cNvSpPr>
          <p:nvPr/>
        </p:nvSpPr>
        <p:spPr bwMode="gray">
          <a:xfrm>
            <a:off x="-112048" y="1224516"/>
            <a:ext cx="4408969" cy="4408969"/>
          </a:xfrm>
          <a:prstGeom prst="ellipse">
            <a:avLst/>
          </a:prstGeom>
          <a:solidFill>
            <a:srgbClr val="B9CCE1">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20" name="Oval 4"/>
          <p:cNvSpPr>
            <a:spLocks noChangeArrowheads="1"/>
          </p:cNvSpPr>
          <p:nvPr/>
        </p:nvSpPr>
        <p:spPr bwMode="gray">
          <a:xfrm>
            <a:off x="653172" y="1989736"/>
            <a:ext cx="2878529" cy="2878529"/>
          </a:xfrm>
          <a:prstGeom prst="ellipse">
            <a:avLst/>
          </a:prstGeom>
          <a:solidFill>
            <a:srgbClr val="8597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24" name="矩形 23"/>
          <p:cNvSpPr/>
          <p:nvPr/>
        </p:nvSpPr>
        <p:spPr>
          <a:xfrm>
            <a:off x="4956974" y="3692747"/>
            <a:ext cx="2134677" cy="399861"/>
          </a:xfrm>
          <a:prstGeom prst="rect">
            <a:avLst/>
          </a:prstGeom>
        </p:spPr>
        <p:txBody>
          <a:bodyPr wrap="square">
            <a:noAutofit/>
          </a:bodyPr>
          <a:lstStyle/>
          <a:p>
            <a:pPr algn="ctr" fontAlgn="ctr">
              <a:spcBef>
                <a:spcPct val="0"/>
              </a:spcBef>
            </a:pPr>
            <a:r>
              <a:rPr lang="en-US" sz="1999">
                <a:solidFill>
                  <a:schemeClr val="tx1">
                    <a:lumMod val="65000"/>
                    <a:lumOff val="35000"/>
                  </a:schemeClr>
                </a:solidFill>
                <a:latin typeface="Arial" panose="020B0604020202020204" pitchFamily="34" charset="0"/>
              </a:rPr>
              <a:t>Hardware</a:t>
            </a:r>
            <a:endParaRPr lang="en-US" altLang="zh-CN" sz="1999">
              <a:solidFill>
                <a:schemeClr val="tx1">
                  <a:lumMod val="65000"/>
                  <a:lumOff val="35000"/>
                </a:schemeClr>
              </a:solidFill>
              <a:latin typeface="Arial" panose="020B0604020202020204" pitchFamily="34" charset="0"/>
              <a:ea typeface="微软雅黑" pitchFamily="34" charset="-122"/>
              <a:cs typeface="Arial" pitchFamily="34" charset="0"/>
            </a:endParaRPr>
          </a:p>
        </p:txBody>
      </p:sp>
      <p:sp>
        <p:nvSpPr>
          <p:cNvPr id="26" name="Oval 14"/>
          <p:cNvSpPr>
            <a:spLocks noChangeArrowheads="1"/>
          </p:cNvSpPr>
          <p:nvPr/>
        </p:nvSpPr>
        <p:spPr bwMode="auto">
          <a:xfrm>
            <a:off x="5921731" y="3362792"/>
            <a:ext cx="125922" cy="138514"/>
          </a:xfrm>
          <a:prstGeom prst="ellipse">
            <a:avLst/>
          </a:prstGeom>
          <a:solidFill>
            <a:schemeClr val="tx1">
              <a:lumMod val="50000"/>
              <a:lumOff val="50000"/>
            </a:schemeClr>
          </a:solidFill>
          <a:ln w="12700" cap="flat">
            <a:noFill/>
            <a:prstDash val="solid"/>
            <a:round/>
            <a:headEnd/>
            <a:tailEnd/>
          </a:ln>
        </p:spPr>
        <p:txBody>
          <a:bodyPr vert="horz" wrap="square" lIns="91383" tIns="45691" rIns="91383" bIns="45691" numCol="1" anchor="t" anchorCtr="0" compatLnSpc="1">
            <a:prstTxWarp prst="textNoShape">
              <a:avLst/>
            </a:prstTxWarp>
            <a:noAutofit/>
          </a:bodyPr>
          <a:lstStyle/>
          <a:p>
            <a:pPr fontAlgn="ctr"/>
            <a:endParaRPr lang="en-US" altLang="zh-CN" sz="1799">
              <a:latin typeface="Arial" panose="020B0604020202020204" pitchFamily="34" charset="0"/>
              <a:ea typeface="微软雅黑" pitchFamily="34" charset="-122"/>
            </a:endParaRPr>
          </a:p>
        </p:txBody>
      </p:sp>
      <p:sp>
        <p:nvSpPr>
          <p:cNvPr id="30" name="Oval 15"/>
          <p:cNvSpPr>
            <a:spLocks noChangeArrowheads="1"/>
          </p:cNvSpPr>
          <p:nvPr/>
        </p:nvSpPr>
        <p:spPr bwMode="auto">
          <a:xfrm>
            <a:off x="4409699" y="3329739"/>
            <a:ext cx="179888" cy="179888"/>
          </a:xfrm>
          <a:prstGeom prst="ellipse">
            <a:avLst/>
          </a:prstGeom>
          <a:solidFill>
            <a:srgbClr val="0070C0"/>
          </a:solidFill>
          <a:ln w="12700" cap="flat">
            <a:noFill/>
            <a:prstDash val="solid"/>
            <a:round/>
            <a:headEnd/>
            <a:tailEnd/>
          </a:ln>
        </p:spPr>
        <p:txBody>
          <a:bodyPr vert="horz" wrap="square" lIns="91383" tIns="45691" rIns="91383" bIns="45691" numCol="1" anchor="t" anchorCtr="0" compatLnSpc="1">
            <a:prstTxWarp prst="textNoShape">
              <a:avLst/>
            </a:prstTxWarp>
            <a:noAutofit/>
          </a:bodyPr>
          <a:lstStyle/>
          <a:p>
            <a:pPr fontAlgn="ctr"/>
            <a:endParaRPr lang="en-US" altLang="zh-CN" sz="1799">
              <a:latin typeface="Arial" panose="020B0604020202020204" pitchFamily="34" charset="0"/>
              <a:ea typeface="微软雅黑" pitchFamily="34" charset="-122"/>
            </a:endParaRPr>
          </a:p>
        </p:txBody>
      </p:sp>
      <p:sp>
        <p:nvSpPr>
          <p:cNvPr id="31" name="矩形 30"/>
          <p:cNvSpPr/>
          <p:nvPr/>
        </p:nvSpPr>
        <p:spPr>
          <a:xfrm>
            <a:off x="3823860" y="2857890"/>
            <a:ext cx="1967343" cy="561041"/>
          </a:xfrm>
          <a:prstGeom prst="rect">
            <a:avLst/>
          </a:prstGeom>
        </p:spPr>
        <p:txBody>
          <a:bodyPr wrap="square">
            <a:noAutofit/>
          </a:bodyPr>
          <a:lstStyle/>
          <a:p>
            <a:pPr fontAlgn="ctr">
              <a:spcBef>
                <a:spcPct val="0"/>
              </a:spcBef>
            </a:pPr>
            <a:r>
              <a:rPr lang="en-US" sz="2000" b="1">
                <a:solidFill>
                  <a:srgbClr val="0070C0"/>
                </a:solidFill>
                <a:latin typeface="Arial" panose="020B0604020202020204" pitchFamily="34" charset="0"/>
              </a:rPr>
              <a:t>Overview</a:t>
            </a:r>
            <a:endParaRPr lang="en-US" sz="2000">
              <a:solidFill>
                <a:schemeClr val="tx2"/>
              </a:solidFill>
              <a:latin typeface="Arial" panose="020B0604020202020204" pitchFamily="34" charset="0"/>
            </a:endParaRPr>
          </a:p>
        </p:txBody>
      </p:sp>
      <p:sp>
        <p:nvSpPr>
          <p:cNvPr id="21" name="Oval 14"/>
          <p:cNvSpPr>
            <a:spLocks noChangeArrowheads="1"/>
          </p:cNvSpPr>
          <p:nvPr/>
        </p:nvSpPr>
        <p:spPr bwMode="auto">
          <a:xfrm>
            <a:off x="7423671" y="3366038"/>
            <a:ext cx="125922" cy="125922"/>
          </a:xfrm>
          <a:prstGeom prst="ellipse">
            <a:avLst/>
          </a:prstGeom>
          <a:solidFill>
            <a:schemeClr val="tx1">
              <a:lumMod val="50000"/>
              <a:lumOff val="50000"/>
            </a:schemeClr>
          </a:solidFill>
          <a:ln w="12700" cap="flat">
            <a:noFill/>
            <a:prstDash val="solid"/>
            <a:round/>
            <a:headEnd/>
            <a:tailEnd/>
          </a:ln>
        </p:spPr>
        <p:txBody>
          <a:bodyPr vert="horz" wrap="square" lIns="91383" tIns="45691" rIns="91383" bIns="45691" numCol="1" anchor="t" anchorCtr="0" compatLnSpc="1">
            <a:prstTxWarp prst="textNoShape">
              <a:avLst/>
            </a:prstTxWarp>
            <a:noAutofit/>
          </a:bodyPr>
          <a:lstStyle/>
          <a:p>
            <a:pPr fontAlgn="ctr"/>
            <a:endParaRPr lang="en-US" altLang="zh-CN" sz="1799">
              <a:latin typeface="Arial" panose="020B0604020202020204" pitchFamily="34" charset="0"/>
              <a:ea typeface="微软雅黑" pitchFamily="34" charset="-122"/>
            </a:endParaRPr>
          </a:p>
        </p:txBody>
      </p:sp>
      <p:sp>
        <p:nvSpPr>
          <p:cNvPr id="27" name="矩形 26"/>
          <p:cNvSpPr/>
          <p:nvPr/>
        </p:nvSpPr>
        <p:spPr>
          <a:xfrm>
            <a:off x="847849" y="3021876"/>
            <a:ext cx="2420557" cy="584547"/>
          </a:xfrm>
          <a:prstGeom prst="rect">
            <a:avLst/>
          </a:prstGeom>
        </p:spPr>
        <p:txBody>
          <a:bodyPr wrap="square">
            <a:noAutofit/>
          </a:bodyPr>
          <a:lstStyle/>
          <a:p>
            <a:pPr algn="ctr" fontAlgn="ctr">
              <a:spcBef>
                <a:spcPct val="0"/>
              </a:spcBef>
            </a:pPr>
            <a:r>
              <a:rPr lang="en-US" sz="2000" b="1">
                <a:solidFill>
                  <a:schemeClr val="bg2"/>
                </a:solidFill>
                <a:latin typeface="Arial" panose="020B0604020202020204" pitchFamily="34" charset="0"/>
              </a:rPr>
              <a:t>OceanStor 100D</a:t>
            </a:r>
          </a:p>
          <a:p>
            <a:pPr algn="ctr" fontAlgn="ctr">
              <a:spcBef>
                <a:spcPct val="0"/>
              </a:spcBef>
            </a:pPr>
            <a:r>
              <a:rPr lang="en-US" sz="2000" b="1">
                <a:solidFill>
                  <a:schemeClr val="bg2"/>
                </a:solidFill>
                <a:latin typeface="Arial" panose="020B0604020202020204" pitchFamily="34" charset="0"/>
              </a:rPr>
              <a:t>Enterprise NAS</a:t>
            </a:r>
            <a:endParaRPr lang="en-US" altLang="zh-CN" sz="2000" b="1">
              <a:solidFill>
                <a:schemeClr val="bg2"/>
              </a:solidFill>
              <a:latin typeface="Arial" panose="020B0604020202020204" pitchFamily="34" charset="0"/>
              <a:ea typeface="微软雅黑" pitchFamily="34" charset="-122"/>
              <a:cs typeface="Arial" pitchFamily="34" charset="0"/>
            </a:endParaRPr>
          </a:p>
        </p:txBody>
      </p:sp>
      <p:sp>
        <p:nvSpPr>
          <p:cNvPr id="23" name="矩形 22"/>
          <p:cNvSpPr/>
          <p:nvPr/>
        </p:nvSpPr>
        <p:spPr>
          <a:xfrm>
            <a:off x="7795819" y="3692747"/>
            <a:ext cx="2506196" cy="399861"/>
          </a:xfrm>
          <a:prstGeom prst="rect">
            <a:avLst/>
          </a:prstGeom>
        </p:spPr>
        <p:txBody>
          <a:bodyPr wrap="square">
            <a:noAutofit/>
          </a:bodyPr>
          <a:lstStyle/>
          <a:p>
            <a:pPr algn="ctr" fontAlgn="ctr">
              <a:spcBef>
                <a:spcPct val="0"/>
              </a:spcBef>
            </a:pPr>
            <a:r>
              <a:rPr lang="en-US" sz="1999">
                <a:solidFill>
                  <a:schemeClr val="tx1">
                    <a:lumMod val="65000"/>
                    <a:lumOff val="35000"/>
                  </a:schemeClr>
                </a:solidFill>
                <a:latin typeface="Arial" panose="020B0604020202020204" pitchFamily="34" charset="0"/>
              </a:rPr>
              <a:t>Enterprise Features</a:t>
            </a:r>
            <a:endParaRPr lang="en-US" altLang="zh-CN" sz="1999">
              <a:solidFill>
                <a:schemeClr val="tx1">
                  <a:lumMod val="65000"/>
                  <a:lumOff val="35000"/>
                </a:schemeClr>
              </a:solidFill>
              <a:latin typeface="Arial" panose="020B0604020202020204" pitchFamily="34" charset="0"/>
              <a:ea typeface="微软雅黑" pitchFamily="34" charset="-122"/>
              <a:cs typeface="Arial" pitchFamily="34" charset="0"/>
            </a:endParaRPr>
          </a:p>
        </p:txBody>
      </p:sp>
      <p:sp>
        <p:nvSpPr>
          <p:cNvPr id="33" name="矩形 32"/>
          <p:cNvSpPr/>
          <p:nvPr/>
        </p:nvSpPr>
        <p:spPr>
          <a:xfrm>
            <a:off x="6386130" y="2859061"/>
            <a:ext cx="2159324" cy="399861"/>
          </a:xfrm>
          <a:prstGeom prst="rect">
            <a:avLst/>
          </a:prstGeom>
        </p:spPr>
        <p:txBody>
          <a:bodyPr wrap="square">
            <a:noAutofit/>
          </a:bodyPr>
          <a:lstStyle/>
          <a:p>
            <a:pPr algn="ctr" fontAlgn="ctr">
              <a:spcBef>
                <a:spcPct val="0"/>
              </a:spcBef>
            </a:pPr>
            <a:r>
              <a:rPr lang="en-US" sz="1999">
                <a:solidFill>
                  <a:schemeClr val="tx1">
                    <a:lumMod val="65000"/>
                    <a:lumOff val="35000"/>
                  </a:schemeClr>
                </a:solidFill>
                <a:latin typeface="Arial" panose="020B0604020202020204" pitchFamily="34" charset="0"/>
              </a:rPr>
              <a:t>Software</a:t>
            </a:r>
            <a:endParaRPr lang="en-US" altLang="zh-CN" sz="1999">
              <a:solidFill>
                <a:schemeClr val="tx1">
                  <a:lumMod val="65000"/>
                  <a:lumOff val="35000"/>
                </a:schemeClr>
              </a:solidFill>
              <a:latin typeface="Arial" panose="020B0604020202020204" pitchFamily="34" charset="0"/>
              <a:ea typeface="微软雅黑" pitchFamily="34" charset="-122"/>
              <a:cs typeface="Arial" pitchFamily="34" charset="0"/>
            </a:endParaRPr>
          </a:p>
        </p:txBody>
      </p:sp>
      <p:sp>
        <p:nvSpPr>
          <p:cNvPr id="34" name="Oval 14"/>
          <p:cNvSpPr>
            <a:spLocks noChangeArrowheads="1"/>
          </p:cNvSpPr>
          <p:nvPr/>
        </p:nvSpPr>
        <p:spPr bwMode="auto">
          <a:xfrm>
            <a:off x="8883603" y="3356722"/>
            <a:ext cx="125922" cy="125922"/>
          </a:xfrm>
          <a:prstGeom prst="ellipse">
            <a:avLst/>
          </a:prstGeom>
          <a:solidFill>
            <a:schemeClr val="tx1">
              <a:lumMod val="50000"/>
              <a:lumOff val="50000"/>
            </a:schemeClr>
          </a:solidFill>
          <a:ln w="12700" cap="flat">
            <a:noFill/>
            <a:prstDash val="solid"/>
            <a:round/>
            <a:headEnd/>
            <a:tailEnd/>
          </a:ln>
        </p:spPr>
        <p:txBody>
          <a:bodyPr vert="horz" wrap="square" lIns="91383" tIns="45691" rIns="91383" bIns="45691" numCol="1" anchor="t" anchorCtr="0" compatLnSpc="1">
            <a:prstTxWarp prst="textNoShape">
              <a:avLst/>
            </a:prstTxWarp>
            <a:noAutofit/>
          </a:bodyPr>
          <a:lstStyle/>
          <a:p>
            <a:pPr fontAlgn="ctr"/>
            <a:endParaRPr lang="en-US" altLang="zh-CN" sz="1799">
              <a:latin typeface="Arial" panose="020B0604020202020204" pitchFamily="34" charset="0"/>
              <a:ea typeface="微软雅黑" pitchFamily="34" charset="-122"/>
            </a:endParaRPr>
          </a:p>
        </p:txBody>
      </p:sp>
      <p:sp>
        <p:nvSpPr>
          <p:cNvPr id="35" name="矩形 34"/>
          <p:cNvSpPr/>
          <p:nvPr/>
        </p:nvSpPr>
        <p:spPr>
          <a:xfrm>
            <a:off x="847850" y="3787096"/>
            <a:ext cx="2420557" cy="399954"/>
          </a:xfrm>
          <a:prstGeom prst="rect">
            <a:avLst/>
          </a:prstGeom>
        </p:spPr>
        <p:txBody>
          <a:bodyPr wrap="square">
            <a:noAutofit/>
          </a:bodyPr>
          <a:lstStyle/>
          <a:p>
            <a:pPr algn="ctr" fontAlgn="ctr">
              <a:spcBef>
                <a:spcPct val="0"/>
              </a:spcBef>
            </a:pPr>
            <a:endParaRPr lang="en-US" sz="1999">
              <a:solidFill>
                <a:schemeClr val="bg2"/>
              </a:solidFill>
              <a:latin typeface="Arial" panose="020B0604020202020204" pitchFamily="34" charset="0"/>
            </a:endParaRPr>
          </a:p>
        </p:txBody>
      </p:sp>
      <p:sp>
        <p:nvSpPr>
          <p:cNvPr id="29" name="矩形 30">
            <a:extLst>
              <a:ext uri="{FF2B5EF4-FFF2-40B4-BE49-F238E27FC236}">
                <a16:creationId xmlns:a16="http://schemas.microsoft.com/office/drawing/2014/main" id="{7C260B0D-2325-420B-B304-40D06C87A4F3}"/>
              </a:ext>
            </a:extLst>
          </p:cNvPr>
          <p:cNvSpPr/>
          <p:nvPr/>
        </p:nvSpPr>
        <p:spPr>
          <a:xfrm>
            <a:off x="3487032" y="2093188"/>
            <a:ext cx="2704966" cy="736452"/>
          </a:xfrm>
          <a:prstGeom prst="rect">
            <a:avLst/>
          </a:prstGeom>
        </p:spPr>
        <p:txBody>
          <a:bodyPr wrap="square">
            <a:noAutofit/>
          </a:bodyPr>
          <a:lstStyle/>
          <a:p>
            <a:pPr indent="-342900" fontAlgn="ctr">
              <a:spcBef>
                <a:spcPct val="0"/>
              </a:spcBef>
              <a:buFont typeface="Arial" panose="020B0604020202020204" pitchFamily="34" charset="0"/>
              <a:buChar char="•"/>
            </a:pPr>
            <a:r>
              <a:rPr lang="en-US" sz="1400">
                <a:solidFill>
                  <a:schemeClr val="tx2"/>
                </a:solidFill>
                <a:latin typeface="Arial" panose="020B0604020202020204" pitchFamily="34" charset="0"/>
              </a:rPr>
              <a:t>Core storage requirements</a:t>
            </a:r>
          </a:p>
          <a:p>
            <a:pPr indent="-342900" fontAlgn="ctr">
              <a:spcBef>
                <a:spcPct val="0"/>
              </a:spcBef>
              <a:buFont typeface="Arial" panose="020B0604020202020204" pitchFamily="34" charset="0"/>
              <a:buChar char="•"/>
            </a:pPr>
            <a:r>
              <a:rPr lang="en-US" sz="1400">
                <a:solidFill>
                  <a:schemeClr val="tx2"/>
                </a:solidFill>
                <a:latin typeface="Arial" panose="020B0604020202020204" pitchFamily="34" charset="0"/>
              </a:rPr>
              <a:t>Product quick introduction</a:t>
            </a:r>
          </a:p>
          <a:p>
            <a:pPr indent="-342900" fontAlgn="ctr">
              <a:spcBef>
                <a:spcPct val="0"/>
              </a:spcBef>
              <a:buFont typeface="Arial" panose="020B0604020202020204" pitchFamily="34" charset="0"/>
              <a:buChar char="•"/>
            </a:pPr>
            <a:r>
              <a:rPr lang="en-US" sz="1400">
                <a:solidFill>
                  <a:schemeClr val="tx2"/>
                </a:solidFill>
                <a:latin typeface="Arial" panose="020B0604020202020204" pitchFamily="34" charset="0"/>
              </a:rPr>
              <a:t>Product spec comparison</a:t>
            </a:r>
          </a:p>
        </p:txBody>
      </p:sp>
    </p:spTree>
    <p:extLst>
      <p:ext uri="{BB962C8B-B14F-4D97-AF65-F5344CB8AC3E}">
        <p14:creationId xmlns:p14="http://schemas.microsoft.com/office/powerpoint/2010/main" val="3929031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97F23-6191-4DAA-BBD6-1B6078B041D0}"/>
              </a:ext>
            </a:extLst>
          </p:cNvPr>
          <p:cNvSpPr>
            <a:spLocks noGrp="1"/>
          </p:cNvSpPr>
          <p:nvPr>
            <p:ph type="title"/>
          </p:nvPr>
        </p:nvSpPr>
        <p:spPr>
          <a:xfrm>
            <a:off x="838200" y="365125"/>
            <a:ext cx="10515600" cy="823759"/>
          </a:xfrm>
        </p:spPr>
        <p:txBody>
          <a:bodyPr/>
          <a:lstStyle/>
          <a:p>
            <a:r>
              <a:rPr lang="en-US"/>
              <a:t>Distributed Cache Overview</a:t>
            </a:r>
          </a:p>
        </p:txBody>
      </p:sp>
      <p:pic>
        <p:nvPicPr>
          <p:cNvPr id="4" name="Picture 4" descr="A screenshot of a cell phone&#10;&#10;Description automatically generated">
            <a:extLst>
              <a:ext uri="{FF2B5EF4-FFF2-40B4-BE49-F238E27FC236}">
                <a16:creationId xmlns:a16="http://schemas.microsoft.com/office/drawing/2014/main" id="{782D9DCA-7452-4DF5-97F4-9390A99EBE4E}"/>
              </a:ext>
            </a:extLst>
          </p:cNvPr>
          <p:cNvPicPr>
            <a:picLocks noChangeAspect="1"/>
          </p:cNvPicPr>
          <p:nvPr/>
        </p:nvPicPr>
        <p:blipFill>
          <a:blip r:embed="rId2"/>
          <a:stretch>
            <a:fillRect/>
          </a:stretch>
        </p:blipFill>
        <p:spPr>
          <a:xfrm>
            <a:off x="598660" y="1750450"/>
            <a:ext cx="5294090" cy="3440816"/>
          </a:xfrm>
          <a:prstGeom prst="rect">
            <a:avLst/>
          </a:prstGeom>
        </p:spPr>
      </p:pic>
      <p:pic>
        <p:nvPicPr>
          <p:cNvPr id="5" name="Picture 5" descr="A close up of a logo&#10;&#10;Description automatically generated">
            <a:extLst>
              <a:ext uri="{FF2B5EF4-FFF2-40B4-BE49-F238E27FC236}">
                <a16:creationId xmlns:a16="http://schemas.microsoft.com/office/drawing/2014/main" id="{AC544BBE-4183-4998-AC76-1388BF004CDB}"/>
              </a:ext>
            </a:extLst>
          </p:cNvPr>
          <p:cNvPicPr>
            <a:picLocks noChangeAspect="1"/>
          </p:cNvPicPr>
          <p:nvPr/>
        </p:nvPicPr>
        <p:blipFill>
          <a:blip r:embed="rId3"/>
          <a:stretch>
            <a:fillRect/>
          </a:stretch>
        </p:blipFill>
        <p:spPr>
          <a:xfrm>
            <a:off x="1462668" y="1232334"/>
            <a:ext cx="2743200" cy="490404"/>
          </a:xfrm>
          <a:prstGeom prst="rect">
            <a:avLst/>
          </a:prstGeom>
        </p:spPr>
      </p:pic>
      <p:pic>
        <p:nvPicPr>
          <p:cNvPr id="6" name="Picture 6" descr="A close up of a logo&#10;&#10;Description automatically generated">
            <a:extLst>
              <a:ext uri="{FF2B5EF4-FFF2-40B4-BE49-F238E27FC236}">
                <a16:creationId xmlns:a16="http://schemas.microsoft.com/office/drawing/2014/main" id="{A83CB770-B9EE-4941-823D-0EC2F9F4D1F3}"/>
              </a:ext>
            </a:extLst>
          </p:cNvPr>
          <p:cNvPicPr>
            <a:picLocks noChangeAspect="1"/>
          </p:cNvPicPr>
          <p:nvPr/>
        </p:nvPicPr>
        <p:blipFill>
          <a:blip r:embed="rId4"/>
          <a:stretch>
            <a:fillRect/>
          </a:stretch>
        </p:blipFill>
        <p:spPr>
          <a:xfrm>
            <a:off x="7883912" y="1236838"/>
            <a:ext cx="2743200" cy="481397"/>
          </a:xfrm>
          <a:prstGeom prst="rect">
            <a:avLst/>
          </a:prstGeom>
        </p:spPr>
      </p:pic>
      <p:pic>
        <p:nvPicPr>
          <p:cNvPr id="7" name="Picture 7" descr="A screenshot of a cell phone&#10;&#10;Description automatically generated">
            <a:extLst>
              <a:ext uri="{FF2B5EF4-FFF2-40B4-BE49-F238E27FC236}">
                <a16:creationId xmlns:a16="http://schemas.microsoft.com/office/drawing/2014/main" id="{5EC282E4-E4A5-42BA-8EB2-FCCC7688D5A8}"/>
              </a:ext>
            </a:extLst>
          </p:cNvPr>
          <p:cNvPicPr>
            <a:picLocks noChangeAspect="1"/>
          </p:cNvPicPr>
          <p:nvPr/>
        </p:nvPicPr>
        <p:blipFill>
          <a:blip r:embed="rId5"/>
          <a:stretch>
            <a:fillRect/>
          </a:stretch>
        </p:blipFill>
        <p:spPr>
          <a:xfrm>
            <a:off x="6575545" y="1821070"/>
            <a:ext cx="5128016" cy="3367009"/>
          </a:xfrm>
          <a:prstGeom prst="rect">
            <a:avLst/>
          </a:prstGeom>
        </p:spPr>
      </p:pic>
      <p:sp>
        <p:nvSpPr>
          <p:cNvPr id="9" name="TextBox 8">
            <a:extLst>
              <a:ext uri="{FF2B5EF4-FFF2-40B4-BE49-F238E27FC236}">
                <a16:creationId xmlns:a16="http://schemas.microsoft.com/office/drawing/2014/main" id="{19C2B085-7855-460A-B573-0389AB53DF43}"/>
              </a:ext>
            </a:extLst>
          </p:cNvPr>
          <p:cNvSpPr txBox="1"/>
          <p:nvPr/>
        </p:nvSpPr>
        <p:spPr>
          <a:xfrm>
            <a:off x="569304" y="5632126"/>
            <a:ext cx="10908720" cy="738664"/>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Distributed non-shared cache</a:t>
            </a:r>
          </a:p>
          <a:p>
            <a:r>
              <a:rPr lang="en-US" sz="1400"/>
              <a:t>Various</a:t>
            </a:r>
            <a:r>
              <a:rPr lang="en-US" sz="1400">
                <a:cs typeface="Calibri"/>
              </a:rPr>
              <a:t> hotspot identification algorithms: </a:t>
            </a:r>
            <a:r>
              <a:rPr lang="en-US" sz="1400">
                <a:ea typeface="+mn-lt"/>
                <a:cs typeface="+mn-lt"/>
              </a:rPr>
              <a:t>Sequential IO prefetch, Regular stream prefetch, interval stream pre-reading or cross-file pre-reading, I/O workload modeling.</a:t>
            </a:r>
            <a:endParaRPr lang="en-US" sz="1400">
              <a:cs typeface="Calibri"/>
            </a:endParaRPr>
          </a:p>
        </p:txBody>
      </p:sp>
    </p:spTree>
    <p:extLst>
      <p:ext uri="{BB962C8B-B14F-4D97-AF65-F5344CB8AC3E}">
        <p14:creationId xmlns:p14="http://schemas.microsoft.com/office/powerpoint/2010/main" val="2067510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4CEA4-C429-48B1-8683-1C32172326AE}"/>
              </a:ext>
            </a:extLst>
          </p:cNvPr>
          <p:cNvSpPr>
            <a:spLocks noGrp="1"/>
          </p:cNvSpPr>
          <p:nvPr>
            <p:ph type="title"/>
          </p:nvPr>
        </p:nvSpPr>
        <p:spPr/>
        <p:txBody>
          <a:bodyPr/>
          <a:lstStyle/>
          <a:p>
            <a:r>
              <a:rPr lang="en-US">
                <a:ea typeface="+mj-lt"/>
                <a:cs typeface="+mj-lt"/>
              </a:rPr>
              <a:t>Competitor</a:t>
            </a:r>
            <a:r>
              <a:rPr lang="en-US">
                <a:cs typeface="Calibri Light"/>
              </a:rPr>
              <a:t> Product Cache Design</a:t>
            </a:r>
          </a:p>
        </p:txBody>
      </p:sp>
      <p:sp>
        <p:nvSpPr>
          <p:cNvPr id="6" name="TextBox 5">
            <a:extLst>
              <a:ext uri="{FF2B5EF4-FFF2-40B4-BE49-F238E27FC236}">
                <a16:creationId xmlns:a16="http://schemas.microsoft.com/office/drawing/2014/main" id="{3A4CB1EC-0C55-47E7-A2FB-7954895D2271}"/>
              </a:ext>
            </a:extLst>
          </p:cNvPr>
          <p:cNvSpPr txBox="1"/>
          <p:nvPr/>
        </p:nvSpPr>
        <p:spPr>
          <a:xfrm>
            <a:off x="587890" y="5483443"/>
            <a:ext cx="6621415" cy="738664"/>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L1 cache: global shared, </a:t>
            </a:r>
            <a:r>
              <a:rPr lang="en-US" sz="1400">
                <a:ea typeface="+mn-lt"/>
                <a:cs typeface="+mn-lt"/>
              </a:rPr>
              <a:t>uses MESI protocol (using distributed locks) for cache coherency.</a:t>
            </a:r>
          </a:p>
          <a:p>
            <a:r>
              <a:rPr lang="en-US" sz="1400">
                <a:cs typeface="Calibri"/>
              </a:rPr>
              <a:t>NVRAM cache: journal cache</a:t>
            </a:r>
          </a:p>
          <a:p>
            <a:r>
              <a:rPr lang="en-US" sz="1400">
                <a:cs typeface="Calibri"/>
              </a:rPr>
              <a:t>Real-time adaptive prefetch (per file)</a:t>
            </a:r>
          </a:p>
        </p:txBody>
      </p:sp>
      <p:sp>
        <p:nvSpPr>
          <p:cNvPr id="7" name="TextBox 6">
            <a:extLst>
              <a:ext uri="{FF2B5EF4-FFF2-40B4-BE49-F238E27FC236}">
                <a16:creationId xmlns:a16="http://schemas.microsoft.com/office/drawing/2014/main" id="{A5277D96-C78A-476D-B2B1-4733F29672EF}"/>
              </a:ext>
            </a:extLst>
          </p:cNvPr>
          <p:cNvSpPr txBox="1"/>
          <p:nvPr/>
        </p:nvSpPr>
        <p:spPr>
          <a:xfrm>
            <a:off x="7148523" y="1097297"/>
            <a:ext cx="4598990" cy="2031325"/>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Write cache operations: </a:t>
            </a:r>
            <a:endParaRPr lang="en-US">
              <a:ea typeface="+mn-lt"/>
              <a:cs typeface="+mn-lt"/>
            </a:endParaRPr>
          </a:p>
          <a:p>
            <a:r>
              <a:rPr lang="en-US" sz="1400">
                <a:ea typeface="+mn-lt"/>
                <a:cs typeface="+mn-lt"/>
              </a:rPr>
              <a:t>1. An NFS client sends initiate node a write request for a file with +2n protection. </a:t>
            </a:r>
            <a:endParaRPr lang="en-US">
              <a:ea typeface="+mn-lt"/>
              <a:cs typeface="+mn-lt"/>
            </a:endParaRPr>
          </a:p>
          <a:p>
            <a:r>
              <a:rPr lang="en-US" sz="1400">
                <a:ea typeface="+mn-lt"/>
                <a:cs typeface="+mn-lt"/>
              </a:rPr>
              <a:t>2. initiate node accepts the write into NVRAM write cache and  mirrors to participant nodes’ log files. </a:t>
            </a:r>
            <a:endParaRPr lang="en-US">
              <a:ea typeface="+mn-lt"/>
              <a:cs typeface="+mn-lt"/>
            </a:endParaRPr>
          </a:p>
          <a:p>
            <a:r>
              <a:rPr lang="en-US" sz="1400">
                <a:ea typeface="+mn-lt"/>
                <a:cs typeface="+mn-lt"/>
              </a:rPr>
              <a:t>3. Write acknowledgement is returned to the client. </a:t>
            </a:r>
            <a:endParaRPr lang="en-US">
              <a:ea typeface="+mn-lt"/>
              <a:cs typeface="+mn-lt"/>
            </a:endParaRPr>
          </a:p>
          <a:p>
            <a:r>
              <a:rPr lang="en-US" sz="1400">
                <a:ea typeface="+mn-lt"/>
                <a:cs typeface="+mn-lt"/>
              </a:rPr>
              <a:t>4.  As Node 1’s write cache fills, it is periodically flushed, and writes to disks with EC. </a:t>
            </a:r>
            <a:endParaRPr lang="en-US">
              <a:ea typeface="+mn-lt"/>
              <a:cs typeface="+mn-lt"/>
            </a:endParaRPr>
          </a:p>
          <a:p>
            <a:r>
              <a:rPr lang="en-US" sz="1400">
                <a:ea typeface="+mn-lt"/>
                <a:cs typeface="+mn-lt"/>
              </a:rPr>
              <a:t>5. The write cache and participant log files are cleared. </a:t>
            </a:r>
            <a:endParaRPr lang="en-US">
              <a:cs typeface="Calibri"/>
            </a:endParaRPr>
          </a:p>
        </p:txBody>
      </p:sp>
      <p:sp>
        <p:nvSpPr>
          <p:cNvPr id="8" name="TextBox 7">
            <a:extLst>
              <a:ext uri="{FF2B5EF4-FFF2-40B4-BE49-F238E27FC236}">
                <a16:creationId xmlns:a16="http://schemas.microsoft.com/office/drawing/2014/main" id="{39BA2A4E-BA23-4067-9FE1-72226B9BF0B6}"/>
              </a:ext>
            </a:extLst>
          </p:cNvPr>
          <p:cNvSpPr txBox="1"/>
          <p:nvPr/>
        </p:nvSpPr>
        <p:spPr>
          <a:xfrm>
            <a:off x="7148523" y="3504101"/>
            <a:ext cx="4598990" cy="2031325"/>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Read cache operations: </a:t>
            </a:r>
            <a:endParaRPr lang="en-US">
              <a:ea typeface="+mn-lt"/>
              <a:cs typeface="+mn-lt"/>
            </a:endParaRPr>
          </a:p>
          <a:p>
            <a:r>
              <a:rPr lang="en-US" sz="1400">
                <a:ea typeface="+mn-lt"/>
                <a:cs typeface="+mn-lt"/>
              </a:rPr>
              <a:t>On local node:</a:t>
            </a:r>
          </a:p>
          <a:p>
            <a:r>
              <a:rPr lang="en-US" sz="1400">
                <a:ea typeface="+mn-lt"/>
                <a:cs typeface="+mn-lt"/>
              </a:rPr>
              <a:t>1. Determine whether the data is in L1 cache, if so, return to client.  </a:t>
            </a:r>
            <a:endParaRPr lang="en-US">
              <a:ea typeface="+mn-lt"/>
              <a:cs typeface="+mn-lt"/>
            </a:endParaRPr>
          </a:p>
          <a:p>
            <a:r>
              <a:rPr lang="en-US" sz="1400">
                <a:ea typeface="+mn-lt"/>
                <a:cs typeface="+mn-lt"/>
              </a:rPr>
              <a:t>2. If not, request data from remote nodes.  </a:t>
            </a:r>
            <a:endParaRPr lang="en-US"/>
          </a:p>
          <a:p>
            <a:r>
              <a:rPr lang="en-US" sz="1400">
                <a:ea typeface="+mn-lt"/>
                <a:cs typeface="+mn-lt"/>
              </a:rPr>
              <a:t>On remote nodes:</a:t>
            </a:r>
          </a:p>
          <a:p>
            <a:r>
              <a:rPr lang="en-US" sz="1400">
                <a:ea typeface="+mn-lt"/>
                <a:cs typeface="+mn-lt"/>
              </a:rPr>
              <a:t>1. Determine whether the data is in the L2 or L3 cache.  </a:t>
            </a:r>
            <a:endParaRPr lang="en-US">
              <a:ea typeface="+mn-lt"/>
              <a:cs typeface="+mn-lt"/>
            </a:endParaRPr>
          </a:p>
          <a:p>
            <a:r>
              <a:rPr lang="en-US" sz="1400">
                <a:ea typeface="+mn-lt"/>
                <a:cs typeface="+mn-lt"/>
              </a:rPr>
              <a:t>2. If not in the local caches, read from disk and return data to initiate node. </a:t>
            </a:r>
            <a:endParaRPr lang="en-US" sz="1400">
              <a:cs typeface="Calibri"/>
            </a:endParaRPr>
          </a:p>
        </p:txBody>
      </p:sp>
      <p:sp>
        <p:nvSpPr>
          <p:cNvPr id="9" name="Rectangle 8">
            <a:extLst>
              <a:ext uri="{FF2B5EF4-FFF2-40B4-BE49-F238E27FC236}">
                <a16:creationId xmlns:a16="http://schemas.microsoft.com/office/drawing/2014/main" id="{F2F086BA-57C1-4328-AA92-2ABC3EB29EB9}"/>
              </a:ext>
            </a:extLst>
          </p:cNvPr>
          <p:cNvSpPr/>
          <p:nvPr/>
        </p:nvSpPr>
        <p:spPr>
          <a:xfrm>
            <a:off x="695094" y="1745166"/>
            <a:ext cx="5891560" cy="340112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8A030D-6270-49B2-9CCC-724BEEC04D00}"/>
              </a:ext>
            </a:extLst>
          </p:cNvPr>
          <p:cNvSpPr/>
          <p:nvPr/>
        </p:nvSpPr>
        <p:spPr>
          <a:xfrm>
            <a:off x="1076093" y="2061117"/>
            <a:ext cx="3549804" cy="604024"/>
          </a:xfrm>
          <a:prstGeom prst="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 L1 Cache</a:t>
            </a:r>
          </a:p>
        </p:txBody>
      </p:sp>
      <p:sp>
        <p:nvSpPr>
          <p:cNvPr id="11" name="Rectangle 10">
            <a:extLst>
              <a:ext uri="{FF2B5EF4-FFF2-40B4-BE49-F238E27FC236}">
                <a16:creationId xmlns:a16="http://schemas.microsoft.com/office/drawing/2014/main" id="{2B792D76-8B2E-4E78-BAB4-0CB1D00D3D40}"/>
              </a:ext>
            </a:extLst>
          </p:cNvPr>
          <p:cNvSpPr/>
          <p:nvPr/>
        </p:nvSpPr>
        <p:spPr>
          <a:xfrm>
            <a:off x="1076093" y="3129775"/>
            <a:ext cx="3549804" cy="604024"/>
          </a:xfrm>
          <a:prstGeom prst="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   L2 Cache</a:t>
            </a:r>
          </a:p>
        </p:txBody>
      </p:sp>
      <p:sp>
        <p:nvSpPr>
          <p:cNvPr id="12" name="Rectangle 11">
            <a:extLst>
              <a:ext uri="{FF2B5EF4-FFF2-40B4-BE49-F238E27FC236}">
                <a16:creationId xmlns:a16="http://schemas.microsoft.com/office/drawing/2014/main" id="{9BFF728C-B7A8-48C3-A491-C6FB189EC677}"/>
              </a:ext>
            </a:extLst>
          </p:cNvPr>
          <p:cNvSpPr/>
          <p:nvPr/>
        </p:nvSpPr>
        <p:spPr>
          <a:xfrm>
            <a:off x="1038922" y="4198434"/>
            <a:ext cx="3549804" cy="604024"/>
          </a:xfrm>
          <a:prstGeom prst="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L3 Cache</a:t>
            </a:r>
          </a:p>
        </p:txBody>
      </p:sp>
      <p:sp>
        <p:nvSpPr>
          <p:cNvPr id="13" name="Rectangle 12">
            <a:extLst>
              <a:ext uri="{FF2B5EF4-FFF2-40B4-BE49-F238E27FC236}">
                <a16:creationId xmlns:a16="http://schemas.microsoft.com/office/drawing/2014/main" id="{2CCD264D-7FB4-4CF5-B1FF-2B8508439272}"/>
              </a:ext>
            </a:extLst>
          </p:cNvPr>
          <p:cNvSpPr/>
          <p:nvPr/>
        </p:nvSpPr>
        <p:spPr>
          <a:xfrm>
            <a:off x="1076092" y="3129775"/>
            <a:ext cx="1172587" cy="315951"/>
          </a:xfrm>
          <a:prstGeom prst="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cs typeface="Calibri"/>
              </a:rPr>
              <a:t>NVRAM</a:t>
            </a:r>
          </a:p>
        </p:txBody>
      </p:sp>
      <p:sp>
        <p:nvSpPr>
          <p:cNvPr id="14" name="Rectangle 13">
            <a:extLst>
              <a:ext uri="{FF2B5EF4-FFF2-40B4-BE49-F238E27FC236}">
                <a16:creationId xmlns:a16="http://schemas.microsoft.com/office/drawing/2014/main" id="{CCC478B7-D228-4D5A-B53F-2468725E38C2}"/>
              </a:ext>
            </a:extLst>
          </p:cNvPr>
          <p:cNvSpPr/>
          <p:nvPr/>
        </p:nvSpPr>
        <p:spPr>
          <a:xfrm>
            <a:off x="1076093" y="2246328"/>
            <a:ext cx="1172586" cy="418812"/>
          </a:xfrm>
          <a:prstGeom prst="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cs typeface="Calibri"/>
              </a:rPr>
              <a:t>Write</a:t>
            </a:r>
          </a:p>
          <a:p>
            <a:pPr algn="ctr"/>
            <a:r>
              <a:rPr lang="en-US" sz="1400">
                <a:solidFill>
                  <a:schemeClr val="tx1"/>
                </a:solidFill>
                <a:cs typeface="Calibri"/>
              </a:rPr>
              <a:t>Cache</a:t>
            </a:r>
          </a:p>
        </p:txBody>
      </p:sp>
      <p:sp>
        <p:nvSpPr>
          <p:cNvPr id="15" name="Arrow: Down 14">
            <a:extLst>
              <a:ext uri="{FF2B5EF4-FFF2-40B4-BE49-F238E27FC236}">
                <a16:creationId xmlns:a16="http://schemas.microsoft.com/office/drawing/2014/main" id="{B8B994FF-04DD-4B22-A757-671E4E8B26B1}"/>
              </a:ext>
            </a:extLst>
          </p:cNvPr>
          <p:cNvSpPr/>
          <p:nvPr/>
        </p:nvSpPr>
        <p:spPr>
          <a:xfrm>
            <a:off x="1610412" y="2710963"/>
            <a:ext cx="288073" cy="418171"/>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Up 16">
            <a:extLst>
              <a:ext uri="{FF2B5EF4-FFF2-40B4-BE49-F238E27FC236}">
                <a16:creationId xmlns:a16="http://schemas.microsoft.com/office/drawing/2014/main" id="{DF04C3CE-E5AE-4020-8805-D5AF91123558}"/>
              </a:ext>
            </a:extLst>
          </p:cNvPr>
          <p:cNvSpPr/>
          <p:nvPr/>
        </p:nvSpPr>
        <p:spPr>
          <a:xfrm>
            <a:off x="3639701" y="2686569"/>
            <a:ext cx="288073" cy="464634"/>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Up-Down 17">
            <a:extLst>
              <a:ext uri="{FF2B5EF4-FFF2-40B4-BE49-F238E27FC236}">
                <a16:creationId xmlns:a16="http://schemas.microsoft.com/office/drawing/2014/main" id="{556413EA-500D-4F77-A1FB-FB3417BF4C88}"/>
              </a:ext>
            </a:extLst>
          </p:cNvPr>
          <p:cNvSpPr/>
          <p:nvPr/>
        </p:nvSpPr>
        <p:spPr>
          <a:xfrm>
            <a:off x="2555942" y="3723475"/>
            <a:ext cx="297367" cy="473928"/>
          </a:xfrm>
          <a:prstGeom prst="up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AFAC6F9-1542-45C9-A691-8DEFA69442F3}"/>
              </a:ext>
            </a:extLst>
          </p:cNvPr>
          <p:cNvSpPr txBox="1"/>
          <p:nvPr/>
        </p:nvSpPr>
        <p:spPr>
          <a:xfrm>
            <a:off x="4871816" y="2147370"/>
            <a:ext cx="1811186" cy="52322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RAM,  global shared</a:t>
            </a:r>
          </a:p>
          <a:p>
            <a:r>
              <a:rPr lang="en-US" sz="1400">
                <a:cs typeface="Calibri"/>
              </a:rPr>
              <a:t>Client side</a:t>
            </a:r>
          </a:p>
        </p:txBody>
      </p:sp>
      <p:sp>
        <p:nvSpPr>
          <p:cNvPr id="20" name="TextBox 19">
            <a:extLst>
              <a:ext uri="{FF2B5EF4-FFF2-40B4-BE49-F238E27FC236}">
                <a16:creationId xmlns:a16="http://schemas.microsoft.com/office/drawing/2014/main" id="{6330A410-A65B-488C-9289-83F39EA5FF11}"/>
              </a:ext>
            </a:extLst>
          </p:cNvPr>
          <p:cNvSpPr txBox="1"/>
          <p:nvPr/>
        </p:nvSpPr>
        <p:spPr>
          <a:xfrm>
            <a:off x="4871816" y="3150979"/>
            <a:ext cx="1885528" cy="52322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RAM,  local</a:t>
            </a:r>
          </a:p>
          <a:p>
            <a:r>
              <a:rPr lang="en-US" sz="1400">
                <a:cs typeface="Calibri"/>
              </a:rPr>
              <a:t>backend</a:t>
            </a:r>
          </a:p>
        </p:txBody>
      </p:sp>
      <p:sp>
        <p:nvSpPr>
          <p:cNvPr id="21" name="TextBox 20">
            <a:extLst>
              <a:ext uri="{FF2B5EF4-FFF2-40B4-BE49-F238E27FC236}">
                <a16:creationId xmlns:a16="http://schemas.microsoft.com/office/drawing/2014/main" id="{318340F4-945F-4FD1-93C3-164FC9059DC6}"/>
              </a:ext>
            </a:extLst>
          </p:cNvPr>
          <p:cNvSpPr txBox="1"/>
          <p:nvPr/>
        </p:nvSpPr>
        <p:spPr>
          <a:xfrm>
            <a:off x="4871816" y="4201051"/>
            <a:ext cx="1857650" cy="52322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SSD, local</a:t>
            </a:r>
          </a:p>
          <a:p>
            <a:r>
              <a:rPr lang="en-US" sz="1400">
                <a:cs typeface="Calibri"/>
              </a:rPr>
              <a:t>backend</a:t>
            </a:r>
          </a:p>
        </p:txBody>
      </p:sp>
    </p:spTree>
    <p:extLst>
      <p:ext uri="{BB962C8B-B14F-4D97-AF65-F5344CB8AC3E}">
        <p14:creationId xmlns:p14="http://schemas.microsoft.com/office/powerpoint/2010/main" val="2496211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D510-A1B3-4117-A56B-143993EDD4B3}"/>
              </a:ext>
            </a:extLst>
          </p:cNvPr>
          <p:cNvSpPr>
            <a:spLocks noGrp="1"/>
          </p:cNvSpPr>
          <p:nvPr>
            <p:ph type="title"/>
          </p:nvPr>
        </p:nvSpPr>
        <p:spPr/>
        <p:txBody>
          <a:bodyPr/>
          <a:lstStyle/>
          <a:p>
            <a:r>
              <a:rPr lang="en-US"/>
              <a:t>Cache Comparison</a:t>
            </a:r>
            <a:br>
              <a:rPr lang="en-US"/>
            </a:br>
            <a:r>
              <a:rPr lang="en-US" sz="2400">
                <a:latin typeface="Calibri Light"/>
                <a:cs typeface="Calibri Light"/>
              </a:rPr>
              <a:t>non-shared, intelligent prefetching and hotspot identification</a:t>
            </a:r>
            <a:endParaRPr lang="en-US" sz="2400">
              <a:cs typeface="Arial"/>
            </a:endParaRPr>
          </a:p>
        </p:txBody>
      </p:sp>
      <p:graphicFrame>
        <p:nvGraphicFramePr>
          <p:cNvPr id="7" name="Table 4">
            <a:extLst>
              <a:ext uri="{FF2B5EF4-FFF2-40B4-BE49-F238E27FC236}">
                <a16:creationId xmlns:a16="http://schemas.microsoft.com/office/drawing/2014/main" id="{7F212437-8B07-4415-8BFF-4FF18CBAB166}"/>
              </a:ext>
            </a:extLst>
          </p:cNvPr>
          <p:cNvGraphicFramePr>
            <a:graphicFrameLocks noGrp="1"/>
          </p:cNvGraphicFramePr>
          <p:nvPr>
            <p:extLst>
              <p:ext uri="{D42A27DB-BD31-4B8C-83A1-F6EECF244321}">
                <p14:modId xmlns:p14="http://schemas.microsoft.com/office/powerpoint/2010/main" val="2318730905"/>
              </p:ext>
            </p:extLst>
          </p:nvPr>
        </p:nvGraphicFramePr>
        <p:xfrm>
          <a:off x="838200" y="1499286"/>
          <a:ext cx="10184350" cy="3028176"/>
        </p:xfrm>
        <a:graphic>
          <a:graphicData uri="http://schemas.openxmlformats.org/drawingml/2006/table">
            <a:tbl>
              <a:tblPr firstRow="1" bandRow="1">
                <a:tableStyleId>{91EBBBCC-DAD2-459C-BE2E-F6DE35CF9A28}</a:tableStyleId>
              </a:tblPr>
              <a:tblGrid>
                <a:gridCol w="5092175">
                  <a:extLst>
                    <a:ext uri="{9D8B030D-6E8A-4147-A177-3AD203B41FA5}">
                      <a16:colId xmlns:a16="http://schemas.microsoft.com/office/drawing/2014/main" val="3933008580"/>
                    </a:ext>
                  </a:extLst>
                </a:gridCol>
                <a:gridCol w="5092175">
                  <a:extLst>
                    <a:ext uri="{9D8B030D-6E8A-4147-A177-3AD203B41FA5}">
                      <a16:colId xmlns:a16="http://schemas.microsoft.com/office/drawing/2014/main" val="406429320"/>
                    </a:ext>
                  </a:extLst>
                </a:gridCol>
              </a:tblGrid>
              <a:tr h="437738">
                <a:tc>
                  <a:txBody>
                    <a:bodyPr/>
                    <a:lstStyle/>
                    <a:p>
                      <a:pPr lvl="0">
                        <a:buNone/>
                      </a:pPr>
                      <a:r>
                        <a:rPr lang="en-US" altLang="zh-CN"/>
                        <a:t>OceanStor </a:t>
                      </a:r>
                      <a:r>
                        <a:rPr lang="en-US"/>
                        <a:t>100D NAS</a:t>
                      </a:r>
                    </a:p>
                  </a:txBody>
                  <a:tcPr>
                    <a:solidFill>
                      <a:srgbClr val="00B0F0"/>
                    </a:solidFill>
                  </a:tcPr>
                </a:tc>
                <a:tc>
                  <a:txBody>
                    <a:bodyPr/>
                    <a:lstStyle/>
                    <a:p>
                      <a:pPr lvl="0">
                        <a:buNone/>
                      </a:pPr>
                      <a:r>
                        <a:rPr lang="en-US" sz="1800" u="none" strike="noStrike" noProof="0"/>
                        <a:t>Competitor</a:t>
                      </a:r>
                      <a:r>
                        <a:rPr lang="en-US"/>
                        <a:t> Product</a:t>
                      </a:r>
                      <a:endParaRPr lang="en-US">
                        <a:latin typeface="+mn-lt"/>
                      </a:endParaRPr>
                    </a:p>
                  </a:txBody>
                  <a:tcPr>
                    <a:solidFill>
                      <a:srgbClr val="00B0F0"/>
                    </a:solidFill>
                  </a:tcPr>
                </a:tc>
                <a:extLst>
                  <a:ext uri="{0D108BD9-81ED-4DB2-BD59-A6C34878D82A}">
                    <a16:rowId xmlns:a16="http://schemas.microsoft.com/office/drawing/2014/main" val="936979467"/>
                  </a:ext>
                </a:extLst>
              </a:tr>
              <a:tr h="875630">
                <a:tc>
                  <a:txBody>
                    <a:bodyPr/>
                    <a:lstStyle/>
                    <a:p>
                      <a:pPr lvl="0" algn="l">
                        <a:lnSpc>
                          <a:spcPct val="100000"/>
                        </a:lnSpc>
                        <a:spcBef>
                          <a:spcPts val="0"/>
                        </a:spcBef>
                        <a:spcAft>
                          <a:spcPts val="0"/>
                        </a:spcAft>
                        <a:buNone/>
                      </a:pPr>
                      <a:r>
                        <a:rPr lang="en-US" sz="1400" u="none" strike="noStrike" noProof="0"/>
                        <a:t>Memory cache is distributed (non-shared) without lock mechanism. File is evenly distributed to all nodes based on directories.</a:t>
                      </a:r>
                      <a:endParaRPr lang="en-US" sz="1400" b="0" i="0" u="none" strike="noStrike" noProof="0">
                        <a:latin typeface="Calibri"/>
                      </a:endParaRPr>
                    </a:p>
                  </a:txBody>
                  <a:tcPr/>
                </a:tc>
                <a:tc>
                  <a:txBody>
                    <a:bodyPr/>
                    <a:lstStyle/>
                    <a:p>
                      <a:pPr lvl="0">
                        <a:buNone/>
                      </a:pPr>
                      <a:r>
                        <a:rPr lang="en-US" sz="1400" u="none" strike="noStrike" noProof="0"/>
                        <a:t>L1 cache is globally shared with distributed lock mechanism.</a:t>
                      </a:r>
                      <a:endParaRPr lang="en-US" sz="1400" b="0" i="0" u="none" strike="noStrike" noProof="0">
                        <a:latin typeface="Calibri"/>
                      </a:endParaRPr>
                    </a:p>
                  </a:txBody>
                  <a:tcPr/>
                </a:tc>
                <a:extLst>
                  <a:ext uri="{0D108BD9-81ED-4DB2-BD59-A6C34878D82A}">
                    <a16:rowId xmlns:a16="http://schemas.microsoft.com/office/drawing/2014/main" val="503811590"/>
                  </a:ext>
                </a:extLst>
              </a:tr>
              <a:tr h="638535">
                <a:tc>
                  <a:txBody>
                    <a:bodyPr/>
                    <a:lstStyle/>
                    <a:p>
                      <a:pPr lvl="0">
                        <a:buNone/>
                      </a:pPr>
                      <a:r>
                        <a:rPr lang="en-US" sz="1400"/>
                        <a:t>Data writes do not transaction, except certain cases.</a:t>
                      </a:r>
                      <a:endParaRPr lang="en-US" sz="1400" b="0" i="0" u="none" strike="noStrike" noProof="0">
                        <a:latin typeface="Calibri"/>
                      </a:endParaRPr>
                    </a:p>
                  </a:txBody>
                  <a:tcPr/>
                </a:tc>
                <a:tc>
                  <a:txBody>
                    <a:bodyPr/>
                    <a:lstStyle/>
                    <a:p>
                      <a:pPr lvl="0">
                        <a:buNone/>
                      </a:pPr>
                      <a:r>
                        <a:rPr lang="en-US" sz="1400" u="none" strike="noStrike" noProof="0"/>
                        <a:t>Write uses two-phase commit transaction, which is slow and inefficient.</a:t>
                      </a:r>
                      <a:endParaRPr lang="en-US" sz="1400"/>
                    </a:p>
                  </a:txBody>
                  <a:tcPr/>
                </a:tc>
                <a:extLst>
                  <a:ext uri="{0D108BD9-81ED-4DB2-BD59-A6C34878D82A}">
                    <a16:rowId xmlns:a16="http://schemas.microsoft.com/office/drawing/2014/main" val="154665922"/>
                  </a:ext>
                </a:extLst>
              </a:tr>
              <a:tr h="638535">
                <a:tc>
                  <a:txBody>
                    <a:bodyPr/>
                    <a:lstStyle/>
                    <a:p>
                      <a:pPr lvl="0" algn="l">
                        <a:lnSpc>
                          <a:spcPct val="100000"/>
                        </a:lnSpc>
                        <a:spcBef>
                          <a:spcPts val="0"/>
                        </a:spcBef>
                        <a:spcAft>
                          <a:spcPts val="0"/>
                        </a:spcAft>
                        <a:buNone/>
                      </a:pPr>
                      <a:r>
                        <a:rPr lang="en-US" sz="1400" u="none" strike="noStrike" noProof="0"/>
                        <a:t>Intelligent prefetching (including cross-file prefetching) and hotspot identification algorithms.</a:t>
                      </a:r>
                      <a:endParaRPr lang="en-US" sz="1400" b="0" i="0" u="none" strike="noStrike" noProof="0">
                        <a:latin typeface="Calibri"/>
                      </a:endParaRPr>
                    </a:p>
                  </a:txBody>
                  <a:tcPr/>
                </a:tc>
                <a:tc>
                  <a:txBody>
                    <a:bodyPr/>
                    <a:lstStyle/>
                    <a:p>
                      <a:pPr lvl="0">
                        <a:buNone/>
                      </a:pPr>
                      <a:r>
                        <a:rPr lang="en-US" sz="1400" u="none" strike="noStrike" noProof="0"/>
                        <a:t>Only per file prefetch is supported.</a:t>
                      </a:r>
                      <a:endParaRPr lang="en-US" sz="1400"/>
                    </a:p>
                  </a:txBody>
                  <a:tcPr/>
                </a:tc>
                <a:extLst>
                  <a:ext uri="{0D108BD9-81ED-4DB2-BD59-A6C34878D82A}">
                    <a16:rowId xmlns:a16="http://schemas.microsoft.com/office/drawing/2014/main" val="1331289382"/>
                  </a:ext>
                </a:extLst>
              </a:tr>
              <a:tr h="437738">
                <a:tc>
                  <a:txBody>
                    <a:bodyPr/>
                    <a:lstStyle/>
                    <a:p>
                      <a:pPr lvl="0">
                        <a:buNone/>
                      </a:pPr>
                      <a:r>
                        <a:rPr lang="en-US" sz="1400" u="none" strike="noStrike" noProof="0"/>
                        <a:t>Large IO passthrough</a:t>
                      </a:r>
                      <a:endParaRPr lang="en-US" sz="1400">
                        <a:latin typeface="Calibri"/>
                      </a:endParaRPr>
                    </a:p>
                  </a:txBody>
                  <a:tcPr/>
                </a:tc>
                <a:tc>
                  <a:txBody>
                    <a:bodyPr/>
                    <a:lstStyle/>
                    <a:p>
                      <a:pPr lvl="0">
                        <a:buNone/>
                      </a:pPr>
                      <a:r>
                        <a:rPr lang="en-US" sz="1400" u="none" strike="noStrike" noProof="0"/>
                        <a:t>Large IO passthrough not supported.</a:t>
                      </a:r>
                      <a:endParaRPr lang="en-US" sz="1400"/>
                    </a:p>
                  </a:txBody>
                  <a:tcPr/>
                </a:tc>
                <a:extLst>
                  <a:ext uri="{0D108BD9-81ED-4DB2-BD59-A6C34878D82A}">
                    <a16:rowId xmlns:a16="http://schemas.microsoft.com/office/drawing/2014/main" val="794252034"/>
                  </a:ext>
                </a:extLst>
              </a:tr>
            </a:tbl>
          </a:graphicData>
        </a:graphic>
      </p:graphicFrame>
    </p:spTree>
    <p:extLst>
      <p:ext uri="{BB962C8B-B14F-4D97-AF65-F5344CB8AC3E}">
        <p14:creationId xmlns:p14="http://schemas.microsoft.com/office/powerpoint/2010/main" val="283639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1781-37FC-4B19-A53B-01ACF3F7EA03}"/>
              </a:ext>
            </a:extLst>
          </p:cNvPr>
          <p:cNvSpPr>
            <a:spLocks noGrp="1"/>
          </p:cNvSpPr>
          <p:nvPr>
            <p:ph type="title"/>
          </p:nvPr>
        </p:nvSpPr>
        <p:spPr/>
        <p:txBody>
          <a:bodyPr/>
          <a:lstStyle/>
          <a:p>
            <a:r>
              <a:rPr lang="en-US"/>
              <a:t>Elastic EC features</a:t>
            </a:r>
          </a:p>
        </p:txBody>
      </p:sp>
      <p:pic>
        <p:nvPicPr>
          <p:cNvPr id="6" name="Picture 6" descr="A screenshot of a cell phone&#10;&#10;Description automatically generated">
            <a:extLst>
              <a:ext uri="{FF2B5EF4-FFF2-40B4-BE49-F238E27FC236}">
                <a16:creationId xmlns:a16="http://schemas.microsoft.com/office/drawing/2014/main" id="{2D68E71A-59EF-43EC-B63F-64428AB9B678}"/>
              </a:ext>
            </a:extLst>
          </p:cNvPr>
          <p:cNvPicPr>
            <a:picLocks noChangeAspect="1"/>
          </p:cNvPicPr>
          <p:nvPr/>
        </p:nvPicPr>
        <p:blipFill>
          <a:blip r:embed="rId2"/>
          <a:stretch>
            <a:fillRect/>
          </a:stretch>
        </p:blipFill>
        <p:spPr>
          <a:xfrm>
            <a:off x="1096235" y="1504854"/>
            <a:ext cx="5893419" cy="4477934"/>
          </a:xfrm>
          <a:prstGeom prst="rect">
            <a:avLst/>
          </a:prstGeom>
        </p:spPr>
      </p:pic>
      <p:sp>
        <p:nvSpPr>
          <p:cNvPr id="8" name="TextBox 7">
            <a:extLst>
              <a:ext uri="{FF2B5EF4-FFF2-40B4-BE49-F238E27FC236}">
                <a16:creationId xmlns:a16="http://schemas.microsoft.com/office/drawing/2014/main" id="{796436CB-0BD8-48D1-B910-EBA5F4985A50}"/>
              </a:ext>
            </a:extLst>
          </p:cNvPr>
          <p:cNvSpPr txBox="1"/>
          <p:nvPr/>
        </p:nvSpPr>
        <p:spPr>
          <a:xfrm>
            <a:off x="7434807" y="2723445"/>
            <a:ext cx="4152942" cy="954107"/>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EC expansion: As the number of nodes increases during capacity expansion, the number of data blocks automatically increases, with the reliability unchanged and space utilization improved.</a:t>
            </a:r>
            <a:endParaRPr lang="en-US">
              <a:ea typeface="+mn-lt"/>
              <a:cs typeface="+mn-lt"/>
            </a:endParaRPr>
          </a:p>
        </p:txBody>
      </p:sp>
      <p:sp>
        <p:nvSpPr>
          <p:cNvPr id="9" name="TextBox 8">
            <a:extLst>
              <a:ext uri="{FF2B5EF4-FFF2-40B4-BE49-F238E27FC236}">
                <a16:creationId xmlns:a16="http://schemas.microsoft.com/office/drawing/2014/main" id="{4071B26D-4251-4BB2-9B19-C5CB1591F4D2}"/>
              </a:ext>
            </a:extLst>
          </p:cNvPr>
          <p:cNvSpPr txBox="1"/>
          <p:nvPr/>
        </p:nvSpPr>
        <p:spPr>
          <a:xfrm>
            <a:off x="7457441" y="3889630"/>
            <a:ext cx="4152942" cy="954107"/>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EC reduction: When nodes are faulty and the number of normal nodes does not meet the minimum quantity required by an EC scheme, users can reduce data fragments to ensure that the reliability is not reduced. </a:t>
            </a:r>
            <a:endParaRPr lang="en-US">
              <a:ea typeface="+mn-lt"/>
              <a:cs typeface="+mn-lt"/>
            </a:endParaRPr>
          </a:p>
        </p:txBody>
      </p:sp>
      <p:sp>
        <p:nvSpPr>
          <p:cNvPr id="10" name="TextBox 9">
            <a:extLst>
              <a:ext uri="{FF2B5EF4-FFF2-40B4-BE49-F238E27FC236}">
                <a16:creationId xmlns:a16="http://schemas.microsoft.com/office/drawing/2014/main" id="{50F0C927-BEA6-4A6A-860C-09E7486A1571}"/>
              </a:ext>
            </a:extLst>
          </p:cNvPr>
          <p:cNvSpPr txBox="1"/>
          <p:nvPr/>
        </p:nvSpPr>
        <p:spPr>
          <a:xfrm>
            <a:off x="7457441" y="5013033"/>
            <a:ext cx="4152942" cy="954107"/>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EC aggregation + append-only write: aggregates small IOs into full EC stripes. Append only write changes random write to sequential write. This improves write efficiency.</a:t>
            </a:r>
            <a:endParaRPr lang="en-US"/>
          </a:p>
        </p:txBody>
      </p:sp>
      <p:sp>
        <p:nvSpPr>
          <p:cNvPr id="12" name="TextBox 11">
            <a:extLst>
              <a:ext uri="{FF2B5EF4-FFF2-40B4-BE49-F238E27FC236}">
                <a16:creationId xmlns:a16="http://schemas.microsoft.com/office/drawing/2014/main" id="{F0BC41E6-E34D-497E-82B5-DF51DED36923}"/>
              </a:ext>
            </a:extLst>
          </p:cNvPr>
          <p:cNvSpPr txBox="1"/>
          <p:nvPr/>
        </p:nvSpPr>
        <p:spPr>
          <a:xfrm>
            <a:off x="7429563" y="1695545"/>
            <a:ext cx="4152942" cy="738664"/>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Node-level and cabinet-level security: In the EC mode, different data/parity fragments are distributed on different nodes/cabinets. </a:t>
            </a:r>
          </a:p>
        </p:txBody>
      </p:sp>
    </p:spTree>
    <p:extLst>
      <p:ext uri="{BB962C8B-B14F-4D97-AF65-F5344CB8AC3E}">
        <p14:creationId xmlns:p14="http://schemas.microsoft.com/office/powerpoint/2010/main" val="3313572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4">
            <a:extLst>
              <a:ext uri="{FF2B5EF4-FFF2-40B4-BE49-F238E27FC236}">
                <a16:creationId xmlns:a16="http://schemas.microsoft.com/office/drawing/2014/main" id="{F79CC7A1-596E-444A-A5A0-4FF90A325AD2}"/>
              </a:ext>
            </a:extLst>
          </p:cNvPr>
          <p:cNvGraphicFramePr>
            <a:graphicFrameLocks noGrp="1"/>
          </p:cNvGraphicFramePr>
          <p:nvPr>
            <p:extLst>
              <p:ext uri="{D42A27DB-BD31-4B8C-83A1-F6EECF244321}">
                <p14:modId xmlns:p14="http://schemas.microsoft.com/office/powerpoint/2010/main" val="1801588432"/>
              </p:ext>
            </p:extLst>
          </p:nvPr>
        </p:nvGraphicFramePr>
        <p:xfrm>
          <a:off x="665127" y="1112320"/>
          <a:ext cx="10918290" cy="5122696"/>
        </p:xfrm>
        <a:graphic>
          <a:graphicData uri="http://schemas.openxmlformats.org/drawingml/2006/table">
            <a:tbl>
              <a:tblPr firstRow="1" bandRow="1">
                <a:tableStyleId>{91EBBBCC-DAD2-459C-BE2E-F6DE35CF9A28}</a:tableStyleId>
              </a:tblPr>
              <a:tblGrid>
                <a:gridCol w="5413166">
                  <a:extLst>
                    <a:ext uri="{9D8B030D-6E8A-4147-A177-3AD203B41FA5}">
                      <a16:colId xmlns:a16="http://schemas.microsoft.com/office/drawing/2014/main" val="3933008580"/>
                    </a:ext>
                  </a:extLst>
                </a:gridCol>
                <a:gridCol w="5505124">
                  <a:extLst>
                    <a:ext uri="{9D8B030D-6E8A-4147-A177-3AD203B41FA5}">
                      <a16:colId xmlns:a16="http://schemas.microsoft.com/office/drawing/2014/main" val="406429320"/>
                    </a:ext>
                  </a:extLst>
                </a:gridCol>
              </a:tblGrid>
              <a:tr h="442217">
                <a:tc>
                  <a:txBody>
                    <a:bodyPr/>
                    <a:lstStyle/>
                    <a:p>
                      <a:pPr lvl="0">
                        <a:buNone/>
                      </a:pPr>
                      <a:r>
                        <a:rPr lang="en-US" sz="1700" b="1" i="0" u="none" strike="noStrike" noProof="0">
                          <a:latin typeface="Arial"/>
                        </a:rPr>
                        <a:t>OceanStor 100D NAS</a:t>
                      </a:r>
                      <a:endParaRPr lang="en-US"/>
                    </a:p>
                  </a:txBody>
                  <a:tcPr marL="207904" marR="103951" marT="103951" marB="103951">
                    <a:solidFill>
                      <a:srgbClr val="00B0F0"/>
                    </a:solidFill>
                  </a:tcPr>
                </a:tc>
                <a:tc>
                  <a:txBody>
                    <a:bodyPr/>
                    <a:lstStyle/>
                    <a:p>
                      <a:pPr lvl="0">
                        <a:buNone/>
                      </a:pPr>
                      <a:r>
                        <a:rPr lang="en-US" sz="1700" u="none" strike="noStrike" noProof="0"/>
                        <a:t>Competitor</a:t>
                      </a:r>
                      <a:r>
                        <a:rPr lang="en-US" sz="1700"/>
                        <a:t> Product</a:t>
                      </a:r>
                      <a:endParaRPr lang="en-US" sz="1700" b="1">
                        <a:solidFill>
                          <a:schemeClr val="tx1"/>
                        </a:solidFill>
                      </a:endParaRPr>
                    </a:p>
                  </a:txBody>
                  <a:tcPr marL="207904" marR="103951" marT="103951" marB="103951">
                    <a:solidFill>
                      <a:srgbClr val="00B0F0"/>
                    </a:solidFill>
                  </a:tcPr>
                </a:tc>
                <a:extLst>
                  <a:ext uri="{0D108BD9-81ED-4DB2-BD59-A6C34878D82A}">
                    <a16:rowId xmlns:a16="http://schemas.microsoft.com/office/drawing/2014/main" val="936979467"/>
                  </a:ext>
                </a:extLst>
              </a:tr>
              <a:tr h="599148">
                <a:tc>
                  <a:txBody>
                    <a:bodyPr/>
                    <a:lstStyle/>
                    <a:p>
                      <a:pPr lvl="0" algn="l">
                        <a:lnSpc>
                          <a:spcPct val="100000"/>
                        </a:lnSpc>
                        <a:spcBef>
                          <a:spcPts val="0"/>
                        </a:spcBef>
                        <a:spcAft>
                          <a:spcPts val="0"/>
                        </a:spcAft>
                        <a:buNone/>
                      </a:pPr>
                      <a:r>
                        <a:rPr lang="en-US" sz="1400" u="none" strike="noStrike" noProof="0"/>
                        <a:t>Home-developed encoding/decoding algorithm with higher efficiency and less CPU usage.</a:t>
                      </a:r>
                      <a:endParaRPr lang="en-US" sz="1400">
                        <a:solidFill>
                          <a:schemeClr val="tx1">
                            <a:lumMod val="75000"/>
                            <a:lumOff val="25000"/>
                          </a:schemeClr>
                        </a:solidFill>
                      </a:endParaRPr>
                    </a:p>
                  </a:txBody>
                  <a:tcPr marL="207904" marR="103951" marT="103951" marB="103951"/>
                </a:tc>
                <a:tc>
                  <a:txBody>
                    <a:bodyPr/>
                    <a:lstStyle/>
                    <a:p>
                      <a:pPr lvl="0">
                        <a:buNone/>
                      </a:pPr>
                      <a:r>
                        <a:rPr lang="en-US" sz="1400" u="none" strike="noStrike" noProof="0"/>
                        <a:t>Reed-Solomon codes</a:t>
                      </a:r>
                      <a:endParaRPr lang="en-US" sz="1400" b="0" i="0" u="none" strike="noStrike" noProof="0">
                        <a:solidFill>
                          <a:schemeClr val="tx1">
                            <a:lumMod val="75000"/>
                            <a:lumOff val="25000"/>
                          </a:schemeClr>
                        </a:solidFill>
                        <a:latin typeface="Calibri"/>
                      </a:endParaRPr>
                    </a:p>
                  </a:txBody>
                  <a:tcPr marL="207904" marR="103951" marT="103951" marB="103951"/>
                </a:tc>
                <a:extLst>
                  <a:ext uri="{0D108BD9-81ED-4DB2-BD59-A6C34878D82A}">
                    <a16:rowId xmlns:a16="http://schemas.microsoft.com/office/drawing/2014/main" val="503811590"/>
                  </a:ext>
                </a:extLst>
              </a:tr>
              <a:tr h="413642">
                <a:tc>
                  <a:txBody>
                    <a:bodyPr/>
                    <a:lstStyle/>
                    <a:p>
                      <a:pPr lvl="0">
                        <a:buNone/>
                      </a:pPr>
                      <a:r>
                        <a:rPr lang="en-US" sz="1400"/>
                        <a:t>EC expansion and reduction</a:t>
                      </a:r>
                      <a:endParaRPr lang="en-US" sz="1400">
                        <a:solidFill>
                          <a:schemeClr val="tx1">
                            <a:lumMod val="75000"/>
                            <a:lumOff val="25000"/>
                          </a:schemeClr>
                        </a:solidFill>
                      </a:endParaRPr>
                    </a:p>
                  </a:txBody>
                  <a:tcPr marL="207904" marR="103951" marT="103951" marB="103951"/>
                </a:tc>
                <a:tc>
                  <a:txBody>
                    <a:bodyPr/>
                    <a:lstStyle/>
                    <a:p>
                      <a:pPr lvl="0">
                        <a:buNone/>
                      </a:pPr>
                      <a:r>
                        <a:rPr lang="en-US" sz="1400" u="none" strike="noStrike" noProof="0"/>
                        <a:t>The level of redundancy can be changed in real time.</a:t>
                      </a:r>
                      <a:endParaRPr lang="en-US" sz="1400" b="0" i="0" u="none" strike="noStrike" noProof="0">
                        <a:solidFill>
                          <a:schemeClr val="tx1">
                            <a:lumMod val="75000"/>
                            <a:lumOff val="25000"/>
                          </a:schemeClr>
                        </a:solidFill>
                        <a:latin typeface="Calibri"/>
                      </a:endParaRPr>
                    </a:p>
                  </a:txBody>
                  <a:tcPr marL="207904" marR="103951" marT="103951" marB="103951"/>
                </a:tc>
                <a:extLst>
                  <a:ext uri="{0D108BD9-81ED-4DB2-BD59-A6C34878D82A}">
                    <a16:rowId xmlns:a16="http://schemas.microsoft.com/office/drawing/2014/main" val="154665922"/>
                  </a:ext>
                </a:extLst>
              </a:tr>
              <a:tr h="599148">
                <a:tc>
                  <a:txBody>
                    <a:bodyPr/>
                    <a:lstStyle/>
                    <a:p>
                      <a:pPr lvl="0" algn="l">
                        <a:lnSpc>
                          <a:spcPct val="100000"/>
                        </a:lnSpc>
                        <a:spcBef>
                          <a:spcPts val="0"/>
                        </a:spcBef>
                        <a:spcAft>
                          <a:spcPts val="0"/>
                        </a:spcAft>
                        <a:buNone/>
                      </a:pPr>
                      <a:r>
                        <a:rPr lang="en-US" sz="1400" u="none" strike="noStrike" noProof="0"/>
                        <a:t>EC aggregation improves storage efficiency and reduces write amplification.</a:t>
                      </a:r>
                      <a:endParaRPr lang="en-US" sz="1400" b="0" i="0" u="none" strike="noStrike" noProof="0">
                        <a:solidFill>
                          <a:schemeClr val="tx1">
                            <a:lumMod val="75000"/>
                            <a:lumOff val="25000"/>
                          </a:schemeClr>
                        </a:solidFill>
                        <a:latin typeface="Calibri"/>
                      </a:endParaRPr>
                    </a:p>
                  </a:txBody>
                  <a:tcPr marL="207904" marR="103951" marT="103951" marB="103951"/>
                </a:tc>
                <a:tc>
                  <a:txBody>
                    <a:bodyPr/>
                    <a:lstStyle/>
                    <a:p>
                      <a:pPr lvl="0">
                        <a:buNone/>
                      </a:pPr>
                      <a:r>
                        <a:rPr lang="en-US" sz="1400" u="none" strike="noStrike" noProof="0"/>
                        <a:t>Small file cannot be aggregated during write, using multi-copy.</a:t>
                      </a:r>
                    </a:p>
                    <a:p>
                      <a:pPr lvl="0">
                        <a:buNone/>
                      </a:pPr>
                      <a:r>
                        <a:rPr lang="en-US" sz="1400" u="none" strike="noStrike" noProof="0"/>
                        <a:t>Shadow stores are used to packing small files in background.</a:t>
                      </a:r>
                      <a:endParaRPr lang="en-US" sz="1400" b="0" i="0" u="none" strike="noStrike" noProof="0">
                        <a:solidFill>
                          <a:schemeClr val="tx1">
                            <a:lumMod val="75000"/>
                            <a:lumOff val="25000"/>
                          </a:schemeClr>
                        </a:solidFill>
                        <a:latin typeface="Calibri"/>
                      </a:endParaRPr>
                    </a:p>
                  </a:txBody>
                  <a:tcPr marL="207904" marR="103951" marT="103951" marB="103951"/>
                </a:tc>
                <a:extLst>
                  <a:ext uri="{0D108BD9-81ED-4DB2-BD59-A6C34878D82A}">
                    <a16:rowId xmlns:a16="http://schemas.microsoft.com/office/drawing/2014/main" val="1331289382"/>
                  </a:ext>
                </a:extLst>
              </a:tr>
              <a:tr h="798864">
                <a:tc>
                  <a:txBody>
                    <a:bodyPr/>
                    <a:lstStyle/>
                    <a:p>
                      <a:pPr lvl="0">
                        <a:buNone/>
                      </a:pPr>
                      <a:r>
                        <a:rPr lang="en-US" sz="1400" u="none" strike="noStrike" noProof="0"/>
                        <a:t>8KB block size for small file or random small IOs.  1MB block size for large files to improve performance. Small files are aggregated to improve efficiency.</a:t>
                      </a:r>
                      <a:endParaRPr lang="en-US" sz="1400" b="0" i="0" u="none" strike="noStrike" noProof="0">
                        <a:solidFill>
                          <a:schemeClr val="tx1">
                            <a:lumMod val="75000"/>
                            <a:lumOff val="25000"/>
                          </a:schemeClr>
                        </a:solidFill>
                        <a:latin typeface="Calibri"/>
                      </a:endParaRPr>
                    </a:p>
                  </a:txBody>
                  <a:tcPr marL="207904" marR="103951" marT="103951" marB="103951"/>
                </a:tc>
                <a:tc>
                  <a:txBody>
                    <a:bodyPr/>
                    <a:lstStyle/>
                    <a:p>
                      <a:pPr lvl="0">
                        <a:buNone/>
                      </a:pPr>
                      <a:r>
                        <a:rPr lang="en-US" sz="1400" u="none" strike="noStrike" noProof="0"/>
                        <a:t>8KB block size. A file smaller than 8KB will use a full 8KB.</a:t>
                      </a:r>
                      <a:endParaRPr lang="en-US" sz="1400" b="0" i="0" u="none" strike="noStrike" noProof="0">
                        <a:solidFill>
                          <a:schemeClr val="tx1">
                            <a:lumMod val="75000"/>
                            <a:lumOff val="25000"/>
                          </a:schemeClr>
                        </a:solidFill>
                        <a:latin typeface="Calibri"/>
                      </a:endParaRPr>
                    </a:p>
                  </a:txBody>
                  <a:tcPr marL="207904" marR="103951" marT="103951" marB="103951"/>
                </a:tc>
                <a:extLst>
                  <a:ext uri="{0D108BD9-81ED-4DB2-BD59-A6C34878D82A}">
                    <a16:rowId xmlns:a16="http://schemas.microsoft.com/office/drawing/2014/main" val="794252034"/>
                  </a:ext>
                </a:extLst>
              </a:tr>
              <a:tr h="1184086">
                <a:tc>
                  <a:txBody>
                    <a:bodyPr/>
                    <a:lstStyle/>
                    <a:p>
                      <a:pPr lvl="0">
                        <a:buNone/>
                      </a:pPr>
                      <a:r>
                        <a:rPr lang="en-US" sz="1400"/>
                        <a:t>User selects protection level when storage pools are created.</a:t>
                      </a:r>
                    </a:p>
                    <a:p>
                      <a:pPr lvl="0">
                        <a:buNone/>
                      </a:pPr>
                      <a:r>
                        <a:rPr lang="en-US" sz="1400"/>
                        <a:t>Support maximum 22+2 or 20+4 EC scheme. (22 +2 is 92% storage efficiency).</a:t>
                      </a:r>
                    </a:p>
                    <a:p>
                      <a:pPr lvl="0" algn="l">
                        <a:lnSpc>
                          <a:spcPct val="100000"/>
                        </a:lnSpc>
                        <a:spcBef>
                          <a:spcPts val="0"/>
                        </a:spcBef>
                        <a:spcAft>
                          <a:spcPts val="0"/>
                        </a:spcAft>
                        <a:buNone/>
                      </a:pPr>
                      <a:r>
                        <a:rPr lang="en-US" sz="1400" u="none" strike="noStrike" noProof="0"/>
                        <a:t>Large scale storage pools with higher efficiency (%15 higher).</a:t>
                      </a:r>
                    </a:p>
                    <a:p>
                      <a:pPr lvl="0">
                        <a:buNone/>
                      </a:pPr>
                      <a:endParaRPr lang="en-US" sz="1400">
                        <a:solidFill>
                          <a:schemeClr val="tx1">
                            <a:lumMod val="75000"/>
                            <a:lumOff val="25000"/>
                          </a:schemeClr>
                        </a:solidFill>
                      </a:endParaRPr>
                    </a:p>
                  </a:txBody>
                  <a:tcPr marL="207904" marR="103951" marT="103951" marB="103951"/>
                </a:tc>
                <a:tc>
                  <a:txBody>
                    <a:bodyPr/>
                    <a:lstStyle/>
                    <a:p>
                      <a:pPr lvl="0">
                        <a:buNone/>
                      </a:pPr>
                      <a:r>
                        <a:rPr lang="en-US" sz="1400"/>
                        <a:t>Maximum of 4 node failure in a node pool. Each node pool is devided into several disk pools.</a:t>
                      </a:r>
                    </a:p>
                    <a:p>
                      <a:pPr lvl="0">
                        <a:buNone/>
                      </a:pPr>
                      <a:r>
                        <a:rPr lang="en-US" sz="1400"/>
                        <a:t>Disk pools are protected at +2d:1n (two disk failure or one node failure) by recommendation.</a:t>
                      </a:r>
                    </a:p>
                    <a:p>
                      <a:pPr lvl="0">
                        <a:buNone/>
                      </a:pPr>
                      <a:r>
                        <a:rPr lang="en-US" sz="1400"/>
                        <a:t>(8+2 EC is 80% storage efficiency)</a:t>
                      </a:r>
                      <a:endParaRPr lang="en-US" sz="1400">
                        <a:solidFill>
                          <a:schemeClr val="tx1">
                            <a:lumMod val="75000"/>
                            <a:lumOff val="25000"/>
                          </a:schemeClr>
                        </a:solidFill>
                      </a:endParaRPr>
                    </a:p>
                  </a:txBody>
                  <a:tcPr marL="207904" marR="103951" marT="103951" marB="103951"/>
                </a:tc>
                <a:extLst>
                  <a:ext uri="{0D108BD9-81ED-4DB2-BD59-A6C34878D82A}">
                    <a16:rowId xmlns:a16="http://schemas.microsoft.com/office/drawing/2014/main" val="4076673722"/>
                  </a:ext>
                </a:extLst>
              </a:tr>
              <a:tr h="399432">
                <a:tc>
                  <a:txBody>
                    <a:bodyPr/>
                    <a:lstStyle/>
                    <a:p>
                      <a:pPr lvl="0">
                        <a:buNone/>
                      </a:pPr>
                      <a:r>
                        <a:rPr lang="en-US" sz="1400"/>
                        <a:t>Node-level and cabinet-level fault domain</a:t>
                      </a:r>
                    </a:p>
                  </a:txBody>
                  <a:tcPr marL="207904" marR="103951" marT="103951" marB="103951"/>
                </a:tc>
                <a:tc>
                  <a:txBody>
                    <a:bodyPr/>
                    <a:lstStyle/>
                    <a:p>
                      <a:pPr lvl="0">
                        <a:buNone/>
                      </a:pPr>
                      <a:r>
                        <a:rPr lang="en-US" sz="1400"/>
                        <a:t>Sled-level, Node-level and chassis-level fault domain.</a:t>
                      </a:r>
                    </a:p>
                  </a:txBody>
                  <a:tcPr marL="207904" marR="103951" marT="103951" marB="103951"/>
                </a:tc>
                <a:extLst>
                  <a:ext uri="{0D108BD9-81ED-4DB2-BD59-A6C34878D82A}">
                    <a16:rowId xmlns:a16="http://schemas.microsoft.com/office/drawing/2014/main" val="3062944753"/>
                  </a:ext>
                </a:extLst>
              </a:tr>
              <a:tr h="413642">
                <a:tc>
                  <a:txBody>
                    <a:bodyPr/>
                    <a:lstStyle/>
                    <a:p>
                      <a:pPr lvl="0">
                        <a:buNone/>
                      </a:pPr>
                      <a:r>
                        <a:rPr lang="en-US" sz="1400"/>
                        <a:t>Disk failure prediction</a:t>
                      </a:r>
                      <a:endParaRPr lang="en-US" sz="1400">
                        <a:solidFill>
                          <a:schemeClr val="tx1">
                            <a:lumMod val="75000"/>
                            <a:lumOff val="25000"/>
                          </a:schemeClr>
                        </a:solidFill>
                      </a:endParaRPr>
                    </a:p>
                  </a:txBody>
                  <a:tcPr marL="207904" marR="103951" marT="103951" marB="103951"/>
                </a:tc>
                <a:tc>
                  <a:txBody>
                    <a:bodyPr/>
                    <a:lstStyle/>
                    <a:p>
                      <a:pPr lvl="0">
                        <a:buNone/>
                      </a:pPr>
                      <a:r>
                        <a:rPr lang="en-US" sz="1400"/>
                        <a:t>No disk failure prediction</a:t>
                      </a:r>
                      <a:endParaRPr lang="en-US" sz="1400">
                        <a:solidFill>
                          <a:schemeClr val="tx1">
                            <a:lumMod val="75000"/>
                            <a:lumOff val="25000"/>
                          </a:schemeClr>
                        </a:solidFill>
                      </a:endParaRPr>
                    </a:p>
                  </a:txBody>
                  <a:tcPr marL="207904" marR="103951" marT="103951" marB="103951"/>
                </a:tc>
                <a:extLst>
                  <a:ext uri="{0D108BD9-81ED-4DB2-BD59-A6C34878D82A}">
                    <a16:rowId xmlns:a16="http://schemas.microsoft.com/office/drawing/2014/main" val="1724960422"/>
                  </a:ext>
                </a:extLst>
              </a:tr>
            </a:tbl>
          </a:graphicData>
        </a:graphic>
      </p:graphicFrame>
      <p:sp>
        <p:nvSpPr>
          <p:cNvPr id="8" name="Title 1">
            <a:extLst>
              <a:ext uri="{FF2B5EF4-FFF2-40B4-BE49-F238E27FC236}">
                <a16:creationId xmlns:a16="http://schemas.microsoft.com/office/drawing/2014/main" id="{D5F52899-133A-43DD-918D-BF0E1CFBBD95}"/>
              </a:ext>
            </a:extLst>
          </p:cNvPr>
          <p:cNvSpPr>
            <a:spLocks noGrp="1"/>
          </p:cNvSpPr>
          <p:nvPr>
            <p:ph type="title"/>
          </p:nvPr>
        </p:nvSpPr>
        <p:spPr>
          <a:xfrm>
            <a:off x="660070" y="206646"/>
            <a:ext cx="10515600" cy="885742"/>
          </a:xfrm>
        </p:spPr>
        <p:txBody>
          <a:bodyPr>
            <a:normAutofit/>
          </a:bodyPr>
          <a:lstStyle/>
          <a:p>
            <a:r>
              <a:rPr lang="en-US"/>
              <a:t>Erasure Coding Comparison</a:t>
            </a:r>
            <a:br>
              <a:rPr lang="en-US"/>
            </a:br>
            <a:r>
              <a:rPr lang="en-US" sz="2400">
                <a:ea typeface="+mj-lt"/>
                <a:cs typeface="+mj-lt"/>
              </a:rPr>
              <a:t>Better algorithm, higher efficiency</a:t>
            </a:r>
            <a:endParaRPr lang="en-US" sz="2400">
              <a:cs typeface="Arial"/>
            </a:endParaRPr>
          </a:p>
        </p:txBody>
      </p:sp>
    </p:spTree>
    <p:extLst>
      <p:ext uri="{BB962C8B-B14F-4D97-AF65-F5344CB8AC3E}">
        <p14:creationId xmlns:p14="http://schemas.microsoft.com/office/powerpoint/2010/main" val="1470541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44BA-2797-461D-9BB4-611120A93B58}"/>
              </a:ext>
            </a:extLst>
          </p:cNvPr>
          <p:cNvSpPr>
            <a:spLocks noGrp="1"/>
          </p:cNvSpPr>
          <p:nvPr>
            <p:ph type="title"/>
          </p:nvPr>
        </p:nvSpPr>
        <p:spPr>
          <a:xfrm>
            <a:off x="838200" y="365125"/>
            <a:ext cx="10515600" cy="880239"/>
          </a:xfrm>
        </p:spPr>
        <p:txBody>
          <a:bodyPr/>
          <a:lstStyle/>
          <a:p>
            <a:r>
              <a:rPr lang="en-US">
                <a:cs typeface="Calibri Light"/>
              </a:rPr>
              <a:t>Rebuild Comparison</a:t>
            </a:r>
            <a:endParaRPr lang="en-US"/>
          </a:p>
        </p:txBody>
      </p:sp>
      <p:pic>
        <p:nvPicPr>
          <p:cNvPr id="6" name="Picture 6" descr="A close up of a map&#10;&#10;Description automatically generated">
            <a:extLst>
              <a:ext uri="{FF2B5EF4-FFF2-40B4-BE49-F238E27FC236}">
                <a16:creationId xmlns:a16="http://schemas.microsoft.com/office/drawing/2014/main" id="{CF22EE04-DBCB-42A4-A3FB-75CD02AA20D7}"/>
              </a:ext>
            </a:extLst>
          </p:cNvPr>
          <p:cNvPicPr>
            <a:picLocks noChangeAspect="1"/>
          </p:cNvPicPr>
          <p:nvPr/>
        </p:nvPicPr>
        <p:blipFill>
          <a:blip r:embed="rId2"/>
          <a:stretch>
            <a:fillRect/>
          </a:stretch>
        </p:blipFill>
        <p:spPr>
          <a:xfrm>
            <a:off x="795647" y="2111489"/>
            <a:ext cx="7374576" cy="2635022"/>
          </a:xfrm>
          <a:prstGeom prst="rect">
            <a:avLst/>
          </a:prstGeom>
        </p:spPr>
      </p:pic>
      <p:pic>
        <p:nvPicPr>
          <p:cNvPr id="7" name="Picture 7" descr="A close up of a clock&#10;&#10;Description automatically generated">
            <a:extLst>
              <a:ext uri="{FF2B5EF4-FFF2-40B4-BE49-F238E27FC236}">
                <a16:creationId xmlns:a16="http://schemas.microsoft.com/office/drawing/2014/main" id="{2CBF7DA4-B020-42D6-93D0-23FE35B09DB0}"/>
              </a:ext>
            </a:extLst>
          </p:cNvPr>
          <p:cNvPicPr>
            <a:picLocks noChangeAspect="1"/>
          </p:cNvPicPr>
          <p:nvPr/>
        </p:nvPicPr>
        <p:blipFill>
          <a:blip r:embed="rId3"/>
          <a:stretch>
            <a:fillRect/>
          </a:stretch>
        </p:blipFill>
        <p:spPr>
          <a:xfrm>
            <a:off x="1023258" y="4863066"/>
            <a:ext cx="10016834" cy="1733557"/>
          </a:xfrm>
          <a:prstGeom prst="rect">
            <a:avLst/>
          </a:prstGeom>
        </p:spPr>
      </p:pic>
      <p:sp>
        <p:nvSpPr>
          <p:cNvPr id="8" name="TextBox 7">
            <a:extLst>
              <a:ext uri="{FF2B5EF4-FFF2-40B4-BE49-F238E27FC236}">
                <a16:creationId xmlns:a16="http://schemas.microsoft.com/office/drawing/2014/main" id="{E7096FA5-A773-4D55-A66D-DE12FBB89200}"/>
              </a:ext>
            </a:extLst>
          </p:cNvPr>
          <p:cNvSpPr txBox="1"/>
          <p:nvPr/>
        </p:nvSpPr>
        <p:spPr>
          <a:xfrm>
            <a:off x="795647" y="1240970"/>
            <a:ext cx="7424056"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OceanStor 100D: partition based</a:t>
            </a:r>
          </a:p>
          <a:p>
            <a:r>
              <a:rPr lang="en-US" sz="1600">
                <a:cs typeface="Calibri"/>
              </a:rPr>
              <a:t>Each disk belongs to several partitions. Each partition rebuilds to different disks/nodes.</a:t>
            </a:r>
          </a:p>
        </p:txBody>
      </p:sp>
      <p:sp>
        <p:nvSpPr>
          <p:cNvPr id="9" name="TextBox 8">
            <a:extLst>
              <a:ext uri="{FF2B5EF4-FFF2-40B4-BE49-F238E27FC236}">
                <a16:creationId xmlns:a16="http://schemas.microsoft.com/office/drawing/2014/main" id="{85B72019-18D7-41A7-9C36-E3CD77E65E85}"/>
              </a:ext>
            </a:extLst>
          </p:cNvPr>
          <p:cNvSpPr txBox="1"/>
          <p:nvPr/>
        </p:nvSpPr>
        <p:spPr>
          <a:xfrm>
            <a:off x="8617898" y="2007300"/>
            <a:ext cx="2901537" cy="2554545"/>
          </a:xfrm>
          <a:prstGeom prst="rect">
            <a:avLst/>
          </a:prstGeom>
          <a:solidFill>
            <a:schemeClr val="bg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When a drive fails, the system determines which files are affected by reading </a:t>
            </a:r>
            <a:r>
              <a:rPr lang="en-US" sz="1600" err="1">
                <a:ea typeface="+mn-lt"/>
                <a:cs typeface="+mn-lt"/>
              </a:rPr>
              <a:t>inode</a:t>
            </a:r>
            <a:r>
              <a:rPr lang="en-US" sz="1600">
                <a:ea typeface="+mn-lt"/>
                <a:cs typeface="+mn-lt"/>
              </a:rPr>
              <a:t> data off disk. The set of affected files are assigned to a set of worker threads that are distributed among the cluster nodes. The worker nodes repair the files in parallel. </a:t>
            </a:r>
            <a:endParaRPr lang="en-US" sz="1600"/>
          </a:p>
        </p:txBody>
      </p:sp>
      <p:sp>
        <p:nvSpPr>
          <p:cNvPr id="10" name="TextBox 9">
            <a:extLst>
              <a:ext uri="{FF2B5EF4-FFF2-40B4-BE49-F238E27FC236}">
                <a16:creationId xmlns:a16="http://schemas.microsoft.com/office/drawing/2014/main" id="{3DC4BF11-066D-4954-B911-B3741BC443AA}"/>
              </a:ext>
            </a:extLst>
          </p:cNvPr>
          <p:cNvSpPr txBox="1"/>
          <p:nvPr/>
        </p:nvSpPr>
        <p:spPr>
          <a:xfrm>
            <a:off x="8617447" y="1253542"/>
            <a:ext cx="28421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Competitor</a:t>
            </a:r>
            <a:r>
              <a:rPr lang="en-US">
                <a:ea typeface="+mn-lt"/>
                <a:cs typeface="+mn-lt"/>
              </a:rPr>
              <a:t> </a:t>
            </a:r>
            <a:r>
              <a:rPr lang="en-US"/>
              <a:t>Product: file based</a:t>
            </a:r>
          </a:p>
        </p:txBody>
      </p:sp>
    </p:spTree>
    <p:extLst>
      <p:ext uri="{BB962C8B-B14F-4D97-AF65-F5344CB8AC3E}">
        <p14:creationId xmlns:p14="http://schemas.microsoft.com/office/powerpoint/2010/main" val="1916552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1E5EB-E510-4BB7-B557-EB471437BB72}"/>
              </a:ext>
            </a:extLst>
          </p:cNvPr>
          <p:cNvSpPr>
            <a:spLocks noGrp="1"/>
          </p:cNvSpPr>
          <p:nvPr>
            <p:ph type="title"/>
          </p:nvPr>
        </p:nvSpPr>
        <p:spPr>
          <a:xfrm>
            <a:off x="838200" y="365125"/>
            <a:ext cx="10515600" cy="879515"/>
          </a:xfrm>
        </p:spPr>
        <p:txBody>
          <a:bodyPr/>
          <a:lstStyle/>
          <a:p>
            <a:r>
              <a:rPr lang="en-US"/>
              <a:t>Dedupe/Compression</a:t>
            </a:r>
          </a:p>
        </p:txBody>
      </p:sp>
      <p:pic>
        <p:nvPicPr>
          <p:cNvPr id="4" name="Picture 4" descr="A close up of a map&#10;&#10;Description automatically generated">
            <a:extLst>
              <a:ext uri="{FF2B5EF4-FFF2-40B4-BE49-F238E27FC236}">
                <a16:creationId xmlns:a16="http://schemas.microsoft.com/office/drawing/2014/main" id="{12169960-EB9A-455F-BB34-6AFAA8FF8055}"/>
              </a:ext>
            </a:extLst>
          </p:cNvPr>
          <p:cNvPicPr>
            <a:picLocks noChangeAspect="1"/>
          </p:cNvPicPr>
          <p:nvPr/>
        </p:nvPicPr>
        <p:blipFill>
          <a:blip r:embed="rId2"/>
          <a:stretch>
            <a:fillRect/>
          </a:stretch>
        </p:blipFill>
        <p:spPr>
          <a:xfrm>
            <a:off x="840059" y="1476980"/>
            <a:ext cx="4672858" cy="4623900"/>
          </a:xfrm>
          <a:prstGeom prst="rect">
            <a:avLst/>
          </a:prstGeom>
        </p:spPr>
      </p:pic>
      <p:sp>
        <p:nvSpPr>
          <p:cNvPr id="6" name="TextBox 5">
            <a:extLst>
              <a:ext uri="{FF2B5EF4-FFF2-40B4-BE49-F238E27FC236}">
                <a16:creationId xmlns:a16="http://schemas.microsoft.com/office/drawing/2014/main" id="{7CA1565A-FA67-4617-BA22-88D2DBC7AC31}"/>
              </a:ext>
            </a:extLst>
          </p:cNvPr>
          <p:cNvSpPr txBox="1"/>
          <p:nvPr/>
        </p:nvSpPr>
        <p:spPr>
          <a:xfrm>
            <a:off x="8292237" y="6211229"/>
            <a:ext cx="19208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compression</a:t>
            </a:r>
          </a:p>
        </p:txBody>
      </p:sp>
      <p:pic>
        <p:nvPicPr>
          <p:cNvPr id="7" name="Picture 7" descr="A screenshot of a cell phone&#10;&#10;Description automatically generated">
            <a:extLst>
              <a:ext uri="{FF2B5EF4-FFF2-40B4-BE49-F238E27FC236}">
                <a16:creationId xmlns:a16="http://schemas.microsoft.com/office/drawing/2014/main" id="{C3E29D88-8AEA-44CD-B4EA-05F20202D292}"/>
              </a:ext>
            </a:extLst>
          </p:cNvPr>
          <p:cNvPicPr>
            <a:picLocks noChangeAspect="1"/>
          </p:cNvPicPr>
          <p:nvPr/>
        </p:nvPicPr>
        <p:blipFill>
          <a:blip r:embed="rId3"/>
          <a:stretch>
            <a:fillRect/>
          </a:stretch>
        </p:blipFill>
        <p:spPr>
          <a:xfrm>
            <a:off x="6258428" y="1524429"/>
            <a:ext cx="5273846" cy="4351061"/>
          </a:xfrm>
          <a:prstGeom prst="rect">
            <a:avLst/>
          </a:prstGeom>
        </p:spPr>
      </p:pic>
      <p:sp>
        <p:nvSpPr>
          <p:cNvPr id="8" name="TextBox 7">
            <a:extLst>
              <a:ext uri="{FF2B5EF4-FFF2-40B4-BE49-F238E27FC236}">
                <a16:creationId xmlns:a16="http://schemas.microsoft.com/office/drawing/2014/main" id="{99267C5A-D7EC-4921-9C38-01EB7A29F0F2}"/>
              </a:ext>
            </a:extLst>
          </p:cNvPr>
          <p:cNvSpPr txBox="1"/>
          <p:nvPr/>
        </p:nvSpPr>
        <p:spPr>
          <a:xfrm>
            <a:off x="2131465" y="621012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deduplication</a:t>
            </a:r>
          </a:p>
        </p:txBody>
      </p:sp>
    </p:spTree>
    <p:extLst>
      <p:ext uri="{BB962C8B-B14F-4D97-AF65-F5344CB8AC3E}">
        <p14:creationId xmlns:p14="http://schemas.microsoft.com/office/powerpoint/2010/main" val="46940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D510-A1B3-4117-A56B-143993EDD4B3}"/>
              </a:ext>
            </a:extLst>
          </p:cNvPr>
          <p:cNvSpPr>
            <a:spLocks noGrp="1"/>
          </p:cNvSpPr>
          <p:nvPr>
            <p:ph type="title"/>
          </p:nvPr>
        </p:nvSpPr>
        <p:spPr>
          <a:xfrm>
            <a:off x="755938" y="328080"/>
            <a:ext cx="10515600" cy="780041"/>
          </a:xfrm>
        </p:spPr>
        <p:txBody>
          <a:bodyPr>
            <a:normAutofit fontScale="90000"/>
          </a:bodyPr>
          <a:lstStyle/>
          <a:p>
            <a:r>
              <a:rPr lang="en-US">
                <a:ea typeface="+mj-lt"/>
                <a:cs typeface="+mj-lt"/>
              </a:rPr>
              <a:t>Deduplication/Compression Comparison</a:t>
            </a:r>
            <a:br>
              <a:rPr lang="en-US">
                <a:ea typeface="+mj-lt"/>
                <a:cs typeface="+mj-lt"/>
              </a:rPr>
            </a:br>
            <a:r>
              <a:rPr lang="en-US" sz="2400">
                <a:ea typeface="+mj-lt"/>
                <a:cs typeface="+mj-lt"/>
              </a:rPr>
              <a:t>Adaptive inline/post-process deduplication, higher compression rate</a:t>
            </a:r>
          </a:p>
          <a:p>
            <a:endParaRPr lang="en-US">
              <a:ea typeface="+mj-lt"/>
              <a:cs typeface="+mj-lt"/>
            </a:endParaRPr>
          </a:p>
        </p:txBody>
      </p:sp>
      <p:graphicFrame>
        <p:nvGraphicFramePr>
          <p:cNvPr id="7" name="Table 4">
            <a:extLst>
              <a:ext uri="{FF2B5EF4-FFF2-40B4-BE49-F238E27FC236}">
                <a16:creationId xmlns:a16="http://schemas.microsoft.com/office/drawing/2014/main" id="{7F212437-8B07-4415-8BFF-4FF18CBAB166}"/>
              </a:ext>
            </a:extLst>
          </p:cNvPr>
          <p:cNvGraphicFramePr>
            <a:graphicFrameLocks noGrp="1"/>
          </p:cNvGraphicFramePr>
          <p:nvPr>
            <p:extLst>
              <p:ext uri="{D42A27DB-BD31-4B8C-83A1-F6EECF244321}">
                <p14:modId xmlns:p14="http://schemas.microsoft.com/office/powerpoint/2010/main" val="459894458"/>
              </p:ext>
            </p:extLst>
          </p:nvPr>
        </p:nvGraphicFramePr>
        <p:xfrm>
          <a:off x="683857" y="1409208"/>
          <a:ext cx="11131260" cy="4792312"/>
        </p:xfrm>
        <a:graphic>
          <a:graphicData uri="http://schemas.openxmlformats.org/drawingml/2006/table">
            <a:tbl>
              <a:tblPr firstRow="1" bandRow="1">
                <a:tableStyleId>{91EBBBCC-DAD2-459C-BE2E-F6DE35CF9A28}</a:tableStyleId>
              </a:tblPr>
              <a:tblGrid>
                <a:gridCol w="2377787">
                  <a:extLst>
                    <a:ext uri="{9D8B030D-6E8A-4147-A177-3AD203B41FA5}">
                      <a16:colId xmlns:a16="http://schemas.microsoft.com/office/drawing/2014/main" val="3214269356"/>
                    </a:ext>
                  </a:extLst>
                </a:gridCol>
                <a:gridCol w="4600575">
                  <a:extLst>
                    <a:ext uri="{9D8B030D-6E8A-4147-A177-3AD203B41FA5}">
                      <a16:colId xmlns:a16="http://schemas.microsoft.com/office/drawing/2014/main" val="3933008580"/>
                    </a:ext>
                  </a:extLst>
                </a:gridCol>
                <a:gridCol w="4152898">
                  <a:extLst>
                    <a:ext uri="{9D8B030D-6E8A-4147-A177-3AD203B41FA5}">
                      <a16:colId xmlns:a16="http://schemas.microsoft.com/office/drawing/2014/main" val="406429320"/>
                    </a:ext>
                  </a:extLst>
                </a:gridCol>
              </a:tblGrid>
              <a:tr h="316717">
                <a:tc>
                  <a:txBody>
                    <a:bodyPr/>
                    <a:lstStyle/>
                    <a:p>
                      <a:pPr lvl="0">
                        <a:buNone/>
                      </a:pPr>
                      <a:r>
                        <a:rPr lang="en-US"/>
                        <a:t>Feature</a:t>
                      </a:r>
                    </a:p>
                  </a:txBody>
                  <a:tcPr>
                    <a:solidFill>
                      <a:srgbClr val="00B0F0"/>
                    </a:solidFill>
                  </a:tcPr>
                </a:tc>
                <a:tc>
                  <a:txBody>
                    <a:bodyPr/>
                    <a:lstStyle/>
                    <a:p>
                      <a:pPr lvl="0">
                        <a:buNone/>
                      </a:pPr>
                      <a:r>
                        <a:rPr lang="en-US" sz="1800" b="1" i="0" u="none" strike="noStrike" noProof="0">
                          <a:latin typeface="Arial"/>
                        </a:rPr>
                        <a:t>OceanStor 100D NAS</a:t>
                      </a:r>
                      <a:r>
                        <a:rPr lang="en-US"/>
                        <a:t> (Roadmap)</a:t>
                      </a:r>
                    </a:p>
                  </a:txBody>
                  <a:tcPr>
                    <a:solidFill>
                      <a:srgbClr val="00B0F0"/>
                    </a:solidFill>
                  </a:tcPr>
                </a:tc>
                <a:tc>
                  <a:txBody>
                    <a:bodyPr/>
                    <a:lstStyle/>
                    <a:p>
                      <a:pPr lvl="0">
                        <a:buNone/>
                      </a:pPr>
                      <a:r>
                        <a:rPr lang="en-US" sz="1800" u="none" strike="noStrike" noProof="0"/>
                        <a:t>Competitor</a:t>
                      </a:r>
                      <a:r>
                        <a:rPr lang="en-US"/>
                        <a:t> Product</a:t>
                      </a:r>
                    </a:p>
                  </a:txBody>
                  <a:tcPr>
                    <a:solidFill>
                      <a:srgbClr val="00B0F0"/>
                    </a:solidFill>
                  </a:tcPr>
                </a:tc>
                <a:extLst>
                  <a:ext uri="{0D108BD9-81ED-4DB2-BD59-A6C34878D82A}">
                    <a16:rowId xmlns:a16="http://schemas.microsoft.com/office/drawing/2014/main" val="936979467"/>
                  </a:ext>
                </a:extLst>
              </a:tr>
              <a:tr h="712613">
                <a:tc>
                  <a:txBody>
                    <a:bodyPr/>
                    <a:lstStyle/>
                    <a:p>
                      <a:pPr lvl="0" algn="l">
                        <a:lnSpc>
                          <a:spcPct val="100000"/>
                        </a:lnSpc>
                        <a:spcBef>
                          <a:spcPts val="0"/>
                        </a:spcBef>
                        <a:spcAft>
                          <a:spcPts val="0"/>
                        </a:spcAft>
                        <a:buNone/>
                      </a:pPr>
                      <a:r>
                        <a:rPr lang="en-US" sz="1400" u="none" strike="noStrike" noProof="0"/>
                        <a:t>Inline/post-process deduplication</a:t>
                      </a:r>
                      <a:endParaRPr lang="en-US" sz="1400" b="0" i="0" u="none" strike="noStrike" noProof="0">
                        <a:latin typeface="Calibri"/>
                      </a:endParaRPr>
                    </a:p>
                  </a:txBody>
                  <a:tcPr/>
                </a:tc>
                <a:tc>
                  <a:txBody>
                    <a:bodyPr/>
                    <a:lstStyle/>
                    <a:p>
                      <a:pPr lvl="0" algn="l">
                        <a:lnSpc>
                          <a:spcPct val="100000"/>
                        </a:lnSpc>
                        <a:spcBef>
                          <a:spcPts val="0"/>
                        </a:spcBef>
                        <a:spcAft>
                          <a:spcPts val="0"/>
                        </a:spcAft>
                        <a:buNone/>
                      </a:pPr>
                      <a:r>
                        <a:rPr lang="en-US" sz="1400" u="none" strike="noStrike" noProof="0"/>
                        <a:t>Supports inline and post-process deduplication</a:t>
                      </a:r>
                      <a:endParaRPr lang="en-US" sz="1400" b="0" i="0" u="none" strike="noStrike" noProof="0">
                        <a:latin typeface="Calibri"/>
                      </a:endParaRPr>
                    </a:p>
                  </a:txBody>
                  <a:tcPr/>
                </a:tc>
                <a:tc>
                  <a:txBody>
                    <a:bodyPr/>
                    <a:lstStyle/>
                    <a:p>
                      <a:pPr lvl="0">
                        <a:buNone/>
                      </a:pPr>
                      <a:r>
                        <a:rPr lang="en-US" sz="1400" u="none" strike="noStrike" noProof="0"/>
                        <a:t>Supports post-process deduplication. Inline deduplication is supported on certain platforms.</a:t>
                      </a:r>
                      <a:endParaRPr lang="en-US" sz="1400" b="0" i="0" u="none" strike="noStrike" noProof="0">
                        <a:latin typeface="Calibri"/>
                      </a:endParaRPr>
                    </a:p>
                  </a:txBody>
                  <a:tcPr/>
                </a:tc>
                <a:extLst>
                  <a:ext uri="{0D108BD9-81ED-4DB2-BD59-A6C34878D82A}">
                    <a16:rowId xmlns:a16="http://schemas.microsoft.com/office/drawing/2014/main" val="503811590"/>
                  </a:ext>
                </a:extLst>
              </a:tr>
              <a:tr h="923758">
                <a:tc>
                  <a:txBody>
                    <a:bodyPr/>
                    <a:lstStyle/>
                    <a:p>
                      <a:pPr lvl="0" algn="l">
                        <a:lnSpc>
                          <a:spcPct val="100000"/>
                        </a:lnSpc>
                        <a:spcBef>
                          <a:spcPts val="0"/>
                        </a:spcBef>
                        <a:spcAft>
                          <a:spcPts val="0"/>
                        </a:spcAft>
                        <a:buNone/>
                      </a:pPr>
                      <a:r>
                        <a:rPr lang="en-US" sz="1400" u="none" strike="noStrike" noProof="0"/>
                        <a:t>Adaptive deduplication</a:t>
                      </a:r>
                      <a:endParaRPr lang="en-US" sz="1400" b="0" i="0" u="none" strike="noStrike" noProof="0">
                        <a:latin typeface="Calibri"/>
                      </a:endParaRPr>
                    </a:p>
                  </a:txBody>
                  <a:tcPr/>
                </a:tc>
                <a:tc>
                  <a:txBody>
                    <a:bodyPr/>
                    <a:lstStyle/>
                    <a:p>
                      <a:pPr lvl="0" algn="l">
                        <a:lnSpc>
                          <a:spcPct val="100000"/>
                        </a:lnSpc>
                        <a:spcBef>
                          <a:spcPts val="0"/>
                        </a:spcBef>
                        <a:spcAft>
                          <a:spcPts val="0"/>
                        </a:spcAft>
                        <a:buNone/>
                      </a:pPr>
                      <a:r>
                        <a:rPr lang="en-US" sz="1400" u="none" strike="noStrike" noProof="0"/>
                        <a:t>The self-adaptive deduplication technology automatically switches between inline and post-process deduplication based on service loads</a:t>
                      </a:r>
                      <a:endParaRPr lang="en-US" sz="1400" b="0" i="0" u="none" strike="noStrike" noProof="0">
                        <a:latin typeface="Calibri"/>
                      </a:endParaRPr>
                    </a:p>
                  </a:txBody>
                  <a:tcPr/>
                </a:tc>
                <a:tc>
                  <a:txBody>
                    <a:bodyPr/>
                    <a:lstStyle/>
                    <a:p>
                      <a:pPr lvl="0">
                        <a:buNone/>
                      </a:pPr>
                      <a:r>
                        <a:rPr lang="en-US" sz="1400" u="none" strike="noStrike" noProof="0"/>
                        <a:t>No adaptive feature.</a:t>
                      </a:r>
                      <a:endParaRPr lang="en-US" sz="1400" b="0" i="0" u="none" strike="noStrike" noProof="0">
                        <a:latin typeface="Calibri"/>
                      </a:endParaRPr>
                    </a:p>
                  </a:txBody>
                  <a:tcPr/>
                </a:tc>
                <a:extLst>
                  <a:ext uri="{0D108BD9-81ED-4DB2-BD59-A6C34878D82A}">
                    <a16:rowId xmlns:a16="http://schemas.microsoft.com/office/drawing/2014/main" val="154665922"/>
                  </a:ext>
                </a:extLst>
              </a:tr>
              <a:tr h="923758">
                <a:tc>
                  <a:txBody>
                    <a:bodyPr/>
                    <a:lstStyle/>
                    <a:p>
                      <a:pPr lvl="0" algn="l">
                        <a:lnSpc>
                          <a:spcPct val="100000"/>
                        </a:lnSpc>
                        <a:spcBef>
                          <a:spcPts val="0"/>
                        </a:spcBef>
                        <a:spcAft>
                          <a:spcPts val="0"/>
                        </a:spcAft>
                        <a:buNone/>
                      </a:pPr>
                      <a:r>
                        <a:rPr lang="en-US" sz="1400"/>
                        <a:t>Memory consumption</a:t>
                      </a:r>
                    </a:p>
                  </a:txBody>
                  <a:tcPr/>
                </a:tc>
                <a:tc>
                  <a:txBody>
                    <a:bodyPr/>
                    <a:lstStyle/>
                    <a:p>
                      <a:pPr lvl="0" algn="l">
                        <a:lnSpc>
                          <a:spcPct val="100000"/>
                        </a:lnSpc>
                        <a:spcBef>
                          <a:spcPts val="0"/>
                        </a:spcBef>
                        <a:spcAft>
                          <a:spcPts val="0"/>
                        </a:spcAft>
                        <a:buNone/>
                      </a:pPr>
                      <a:r>
                        <a:rPr lang="en-US" sz="1400" u="none" strike="noStrike" noProof="0"/>
                        <a:t>OceanStor 100D uses the opportunity table and fingerprint table mechanism. The opportunity table is used to reduce invalid fingerprint space.</a:t>
                      </a:r>
                      <a:endParaRPr lang="en-US" sz="1400"/>
                    </a:p>
                  </a:txBody>
                  <a:tcPr/>
                </a:tc>
                <a:tc>
                  <a:txBody>
                    <a:bodyPr/>
                    <a:lstStyle/>
                    <a:p>
                      <a:pPr lvl="0">
                        <a:buNone/>
                      </a:pPr>
                      <a:r>
                        <a:rPr lang="en-US" sz="1400" u="none" strike="noStrike" noProof="0"/>
                        <a:t>Fingerprints occupy a lot of memory. Inline process uses a lot of CPU resource which impact performance.</a:t>
                      </a:r>
                      <a:endParaRPr lang="en-US" sz="1400" b="0" i="0" u="none" strike="noStrike" noProof="0">
                        <a:latin typeface="Calibri"/>
                      </a:endParaRPr>
                    </a:p>
                  </a:txBody>
                  <a:tcPr/>
                </a:tc>
                <a:extLst>
                  <a:ext uri="{0D108BD9-81ED-4DB2-BD59-A6C34878D82A}">
                    <a16:rowId xmlns:a16="http://schemas.microsoft.com/office/drawing/2014/main" val="2792968550"/>
                  </a:ext>
                </a:extLst>
              </a:tr>
              <a:tr h="1134903">
                <a:tc>
                  <a:txBody>
                    <a:bodyPr/>
                    <a:lstStyle/>
                    <a:p>
                      <a:pPr lvl="0">
                        <a:buNone/>
                      </a:pPr>
                      <a:r>
                        <a:rPr lang="en-US" sz="1400"/>
                        <a:t>Compression algorithm</a:t>
                      </a:r>
                    </a:p>
                  </a:txBody>
                  <a:tcPr/>
                </a:tc>
                <a:tc>
                  <a:txBody>
                    <a:bodyPr/>
                    <a:lstStyle/>
                    <a:p>
                      <a:pPr lvl="0">
                        <a:buNone/>
                      </a:pPr>
                      <a:r>
                        <a:rPr lang="en-US" sz="1400" u="none" strike="noStrike" noProof="0"/>
                        <a:t>The compression engine runs in a combination of two different compression algorithms (LZ4 and HZ9), to balance between performance and compression rate.</a:t>
                      </a:r>
                      <a:endParaRPr lang="en-US" sz="1400"/>
                    </a:p>
                  </a:txBody>
                  <a:tcPr/>
                </a:tc>
                <a:tc>
                  <a:txBody>
                    <a:bodyPr/>
                    <a:lstStyle/>
                    <a:p>
                      <a:pPr lvl="0">
                        <a:buNone/>
                      </a:pPr>
                      <a:r>
                        <a:rPr lang="en-US" sz="1400" u="none" strike="noStrike" noProof="0"/>
                        <a:t>Hardware compression engine uses zlib for some platforms, with a software implementation of igzip for other platforms.</a:t>
                      </a:r>
                      <a:endParaRPr lang="en-US" sz="1400"/>
                    </a:p>
                  </a:txBody>
                  <a:tcPr/>
                </a:tc>
                <a:extLst>
                  <a:ext uri="{0D108BD9-81ED-4DB2-BD59-A6C34878D82A}">
                    <a16:rowId xmlns:a16="http://schemas.microsoft.com/office/drawing/2014/main" val="794252034"/>
                  </a:ext>
                </a:extLst>
              </a:tr>
              <a:tr h="712613">
                <a:tc>
                  <a:txBody>
                    <a:bodyPr/>
                    <a:lstStyle/>
                    <a:p>
                      <a:pPr lvl="0">
                        <a:buNone/>
                      </a:pPr>
                      <a:r>
                        <a:rPr lang="en-US" sz="1400"/>
                        <a:t>Data compaction</a:t>
                      </a:r>
                    </a:p>
                  </a:txBody>
                  <a:tcPr/>
                </a:tc>
                <a:tc>
                  <a:txBody>
                    <a:bodyPr/>
                    <a:lstStyle/>
                    <a:p>
                      <a:pPr lvl="0">
                        <a:buNone/>
                      </a:pPr>
                      <a:r>
                        <a:rPr lang="en-US" sz="1400" u="none" strike="noStrike" noProof="0"/>
                        <a:t>After compression, data blocks less than 512 bytes can be compacted, and then stored and aligned in the storage space. </a:t>
                      </a:r>
                      <a:endParaRPr lang="en-US" sz="1400"/>
                    </a:p>
                  </a:txBody>
                  <a:tcPr/>
                </a:tc>
                <a:tc>
                  <a:txBody>
                    <a:bodyPr/>
                    <a:lstStyle/>
                    <a:p>
                      <a:pPr lvl="0">
                        <a:buNone/>
                      </a:pPr>
                      <a:r>
                        <a:rPr lang="en-US" sz="1400"/>
                        <a:t>Compression chunk is usually 128KB, 8K aligned. </a:t>
                      </a:r>
                      <a:r>
                        <a:rPr lang="en-US" sz="1400" u="none" strike="noStrike" noProof="0"/>
                        <a:t>Efficiency savings must be at least 8KB for compression to occur.</a:t>
                      </a:r>
                      <a:endParaRPr lang="en-US" sz="1400"/>
                    </a:p>
                  </a:txBody>
                  <a:tcPr/>
                </a:tc>
                <a:extLst>
                  <a:ext uri="{0D108BD9-81ED-4DB2-BD59-A6C34878D82A}">
                    <a16:rowId xmlns:a16="http://schemas.microsoft.com/office/drawing/2014/main" val="4076673722"/>
                  </a:ext>
                </a:extLst>
              </a:tr>
            </a:tbl>
          </a:graphicData>
        </a:graphic>
      </p:graphicFrame>
    </p:spTree>
    <p:extLst>
      <p:ext uri="{BB962C8B-B14F-4D97-AF65-F5344CB8AC3E}">
        <p14:creationId xmlns:p14="http://schemas.microsoft.com/office/powerpoint/2010/main" val="1854939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29462" y="3428999"/>
            <a:ext cx="8662539" cy="0"/>
          </a:xfrm>
          <a:prstGeom prst="line">
            <a:avLst/>
          </a:prstGeom>
          <a:ln w="25400">
            <a:solidFill>
              <a:srgbClr val="9CB7D0">
                <a:alpha val="91000"/>
              </a:srgbClr>
            </a:solidFill>
          </a:ln>
        </p:spPr>
        <p:style>
          <a:lnRef idx="1">
            <a:schemeClr val="accent1"/>
          </a:lnRef>
          <a:fillRef idx="0">
            <a:schemeClr val="accent1"/>
          </a:fillRef>
          <a:effectRef idx="0">
            <a:schemeClr val="accent1"/>
          </a:effectRef>
          <a:fontRef idx="minor">
            <a:schemeClr val="tx1"/>
          </a:fontRef>
        </p:style>
      </p:cxnSp>
      <p:sp>
        <p:nvSpPr>
          <p:cNvPr id="16" name="Oval 4"/>
          <p:cNvSpPr>
            <a:spLocks noChangeArrowheads="1"/>
          </p:cNvSpPr>
          <p:nvPr/>
        </p:nvSpPr>
        <p:spPr bwMode="gray">
          <a:xfrm>
            <a:off x="-5428142" y="-4296523"/>
            <a:ext cx="15400130" cy="15400130"/>
          </a:xfrm>
          <a:prstGeom prst="ellipse">
            <a:avLst/>
          </a:prstGeom>
          <a:solidFill>
            <a:srgbClr val="B3CEE7">
              <a:alpha val="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17" name="Oval 4"/>
          <p:cNvSpPr>
            <a:spLocks noChangeArrowheads="1"/>
          </p:cNvSpPr>
          <p:nvPr/>
        </p:nvSpPr>
        <p:spPr bwMode="gray">
          <a:xfrm>
            <a:off x="-3530878" y="-2137626"/>
            <a:ext cx="11082337" cy="11082337"/>
          </a:xfrm>
          <a:prstGeom prst="ellipse">
            <a:avLst/>
          </a:prstGeom>
          <a:solidFill>
            <a:srgbClr val="BCC7DE">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18" name="Oval 4"/>
          <p:cNvSpPr>
            <a:spLocks noChangeArrowheads="1"/>
          </p:cNvSpPr>
          <p:nvPr/>
        </p:nvSpPr>
        <p:spPr bwMode="gray">
          <a:xfrm>
            <a:off x="-1407386" y="-70823"/>
            <a:ext cx="6999645" cy="6999645"/>
          </a:xfrm>
          <a:prstGeom prst="ellipse">
            <a:avLst/>
          </a:prstGeom>
          <a:solidFill>
            <a:srgbClr val="BDCEDD">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19" name="Oval 4"/>
          <p:cNvSpPr>
            <a:spLocks noChangeArrowheads="1"/>
          </p:cNvSpPr>
          <p:nvPr/>
        </p:nvSpPr>
        <p:spPr bwMode="gray">
          <a:xfrm>
            <a:off x="-112048" y="1224516"/>
            <a:ext cx="4408969" cy="4408969"/>
          </a:xfrm>
          <a:prstGeom prst="ellipse">
            <a:avLst/>
          </a:prstGeom>
          <a:solidFill>
            <a:srgbClr val="B9CCE1">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20" name="Oval 4"/>
          <p:cNvSpPr>
            <a:spLocks noChangeArrowheads="1"/>
          </p:cNvSpPr>
          <p:nvPr/>
        </p:nvSpPr>
        <p:spPr bwMode="gray">
          <a:xfrm>
            <a:off x="653172" y="1989736"/>
            <a:ext cx="2878529" cy="2878529"/>
          </a:xfrm>
          <a:prstGeom prst="ellipse">
            <a:avLst/>
          </a:prstGeom>
          <a:solidFill>
            <a:srgbClr val="8597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24" name="矩形 23"/>
          <p:cNvSpPr/>
          <p:nvPr/>
        </p:nvSpPr>
        <p:spPr>
          <a:xfrm>
            <a:off x="4956974" y="3692747"/>
            <a:ext cx="2134677" cy="399861"/>
          </a:xfrm>
          <a:prstGeom prst="rect">
            <a:avLst/>
          </a:prstGeom>
        </p:spPr>
        <p:txBody>
          <a:bodyPr wrap="square">
            <a:noAutofit/>
          </a:bodyPr>
          <a:lstStyle/>
          <a:p>
            <a:pPr algn="ctr" fontAlgn="ctr">
              <a:spcBef>
                <a:spcPct val="0"/>
              </a:spcBef>
            </a:pPr>
            <a:r>
              <a:rPr lang="en-US" sz="1999">
                <a:latin typeface="Arial" panose="020B0604020202020204" pitchFamily="34" charset="0"/>
              </a:rPr>
              <a:t>Hardware</a:t>
            </a:r>
            <a:endParaRPr lang="en-US" altLang="zh-CN" sz="1999">
              <a:latin typeface="Arial" panose="020B0604020202020204" pitchFamily="34" charset="0"/>
              <a:ea typeface="微软雅黑" pitchFamily="34" charset="-122"/>
              <a:cs typeface="Arial" pitchFamily="34" charset="0"/>
            </a:endParaRPr>
          </a:p>
        </p:txBody>
      </p:sp>
      <p:sp>
        <p:nvSpPr>
          <p:cNvPr id="26" name="Oval 14"/>
          <p:cNvSpPr>
            <a:spLocks noChangeArrowheads="1"/>
          </p:cNvSpPr>
          <p:nvPr/>
        </p:nvSpPr>
        <p:spPr bwMode="auto">
          <a:xfrm>
            <a:off x="4484115" y="3353446"/>
            <a:ext cx="125922" cy="138514"/>
          </a:xfrm>
          <a:prstGeom prst="ellipse">
            <a:avLst/>
          </a:prstGeom>
          <a:solidFill>
            <a:schemeClr val="tx1">
              <a:lumMod val="50000"/>
              <a:lumOff val="50000"/>
            </a:schemeClr>
          </a:solidFill>
          <a:ln w="12700" cap="flat">
            <a:noFill/>
            <a:prstDash val="solid"/>
            <a:round/>
            <a:headEnd/>
            <a:tailEnd/>
          </a:ln>
        </p:spPr>
        <p:txBody>
          <a:bodyPr vert="horz" wrap="square" lIns="91383" tIns="45691" rIns="91383" bIns="45691" numCol="1" anchor="t" anchorCtr="0" compatLnSpc="1">
            <a:prstTxWarp prst="textNoShape">
              <a:avLst/>
            </a:prstTxWarp>
            <a:noAutofit/>
          </a:bodyPr>
          <a:lstStyle/>
          <a:p>
            <a:pPr fontAlgn="ctr"/>
            <a:endParaRPr lang="en-US" altLang="zh-CN" sz="1799">
              <a:latin typeface="Arial" panose="020B0604020202020204" pitchFamily="34" charset="0"/>
              <a:ea typeface="微软雅黑" pitchFamily="34" charset="-122"/>
            </a:endParaRPr>
          </a:p>
        </p:txBody>
      </p:sp>
      <p:sp>
        <p:nvSpPr>
          <p:cNvPr id="30" name="Oval 15"/>
          <p:cNvSpPr>
            <a:spLocks noChangeArrowheads="1"/>
          </p:cNvSpPr>
          <p:nvPr/>
        </p:nvSpPr>
        <p:spPr bwMode="auto">
          <a:xfrm>
            <a:off x="8958973" y="3312072"/>
            <a:ext cx="179888" cy="179888"/>
          </a:xfrm>
          <a:prstGeom prst="ellipse">
            <a:avLst/>
          </a:prstGeom>
          <a:solidFill>
            <a:srgbClr val="0070C0"/>
          </a:solidFill>
          <a:ln w="12700" cap="flat">
            <a:noFill/>
            <a:prstDash val="solid"/>
            <a:round/>
            <a:headEnd/>
            <a:tailEnd/>
          </a:ln>
        </p:spPr>
        <p:txBody>
          <a:bodyPr vert="horz" wrap="square" lIns="91383" tIns="45691" rIns="91383" bIns="45691" numCol="1" anchor="t" anchorCtr="0" compatLnSpc="1">
            <a:prstTxWarp prst="textNoShape">
              <a:avLst/>
            </a:prstTxWarp>
            <a:noAutofit/>
          </a:bodyPr>
          <a:lstStyle/>
          <a:p>
            <a:pPr fontAlgn="ctr"/>
            <a:endParaRPr lang="en-US" altLang="zh-CN" sz="1799">
              <a:latin typeface="Arial" panose="020B0604020202020204" pitchFamily="34" charset="0"/>
              <a:ea typeface="微软雅黑" pitchFamily="34" charset="-122"/>
            </a:endParaRPr>
          </a:p>
        </p:txBody>
      </p:sp>
      <p:sp>
        <p:nvSpPr>
          <p:cNvPr id="31" name="矩形 30"/>
          <p:cNvSpPr/>
          <p:nvPr/>
        </p:nvSpPr>
        <p:spPr>
          <a:xfrm>
            <a:off x="3366605" y="2758218"/>
            <a:ext cx="2331521" cy="476868"/>
          </a:xfrm>
          <a:prstGeom prst="rect">
            <a:avLst/>
          </a:prstGeom>
        </p:spPr>
        <p:txBody>
          <a:bodyPr wrap="square">
            <a:noAutofit/>
          </a:bodyPr>
          <a:lstStyle/>
          <a:p>
            <a:pPr algn="ctr" fontAlgn="ctr">
              <a:lnSpc>
                <a:spcPts val="2998"/>
              </a:lnSpc>
              <a:spcBef>
                <a:spcPct val="0"/>
              </a:spcBef>
            </a:pPr>
            <a:r>
              <a:rPr lang="en-US" sz="1999">
                <a:latin typeface="Arial" panose="020B0604020202020204" pitchFamily="34" charset="0"/>
              </a:rPr>
              <a:t>Overview</a:t>
            </a:r>
            <a:endParaRPr lang="en-US" altLang="zh-CN" sz="1999">
              <a:latin typeface="Arial" panose="020B0604020202020204" pitchFamily="34" charset="0"/>
              <a:ea typeface="微软雅黑" pitchFamily="34" charset="-122"/>
              <a:cs typeface="Arial" pitchFamily="34" charset="0"/>
            </a:endParaRPr>
          </a:p>
        </p:txBody>
      </p:sp>
      <p:sp>
        <p:nvSpPr>
          <p:cNvPr id="21" name="Oval 14"/>
          <p:cNvSpPr>
            <a:spLocks noChangeArrowheads="1"/>
          </p:cNvSpPr>
          <p:nvPr/>
        </p:nvSpPr>
        <p:spPr bwMode="auto">
          <a:xfrm>
            <a:off x="5970078" y="3356722"/>
            <a:ext cx="125922" cy="125922"/>
          </a:xfrm>
          <a:prstGeom prst="ellipse">
            <a:avLst/>
          </a:prstGeom>
          <a:solidFill>
            <a:schemeClr val="tx1">
              <a:lumMod val="50000"/>
              <a:lumOff val="50000"/>
            </a:schemeClr>
          </a:solidFill>
          <a:ln w="12700" cap="flat">
            <a:noFill/>
            <a:prstDash val="solid"/>
            <a:round/>
            <a:headEnd/>
            <a:tailEnd/>
          </a:ln>
        </p:spPr>
        <p:txBody>
          <a:bodyPr vert="horz" wrap="square" lIns="91383" tIns="45691" rIns="91383" bIns="45691" numCol="1" anchor="t" anchorCtr="0" compatLnSpc="1">
            <a:prstTxWarp prst="textNoShape">
              <a:avLst/>
            </a:prstTxWarp>
            <a:noAutofit/>
          </a:bodyPr>
          <a:lstStyle/>
          <a:p>
            <a:pPr fontAlgn="ctr"/>
            <a:endParaRPr lang="en-US" altLang="zh-CN" sz="1799">
              <a:latin typeface="Arial" panose="020B0604020202020204" pitchFamily="34" charset="0"/>
              <a:ea typeface="微软雅黑" pitchFamily="34" charset="-122"/>
            </a:endParaRPr>
          </a:p>
        </p:txBody>
      </p:sp>
      <p:sp>
        <p:nvSpPr>
          <p:cNvPr id="27" name="矩形 26"/>
          <p:cNvSpPr/>
          <p:nvPr/>
        </p:nvSpPr>
        <p:spPr>
          <a:xfrm>
            <a:off x="847849" y="3021876"/>
            <a:ext cx="2420557" cy="584547"/>
          </a:xfrm>
          <a:prstGeom prst="rect">
            <a:avLst/>
          </a:prstGeom>
        </p:spPr>
        <p:txBody>
          <a:bodyPr wrap="square">
            <a:noAutofit/>
          </a:bodyPr>
          <a:lstStyle/>
          <a:p>
            <a:pPr algn="ctr" fontAlgn="ctr">
              <a:spcBef>
                <a:spcPct val="0"/>
              </a:spcBef>
            </a:pPr>
            <a:r>
              <a:rPr lang="en-US" sz="2000" b="1">
                <a:solidFill>
                  <a:schemeClr val="bg2"/>
                </a:solidFill>
                <a:latin typeface="Arial" panose="020B0604020202020204" pitchFamily="34" charset="0"/>
              </a:rPr>
              <a:t>OceanStor 100D</a:t>
            </a:r>
          </a:p>
          <a:p>
            <a:pPr algn="ctr" fontAlgn="ctr">
              <a:spcBef>
                <a:spcPct val="0"/>
              </a:spcBef>
            </a:pPr>
            <a:r>
              <a:rPr lang="en-US" sz="2000" b="1">
                <a:solidFill>
                  <a:schemeClr val="bg2"/>
                </a:solidFill>
                <a:latin typeface="Arial" panose="020B0604020202020204" pitchFamily="34" charset="0"/>
              </a:rPr>
              <a:t>Enterprise NAS</a:t>
            </a:r>
            <a:endParaRPr lang="en-US" altLang="zh-CN" sz="2000" b="1">
              <a:solidFill>
                <a:schemeClr val="bg2"/>
              </a:solidFill>
              <a:latin typeface="Arial" panose="020B0604020202020204" pitchFamily="34" charset="0"/>
              <a:ea typeface="微软雅黑" pitchFamily="34" charset="-122"/>
              <a:cs typeface="Arial" pitchFamily="34" charset="0"/>
            </a:endParaRPr>
          </a:p>
        </p:txBody>
      </p:sp>
      <p:sp>
        <p:nvSpPr>
          <p:cNvPr id="23" name="矩形 22"/>
          <p:cNvSpPr/>
          <p:nvPr/>
        </p:nvSpPr>
        <p:spPr>
          <a:xfrm>
            <a:off x="7795818" y="3692747"/>
            <a:ext cx="2700731" cy="564927"/>
          </a:xfrm>
          <a:prstGeom prst="rect">
            <a:avLst/>
          </a:prstGeom>
        </p:spPr>
        <p:txBody>
          <a:bodyPr wrap="square">
            <a:noAutofit/>
          </a:bodyPr>
          <a:lstStyle/>
          <a:p>
            <a:pPr algn="ctr" fontAlgn="ctr">
              <a:spcBef>
                <a:spcPct val="0"/>
              </a:spcBef>
            </a:pPr>
            <a:r>
              <a:rPr lang="en-US" sz="1999" b="1">
                <a:solidFill>
                  <a:srgbClr val="0070C0"/>
                </a:solidFill>
                <a:latin typeface="Arial" panose="020B0604020202020204" pitchFamily="34" charset="0"/>
              </a:rPr>
              <a:t>Enterprise Features</a:t>
            </a:r>
          </a:p>
        </p:txBody>
      </p:sp>
      <p:sp>
        <p:nvSpPr>
          <p:cNvPr id="33" name="矩形 32"/>
          <p:cNvSpPr/>
          <p:nvPr/>
        </p:nvSpPr>
        <p:spPr>
          <a:xfrm>
            <a:off x="6386130" y="2859061"/>
            <a:ext cx="2159324" cy="399861"/>
          </a:xfrm>
          <a:prstGeom prst="rect">
            <a:avLst/>
          </a:prstGeom>
        </p:spPr>
        <p:txBody>
          <a:bodyPr wrap="square">
            <a:noAutofit/>
          </a:bodyPr>
          <a:lstStyle/>
          <a:p>
            <a:pPr algn="ctr" fontAlgn="ctr">
              <a:spcBef>
                <a:spcPct val="0"/>
              </a:spcBef>
            </a:pPr>
            <a:r>
              <a:rPr lang="en-US" sz="1999">
                <a:latin typeface="Arial" panose="020B0604020202020204" pitchFamily="34" charset="0"/>
              </a:rPr>
              <a:t>Software</a:t>
            </a:r>
            <a:endParaRPr lang="en-US" altLang="zh-CN" sz="1999">
              <a:latin typeface="Arial" panose="020B0604020202020204" pitchFamily="34" charset="0"/>
              <a:ea typeface="微软雅黑" pitchFamily="34" charset="-122"/>
              <a:cs typeface="Arial" pitchFamily="34" charset="0"/>
            </a:endParaRPr>
          </a:p>
        </p:txBody>
      </p:sp>
      <p:sp>
        <p:nvSpPr>
          <p:cNvPr id="34" name="Oval 14"/>
          <p:cNvSpPr>
            <a:spLocks noChangeArrowheads="1"/>
          </p:cNvSpPr>
          <p:nvPr/>
        </p:nvSpPr>
        <p:spPr bwMode="auto">
          <a:xfrm>
            <a:off x="7404740" y="3356722"/>
            <a:ext cx="125922" cy="125922"/>
          </a:xfrm>
          <a:prstGeom prst="ellipse">
            <a:avLst/>
          </a:prstGeom>
          <a:solidFill>
            <a:schemeClr val="tx1">
              <a:lumMod val="50000"/>
              <a:lumOff val="50000"/>
            </a:schemeClr>
          </a:solidFill>
          <a:ln w="12700" cap="flat">
            <a:noFill/>
            <a:prstDash val="solid"/>
            <a:round/>
            <a:headEnd/>
            <a:tailEnd/>
          </a:ln>
        </p:spPr>
        <p:txBody>
          <a:bodyPr vert="horz" wrap="square" lIns="91383" tIns="45691" rIns="91383" bIns="45691" numCol="1" anchor="t" anchorCtr="0" compatLnSpc="1">
            <a:prstTxWarp prst="textNoShape">
              <a:avLst/>
            </a:prstTxWarp>
            <a:noAutofit/>
          </a:bodyPr>
          <a:lstStyle/>
          <a:p>
            <a:pPr fontAlgn="ctr"/>
            <a:endParaRPr lang="en-US" altLang="zh-CN" sz="1799">
              <a:latin typeface="Arial" panose="020B0604020202020204" pitchFamily="34" charset="0"/>
              <a:ea typeface="微软雅黑" pitchFamily="34" charset="-122"/>
            </a:endParaRPr>
          </a:p>
        </p:txBody>
      </p:sp>
      <p:sp>
        <p:nvSpPr>
          <p:cNvPr id="35" name="矩形 34"/>
          <p:cNvSpPr/>
          <p:nvPr/>
        </p:nvSpPr>
        <p:spPr>
          <a:xfrm>
            <a:off x="847850" y="3787096"/>
            <a:ext cx="2420557" cy="399954"/>
          </a:xfrm>
          <a:prstGeom prst="rect">
            <a:avLst/>
          </a:prstGeom>
        </p:spPr>
        <p:txBody>
          <a:bodyPr wrap="square">
            <a:noAutofit/>
          </a:bodyPr>
          <a:lstStyle/>
          <a:p>
            <a:pPr algn="ctr" fontAlgn="ctr">
              <a:spcBef>
                <a:spcPct val="0"/>
              </a:spcBef>
            </a:pPr>
            <a:endParaRPr lang="en-US" sz="1999">
              <a:solidFill>
                <a:schemeClr val="bg2"/>
              </a:solidFill>
              <a:latin typeface="Arial" panose="020B0604020202020204" pitchFamily="34" charset="0"/>
            </a:endParaRPr>
          </a:p>
        </p:txBody>
      </p:sp>
      <p:sp>
        <p:nvSpPr>
          <p:cNvPr id="22" name="矩形 22">
            <a:extLst>
              <a:ext uri="{FF2B5EF4-FFF2-40B4-BE49-F238E27FC236}">
                <a16:creationId xmlns:a16="http://schemas.microsoft.com/office/drawing/2014/main" id="{990BDF46-A4CD-48CB-B1D7-5E9BF0E20A5C}"/>
              </a:ext>
            </a:extLst>
          </p:cNvPr>
          <p:cNvSpPr/>
          <p:nvPr/>
        </p:nvSpPr>
        <p:spPr>
          <a:xfrm>
            <a:off x="7860731" y="4094189"/>
            <a:ext cx="2700731" cy="564927"/>
          </a:xfrm>
          <a:prstGeom prst="rect">
            <a:avLst/>
          </a:prstGeom>
        </p:spPr>
        <p:txBody>
          <a:bodyPr wrap="square">
            <a:noAutofit/>
          </a:bodyPr>
          <a:lstStyle/>
          <a:p>
            <a:pPr marL="285750" indent="-285750">
              <a:buFont typeface="Arial" panose="020B0604020202020204" pitchFamily="34" charset="0"/>
              <a:buChar char="•"/>
            </a:pPr>
            <a:r>
              <a:rPr lang="en-US" sz="1400"/>
              <a:t>Snapshot</a:t>
            </a:r>
          </a:p>
          <a:p>
            <a:pPr marL="285750" indent="-285750">
              <a:buFont typeface="Arial" panose="020B0604020202020204" pitchFamily="34" charset="0"/>
              <a:buChar char="•"/>
            </a:pPr>
            <a:r>
              <a:rPr lang="en-US" sz="1400"/>
              <a:t>Async replication</a:t>
            </a:r>
          </a:p>
          <a:p>
            <a:pPr marL="285750" indent="-285750">
              <a:buFont typeface="Arial" panose="020B0604020202020204" pitchFamily="34" charset="0"/>
              <a:buChar char="•"/>
            </a:pPr>
            <a:r>
              <a:rPr lang="en-US" sz="1400">
                <a:cs typeface="Calibri"/>
              </a:rPr>
              <a:t>Tiering</a:t>
            </a:r>
          </a:p>
          <a:p>
            <a:pPr marL="285750" indent="-285750">
              <a:buFont typeface="Arial" panose="020B0604020202020204" pitchFamily="34" charset="0"/>
              <a:buChar char="•"/>
            </a:pPr>
            <a:r>
              <a:rPr lang="en-US" sz="1400">
                <a:cs typeface="Calibri"/>
              </a:rPr>
              <a:t>Quota</a:t>
            </a:r>
          </a:p>
          <a:p>
            <a:pPr marL="285750" indent="-285750">
              <a:buFont typeface="Arial" panose="020B0604020202020204" pitchFamily="34" charset="0"/>
              <a:buChar char="•"/>
            </a:pPr>
            <a:r>
              <a:rPr lang="en-US" sz="1400">
                <a:cs typeface="Calibri"/>
              </a:rPr>
              <a:t>WORM feature</a:t>
            </a:r>
          </a:p>
          <a:p>
            <a:pPr marL="285750" indent="-285750">
              <a:buFont typeface="Arial" panose="020B0604020202020204" pitchFamily="34" charset="0"/>
              <a:buChar char="•"/>
            </a:pPr>
            <a:r>
              <a:rPr lang="en-US" sz="1400">
                <a:cs typeface="Calibri"/>
              </a:rPr>
              <a:t>Anti-virus feature</a:t>
            </a:r>
          </a:p>
          <a:p>
            <a:pPr marL="285750" indent="-285750">
              <a:buFont typeface="Arial" panose="020B0604020202020204" pitchFamily="34" charset="0"/>
              <a:buChar char="•"/>
            </a:pPr>
            <a:r>
              <a:rPr lang="en-US" sz="1400">
                <a:cs typeface="Calibri"/>
              </a:rPr>
              <a:t>NDMP backup</a:t>
            </a:r>
            <a:endParaRPr lang="en-US" sz="1400"/>
          </a:p>
          <a:p>
            <a:pPr algn="ctr" fontAlgn="ctr">
              <a:spcBef>
                <a:spcPct val="0"/>
              </a:spcBef>
            </a:pPr>
            <a:endParaRPr lang="en-US" altLang="zh-CN" sz="1999" b="1">
              <a:solidFill>
                <a:srgbClr val="0070C0"/>
              </a:solidFill>
              <a:latin typeface="Arial" panose="020B0604020202020204" pitchFamily="34" charset="0"/>
              <a:ea typeface="微软雅黑" pitchFamily="34" charset="-122"/>
              <a:cs typeface="Arial" pitchFamily="34" charset="0"/>
            </a:endParaRPr>
          </a:p>
        </p:txBody>
      </p:sp>
    </p:spTree>
    <p:extLst>
      <p:ext uri="{BB962C8B-B14F-4D97-AF65-F5344CB8AC3E}">
        <p14:creationId xmlns:p14="http://schemas.microsoft.com/office/powerpoint/2010/main" val="486997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1B1A7-C38B-4C0F-BC54-9828BFDCFF3F}"/>
              </a:ext>
            </a:extLst>
          </p:cNvPr>
          <p:cNvSpPr>
            <a:spLocks noGrp="1"/>
          </p:cNvSpPr>
          <p:nvPr>
            <p:ph type="title"/>
          </p:nvPr>
        </p:nvSpPr>
        <p:spPr/>
        <p:txBody>
          <a:bodyPr/>
          <a:lstStyle/>
          <a:p>
            <a:r>
              <a:rPr lang="en-US"/>
              <a:t>Snapshot (</a:t>
            </a:r>
            <a:r>
              <a:rPr lang="en-US" err="1"/>
              <a:t>InfoStamper</a:t>
            </a:r>
            <a:r>
              <a:rPr lang="en-US"/>
              <a:t>)</a:t>
            </a:r>
          </a:p>
        </p:txBody>
      </p:sp>
      <p:sp>
        <p:nvSpPr>
          <p:cNvPr id="5" name="TextBox 4">
            <a:extLst>
              <a:ext uri="{FF2B5EF4-FFF2-40B4-BE49-F238E27FC236}">
                <a16:creationId xmlns:a16="http://schemas.microsoft.com/office/drawing/2014/main" id="{4894C831-45A0-44A3-A330-E8BCB91F6833}"/>
              </a:ext>
            </a:extLst>
          </p:cNvPr>
          <p:cNvSpPr txBox="1"/>
          <p:nvPr/>
        </p:nvSpPr>
        <p:spPr>
          <a:xfrm>
            <a:off x="7641204" y="1927859"/>
            <a:ext cx="4074548" cy="3046988"/>
          </a:xfrm>
          <a:prstGeom prst="rect">
            <a:avLst/>
          </a:prstGeom>
          <a:noFill/>
        </p:spPr>
        <p:txBody>
          <a:bodyPr wrap="square" rtlCol="0">
            <a:spAutoFit/>
          </a:bodyPr>
          <a:lstStyle/>
          <a:p>
            <a:pPr marL="285750" indent="-285750">
              <a:buFont typeface="Arial" panose="020B0604020202020204" pitchFamily="34" charset="0"/>
              <a:buChar char="•"/>
            </a:pPr>
            <a:r>
              <a:rPr lang="en-US" sz="1600"/>
              <a:t>Support directory level snapshot.</a:t>
            </a:r>
          </a:p>
          <a:p>
            <a:pPr marL="285750" indent="-285750">
              <a:buFont typeface="Arial" panose="020B0604020202020204" pitchFamily="34" charset="0"/>
              <a:buChar char="•"/>
            </a:pPr>
            <a:r>
              <a:rPr lang="en-US" sz="1600"/>
              <a:t>Support </a:t>
            </a:r>
            <a:r>
              <a:rPr lang="en-US" sz="1600" err="1"/>
              <a:t>dtree</a:t>
            </a:r>
            <a:r>
              <a:rPr lang="en-US" sz="1600"/>
              <a:t> level snapshot with overlapping.</a:t>
            </a:r>
          </a:p>
          <a:p>
            <a:pPr marL="285750" indent="-285750">
              <a:buFont typeface="Arial" panose="020B0604020202020204" pitchFamily="34" charset="0"/>
              <a:buChar char="•"/>
            </a:pPr>
            <a:r>
              <a:rPr lang="en-US" sz="1600"/>
              <a:t>Maximum 2048 snapshots per directory.</a:t>
            </a:r>
          </a:p>
          <a:p>
            <a:pPr marL="285750" indent="-285750">
              <a:buFont typeface="Arial" panose="020B0604020202020204" pitchFamily="34" charset="0"/>
              <a:buChar char="•"/>
            </a:pPr>
            <a:r>
              <a:rPr lang="en-US" sz="1600"/>
              <a:t>Snapshot frequency: Snapshots can be created at an interval of 1 second.</a:t>
            </a:r>
          </a:p>
          <a:p>
            <a:pPr marL="285750" indent="-285750">
              <a:buFont typeface="Arial" panose="020B0604020202020204" pitchFamily="34" charset="0"/>
              <a:buChar char="•"/>
            </a:pPr>
            <a:r>
              <a:rPr lang="en-US" sz="1600"/>
              <a:t>Manual snapshot, periodic snapshot (by day, week, or month)</a:t>
            </a:r>
          </a:p>
          <a:p>
            <a:pPr marL="285750" indent="-285750">
              <a:buFont typeface="Arial" panose="020B0604020202020204" pitchFamily="34" charset="0"/>
              <a:buChar char="•"/>
            </a:pPr>
            <a:r>
              <a:rPr lang="en-US" sz="1600"/>
              <a:t>A maximum of six snapshot policies can be configured for a single directory.</a:t>
            </a:r>
          </a:p>
          <a:p>
            <a:pPr marL="285750" indent="-285750">
              <a:buFont typeface="Arial" panose="020B0604020202020204" pitchFamily="34" charset="0"/>
              <a:buChar char="•"/>
            </a:pPr>
            <a:r>
              <a:rPr lang="en-US" sz="1600"/>
              <a:t>Expired snapshots will be automatically deleted.</a:t>
            </a:r>
          </a:p>
        </p:txBody>
      </p:sp>
      <p:pic>
        <p:nvPicPr>
          <p:cNvPr id="6" name="Picture 5">
            <a:extLst>
              <a:ext uri="{FF2B5EF4-FFF2-40B4-BE49-F238E27FC236}">
                <a16:creationId xmlns:a16="http://schemas.microsoft.com/office/drawing/2014/main" id="{62C8A42A-66CB-42FB-8113-D6EFC8AB97DF}"/>
              </a:ext>
            </a:extLst>
          </p:cNvPr>
          <p:cNvPicPr>
            <a:picLocks noChangeAspect="1"/>
          </p:cNvPicPr>
          <p:nvPr/>
        </p:nvPicPr>
        <p:blipFill>
          <a:blip r:embed="rId2"/>
          <a:stretch>
            <a:fillRect/>
          </a:stretch>
        </p:blipFill>
        <p:spPr>
          <a:xfrm>
            <a:off x="589619" y="2519434"/>
            <a:ext cx="6971597" cy="2554544"/>
          </a:xfrm>
          <a:prstGeom prst="rect">
            <a:avLst/>
          </a:prstGeom>
        </p:spPr>
      </p:pic>
    </p:spTree>
    <p:extLst>
      <p:ext uri="{BB962C8B-B14F-4D97-AF65-F5344CB8AC3E}">
        <p14:creationId xmlns:p14="http://schemas.microsoft.com/office/powerpoint/2010/main" val="672241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0F25-9536-4BC2-86F5-CD8C7226B09F}"/>
              </a:ext>
            </a:extLst>
          </p:cNvPr>
          <p:cNvSpPr>
            <a:spLocks noGrp="1"/>
          </p:cNvSpPr>
          <p:nvPr>
            <p:ph type="title"/>
          </p:nvPr>
        </p:nvSpPr>
        <p:spPr>
          <a:xfrm>
            <a:off x="254717" y="325945"/>
            <a:ext cx="10515600" cy="700250"/>
          </a:xfrm>
        </p:spPr>
        <p:txBody>
          <a:bodyPr/>
          <a:lstStyle/>
          <a:p>
            <a:r>
              <a:rPr lang="en-US"/>
              <a:t>OceanStor 100D vs Core Storage Requirements </a:t>
            </a:r>
          </a:p>
        </p:txBody>
      </p:sp>
      <p:sp>
        <p:nvSpPr>
          <p:cNvPr id="42" name="Line 39">
            <a:extLst>
              <a:ext uri="{FF2B5EF4-FFF2-40B4-BE49-F238E27FC236}">
                <a16:creationId xmlns:a16="http://schemas.microsoft.com/office/drawing/2014/main" id="{7B3C6BA0-2E47-4FB3-8F67-E949FC5A0BCD}"/>
              </a:ext>
            </a:extLst>
          </p:cNvPr>
          <p:cNvSpPr>
            <a:spLocks noChangeShapeType="1"/>
          </p:cNvSpPr>
          <p:nvPr/>
        </p:nvSpPr>
        <p:spPr bwMode="auto">
          <a:xfrm>
            <a:off x="2646883" y="2373663"/>
            <a:ext cx="0" cy="855887"/>
          </a:xfrm>
          <a:prstGeom prst="line">
            <a:avLst/>
          </a:prstGeom>
          <a:noFill/>
          <a:ln w="19050" cap="sq">
            <a:solidFill>
              <a:srgbClr val="313E4F"/>
            </a:solidFill>
            <a:prstDash val="sysDot"/>
            <a:miter lim="800000"/>
            <a:headEnd/>
            <a:tailEnd type="triangle" w="med" len="med"/>
          </a:ln>
        </p:spPr>
        <p:txBody>
          <a:bodyPr wrap="square" anchor="ctr">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fontAlgn="ctr"/>
            <a:endParaRPr lang="en-US" altLang="zh-CN" sz="3199">
              <a:solidFill>
                <a:srgbClr val="000000"/>
              </a:solidFill>
              <a:latin typeface="Arial" panose="020B0604020202020204" pitchFamily="34" charset="0"/>
              <a:ea typeface="微软雅黑" panose="020B0503020204020204" pitchFamily="34" charset="-122"/>
              <a:cs typeface="Arial" pitchFamily="34" charset="0"/>
            </a:endParaRPr>
          </a:p>
        </p:txBody>
      </p:sp>
      <p:sp>
        <p:nvSpPr>
          <p:cNvPr id="43" name="Line 39">
            <a:extLst>
              <a:ext uri="{FF2B5EF4-FFF2-40B4-BE49-F238E27FC236}">
                <a16:creationId xmlns:a16="http://schemas.microsoft.com/office/drawing/2014/main" id="{0F51C929-16CB-4AEB-9928-774D58507D8E}"/>
              </a:ext>
            </a:extLst>
          </p:cNvPr>
          <p:cNvSpPr>
            <a:spLocks noChangeShapeType="1"/>
          </p:cNvSpPr>
          <p:nvPr/>
        </p:nvSpPr>
        <p:spPr bwMode="auto">
          <a:xfrm flipV="1">
            <a:off x="1514347" y="4200375"/>
            <a:ext cx="818260" cy="1058498"/>
          </a:xfrm>
          <a:prstGeom prst="line">
            <a:avLst/>
          </a:prstGeom>
          <a:noFill/>
          <a:ln w="19050" cap="sq">
            <a:solidFill>
              <a:srgbClr val="313E4F"/>
            </a:solidFill>
            <a:prstDash val="sysDot"/>
            <a:miter lim="800000"/>
            <a:headEnd/>
            <a:tailEnd type="triangle" w="med" len="med"/>
          </a:ln>
        </p:spPr>
        <p:txBody>
          <a:bodyPr wrap="square" anchor="ctr">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fontAlgn="ctr"/>
            <a:endParaRPr lang="en-US" altLang="zh-CN" sz="3199">
              <a:solidFill>
                <a:srgbClr val="000000"/>
              </a:solidFill>
              <a:latin typeface="Arial" panose="020B0604020202020204" pitchFamily="34" charset="0"/>
              <a:ea typeface="微软雅黑" panose="020B0503020204020204" pitchFamily="34" charset="-122"/>
              <a:cs typeface="Arial" pitchFamily="34" charset="0"/>
            </a:endParaRPr>
          </a:p>
        </p:txBody>
      </p:sp>
      <p:sp>
        <p:nvSpPr>
          <p:cNvPr id="44" name="Line 40">
            <a:extLst>
              <a:ext uri="{FF2B5EF4-FFF2-40B4-BE49-F238E27FC236}">
                <a16:creationId xmlns:a16="http://schemas.microsoft.com/office/drawing/2014/main" id="{99E325E0-9B64-4260-86CB-3650C93BA061}"/>
              </a:ext>
            </a:extLst>
          </p:cNvPr>
          <p:cNvSpPr>
            <a:spLocks noChangeShapeType="1"/>
          </p:cNvSpPr>
          <p:nvPr/>
        </p:nvSpPr>
        <p:spPr bwMode="auto">
          <a:xfrm>
            <a:off x="1309417" y="3557164"/>
            <a:ext cx="707015" cy="184462"/>
          </a:xfrm>
          <a:prstGeom prst="line">
            <a:avLst/>
          </a:prstGeom>
          <a:noFill/>
          <a:ln w="19050" cap="sq">
            <a:solidFill>
              <a:srgbClr val="313E4F"/>
            </a:solidFill>
            <a:prstDash val="sysDot"/>
            <a:miter lim="800000"/>
            <a:headEnd/>
            <a:tailEnd type="triangle" w="med" len="med"/>
          </a:ln>
        </p:spPr>
        <p:txBody>
          <a:bodyPr wrap="square" anchor="ctr">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fontAlgn="ctr"/>
            <a:endParaRPr lang="en-US" altLang="zh-CN" sz="3199">
              <a:solidFill>
                <a:srgbClr val="000000"/>
              </a:solidFill>
              <a:latin typeface="Arial" panose="020B0604020202020204" pitchFamily="34" charset="0"/>
              <a:ea typeface="微软雅黑" panose="020B0503020204020204" pitchFamily="34" charset="-122"/>
              <a:cs typeface="Arial" pitchFamily="34" charset="0"/>
            </a:endParaRPr>
          </a:p>
        </p:txBody>
      </p:sp>
      <p:sp>
        <p:nvSpPr>
          <p:cNvPr id="45" name="弧形 84">
            <a:extLst>
              <a:ext uri="{FF2B5EF4-FFF2-40B4-BE49-F238E27FC236}">
                <a16:creationId xmlns:a16="http://schemas.microsoft.com/office/drawing/2014/main" id="{357AE68E-75A6-4BF1-9046-4307F390D89A}"/>
              </a:ext>
            </a:extLst>
          </p:cNvPr>
          <p:cNvSpPr/>
          <p:nvPr/>
        </p:nvSpPr>
        <p:spPr bwMode="auto">
          <a:xfrm flipH="1">
            <a:off x="1022102" y="2144498"/>
            <a:ext cx="3156069" cy="3108448"/>
          </a:xfrm>
          <a:prstGeom prst="arc">
            <a:avLst>
              <a:gd name="adj1" fmla="val 3156837"/>
              <a:gd name="adj2" fmla="val 2845421"/>
            </a:avLst>
          </a:prstGeom>
          <a:noFill/>
          <a:ln w="190500" cap="flat" cmpd="sng" algn="ctr">
            <a:solidFill>
              <a:schemeClr val="bg1">
                <a:lumMod val="85000"/>
              </a:schemeClr>
            </a:solidFill>
            <a:prstDash val="solid"/>
            <a:round/>
            <a:headEnd type="none" w="med" len="med"/>
            <a:tailEnd type="none" w="med" len="med"/>
          </a:ln>
          <a:effectLst/>
        </p:spPr>
        <p:txBody>
          <a:bodyPr vert="horz" wrap="square" lIns="121883" tIns="60941" rIns="121883" bIns="60941" numCol="1" rtlCol="0" anchor="t" anchorCtr="0" compatLnSpc="1">
            <a:prstTxWarp prst="textNoShape">
              <a:avLst/>
            </a:prstTxWarp>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defTabSz="1218834" fontAlgn="ctr">
              <a:spcBef>
                <a:spcPct val="0"/>
              </a:spcBef>
              <a:spcAft>
                <a:spcPct val="0"/>
              </a:spcAft>
              <a:buClr>
                <a:srgbClr val="CC9900"/>
              </a:buClr>
              <a:buFont typeface="Wingdings" pitchFamily="2" charset="2"/>
              <a:buChar char="n"/>
            </a:pPr>
            <a:endParaRPr lang="en-US" altLang="zh-CN" b="1">
              <a:solidFill>
                <a:prstClr val="black"/>
              </a:solidFill>
              <a:latin typeface="Arial" panose="020B0604020202020204" pitchFamily="34" charset="0"/>
              <a:ea typeface="微软雅黑" panose="020B0503020204020204" pitchFamily="34" charset="-122"/>
            </a:endParaRPr>
          </a:p>
        </p:txBody>
      </p:sp>
      <p:sp>
        <p:nvSpPr>
          <p:cNvPr id="46" name="弧形 85">
            <a:extLst>
              <a:ext uri="{FF2B5EF4-FFF2-40B4-BE49-F238E27FC236}">
                <a16:creationId xmlns:a16="http://schemas.microsoft.com/office/drawing/2014/main" id="{B62AD33E-D1BE-4B3C-8569-C361E3939D8B}"/>
              </a:ext>
            </a:extLst>
          </p:cNvPr>
          <p:cNvSpPr/>
          <p:nvPr/>
        </p:nvSpPr>
        <p:spPr bwMode="auto">
          <a:xfrm flipH="1">
            <a:off x="871766" y="2017317"/>
            <a:ext cx="3456740" cy="3347228"/>
          </a:xfrm>
          <a:prstGeom prst="arc">
            <a:avLst>
              <a:gd name="adj1" fmla="val 4081977"/>
              <a:gd name="adj2" fmla="val 4024520"/>
            </a:avLst>
          </a:prstGeom>
          <a:noFill/>
          <a:ln w="76200" cap="flat" cmpd="sng" algn="ctr">
            <a:solidFill>
              <a:srgbClr val="313E4F"/>
            </a:solidFill>
            <a:prstDash val="solid"/>
            <a:round/>
            <a:headEnd type="none" w="med" len="med"/>
            <a:tailEnd type="none" w="med" len="med"/>
          </a:ln>
          <a:effectLst/>
        </p:spPr>
        <p:txBody>
          <a:bodyPr vert="horz" wrap="square" lIns="121883" tIns="60941" rIns="121883" bIns="60941" numCol="1" rtlCol="0" anchor="t" anchorCtr="0" compatLnSpc="1">
            <a:prstTxWarp prst="textNoShape">
              <a:avLst/>
            </a:prstTxWarp>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defTabSz="1218834" fontAlgn="ctr">
              <a:spcBef>
                <a:spcPct val="0"/>
              </a:spcBef>
              <a:spcAft>
                <a:spcPct val="0"/>
              </a:spcAft>
              <a:buClr>
                <a:srgbClr val="CC9900"/>
              </a:buClr>
              <a:buFont typeface="Wingdings" pitchFamily="2" charset="2"/>
              <a:buChar char="n"/>
            </a:pPr>
            <a:endParaRPr lang="en-US" altLang="zh-CN" b="1">
              <a:solidFill>
                <a:prstClr val="black"/>
              </a:solidFill>
              <a:latin typeface="Arial" panose="020B0604020202020204" pitchFamily="34" charset="0"/>
              <a:ea typeface="微软雅黑" panose="020B0503020204020204" pitchFamily="34" charset="-122"/>
            </a:endParaRPr>
          </a:p>
        </p:txBody>
      </p:sp>
      <p:sp>
        <p:nvSpPr>
          <p:cNvPr id="47" name="矩形 89">
            <a:extLst>
              <a:ext uri="{FF2B5EF4-FFF2-40B4-BE49-F238E27FC236}">
                <a16:creationId xmlns:a16="http://schemas.microsoft.com/office/drawing/2014/main" id="{4BD6B3F5-A8EF-4B13-9551-2A04EC7DC4EA}"/>
              </a:ext>
            </a:extLst>
          </p:cNvPr>
          <p:cNvSpPr/>
          <p:nvPr/>
        </p:nvSpPr>
        <p:spPr>
          <a:xfrm>
            <a:off x="2116494" y="3180086"/>
            <a:ext cx="1206576" cy="968638"/>
          </a:xfrm>
          <a:prstGeom prst="rect">
            <a:avLst/>
          </a:prstGeom>
          <a:noFill/>
        </p:spPr>
        <p:txBody>
          <a:bodyPr vert="horz" wrap="square" lIns="0" tIns="0" rIns="0" bIns="0" anchor="ctr" anchorCtr="0">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defRPr sz="1800" b="0" spc="0">
                <a:solidFill>
                  <a:srgbClr val="000000"/>
                </a:solidFill>
                <a:effectLst/>
              </a:defRPr>
            </a:pPr>
            <a:r>
              <a:rPr lang="en-US" sz="1400" b="1">
                <a:solidFill>
                  <a:srgbClr val="313E4F"/>
                </a:solidFill>
                <a:latin typeface="Arial" panose="020B0604020202020204" pitchFamily="34" charset="0"/>
              </a:rPr>
              <a:t>Customers’</a:t>
            </a:r>
            <a:endParaRPr lang="en-US" altLang="zh-CN" sz="1400" b="1">
              <a:solidFill>
                <a:srgbClr val="313E4F"/>
              </a:solidFill>
              <a:latin typeface="Arial" panose="020B0604020202020204" pitchFamily="34" charset="0"/>
              <a:ea typeface="微软雅黑" panose="020B0503020204020204" pitchFamily="34" charset="-122"/>
              <a:cs typeface="+mn-ea"/>
              <a:sym typeface="+mn-lt"/>
            </a:endParaRPr>
          </a:p>
          <a:p>
            <a:pPr algn="ctr" fontAlgn="ctr">
              <a:defRPr sz="1800" b="0" spc="0">
                <a:solidFill>
                  <a:srgbClr val="000000"/>
                </a:solidFill>
                <a:effectLst/>
              </a:defRPr>
            </a:pPr>
            <a:r>
              <a:rPr lang="en-US" sz="1400" b="1">
                <a:solidFill>
                  <a:srgbClr val="313E4F"/>
                </a:solidFill>
                <a:latin typeface="Arial" panose="020B0604020202020204" pitchFamily="34" charset="0"/>
              </a:rPr>
              <a:t>Core Requirements</a:t>
            </a:r>
          </a:p>
        </p:txBody>
      </p:sp>
      <p:grpSp>
        <p:nvGrpSpPr>
          <p:cNvPr id="49" name="组合 8">
            <a:extLst>
              <a:ext uri="{FF2B5EF4-FFF2-40B4-BE49-F238E27FC236}">
                <a16:creationId xmlns:a16="http://schemas.microsoft.com/office/drawing/2014/main" id="{7C810A76-7A71-41B7-9B22-A8CCBE899282}"/>
              </a:ext>
            </a:extLst>
          </p:cNvPr>
          <p:cNvGrpSpPr/>
          <p:nvPr/>
        </p:nvGrpSpPr>
        <p:grpSpPr>
          <a:xfrm>
            <a:off x="963417" y="4964161"/>
            <a:ext cx="872302" cy="860174"/>
            <a:chOff x="7423433" y="4445334"/>
            <a:chExt cx="1093252" cy="1093252"/>
          </a:xfrm>
        </p:grpSpPr>
        <p:sp>
          <p:nvSpPr>
            <p:cNvPr id="50" name="椭圆 88">
              <a:extLst>
                <a:ext uri="{FF2B5EF4-FFF2-40B4-BE49-F238E27FC236}">
                  <a16:creationId xmlns:a16="http://schemas.microsoft.com/office/drawing/2014/main" id="{C95D0803-78E7-4CDF-8356-288934886870}"/>
                </a:ext>
              </a:extLst>
            </p:cNvPr>
            <p:cNvSpPr/>
            <p:nvPr/>
          </p:nvSpPr>
          <p:spPr>
            <a:xfrm>
              <a:off x="7423433" y="4445334"/>
              <a:ext cx="1093252" cy="1093252"/>
            </a:xfrm>
            <a:prstGeom prst="ellipse">
              <a:avLst/>
            </a:prstGeom>
            <a:solidFill>
              <a:srgbClr val="00B0F0"/>
            </a:solid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2"/>
                </a:lnSpc>
              </a:pPr>
              <a:endParaRPr lang="en-US" altLang="zh-CN" sz="1400" b="1">
                <a:solidFill>
                  <a:srgbClr val="FFFFFF"/>
                </a:solidFill>
                <a:latin typeface="Arial" panose="020B0604020202020204" pitchFamily="34" charset="0"/>
                <a:ea typeface="微软雅黑" panose="020B0503020204020204" pitchFamily="34" charset="-122"/>
                <a:cs typeface="Arial" pitchFamily="34" charset="0"/>
              </a:endParaRPr>
            </a:p>
          </p:txBody>
        </p:sp>
        <p:sp>
          <p:nvSpPr>
            <p:cNvPr id="51" name="矩形 93">
              <a:extLst>
                <a:ext uri="{FF2B5EF4-FFF2-40B4-BE49-F238E27FC236}">
                  <a16:creationId xmlns:a16="http://schemas.microsoft.com/office/drawing/2014/main" id="{BD9AF154-C183-49E2-A60C-E2BB6F360EDB}"/>
                </a:ext>
              </a:extLst>
            </p:cNvPr>
            <p:cNvSpPr/>
            <p:nvPr/>
          </p:nvSpPr>
          <p:spPr>
            <a:xfrm>
              <a:off x="7470818" y="4725717"/>
              <a:ext cx="985610" cy="743793"/>
            </a:xfrm>
            <a:prstGeom prst="rect">
              <a:avLst/>
            </a:prstGeom>
            <a:no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2"/>
                </a:lnSpc>
              </a:pPr>
              <a:r>
                <a:rPr lang="en-US" sz="1200" b="1">
                  <a:solidFill>
                    <a:prstClr val="white"/>
                  </a:solidFill>
                  <a:latin typeface="Arial" panose="020B0604020202020204" pitchFamily="34" charset="0"/>
                </a:rPr>
                <a:t>Reliability</a:t>
              </a:r>
              <a:endParaRPr lang="en-US" altLang="zh-CN" sz="1200" b="1">
                <a:solidFill>
                  <a:prstClr val="white"/>
                </a:solidFill>
                <a:latin typeface="Arial" panose="020B0604020202020204" pitchFamily="34" charset="0"/>
                <a:ea typeface="微软雅黑" panose="020B0503020204020204" pitchFamily="34" charset="-122"/>
                <a:cs typeface="Arial" pitchFamily="34" charset="0"/>
              </a:endParaRPr>
            </a:p>
          </p:txBody>
        </p:sp>
        <p:sp>
          <p:nvSpPr>
            <p:cNvPr id="52" name="Freeform 27">
              <a:extLst>
                <a:ext uri="{FF2B5EF4-FFF2-40B4-BE49-F238E27FC236}">
                  <a16:creationId xmlns:a16="http://schemas.microsoft.com/office/drawing/2014/main" id="{B6922F2E-EFF4-4D1A-BEE7-2C6720C1A24A}"/>
                </a:ext>
              </a:extLst>
            </p:cNvPr>
            <p:cNvSpPr>
              <a:spLocks noEditPoints="1"/>
            </p:cNvSpPr>
            <p:nvPr/>
          </p:nvSpPr>
          <p:spPr bwMode="auto">
            <a:xfrm>
              <a:off x="7776055" y="4610878"/>
              <a:ext cx="393563" cy="393563"/>
            </a:xfrm>
            <a:custGeom>
              <a:avLst/>
              <a:gdLst>
                <a:gd name="T0" fmla="*/ 35 w 90"/>
                <a:gd name="T1" fmla="*/ 85 h 90"/>
                <a:gd name="T2" fmla="*/ 30 w 90"/>
                <a:gd name="T3" fmla="*/ 75 h 90"/>
                <a:gd name="T4" fmla="*/ 17 w 90"/>
                <a:gd name="T5" fmla="*/ 80 h 90"/>
                <a:gd name="T6" fmla="*/ 9 w 90"/>
                <a:gd name="T7" fmla="*/ 66 h 90"/>
                <a:gd name="T8" fmla="*/ 13 w 90"/>
                <a:gd name="T9" fmla="*/ 56 h 90"/>
                <a:gd name="T10" fmla="*/ 0 w 90"/>
                <a:gd name="T11" fmla="*/ 50 h 90"/>
                <a:gd name="T12" fmla="*/ 11 w 90"/>
                <a:gd name="T13" fmla="*/ 35 h 90"/>
                <a:gd name="T14" fmla="*/ 14 w 90"/>
                <a:gd name="T15" fmla="*/ 28 h 90"/>
                <a:gd name="T16" fmla="*/ 9 w 90"/>
                <a:gd name="T17" fmla="*/ 17 h 90"/>
                <a:gd name="T18" fmla="*/ 28 w 90"/>
                <a:gd name="T19" fmla="*/ 14 h 90"/>
                <a:gd name="T20" fmla="*/ 35 w 90"/>
                <a:gd name="T21" fmla="*/ 11 h 90"/>
                <a:gd name="T22" fmla="*/ 50 w 90"/>
                <a:gd name="T23" fmla="*/ 0 h 90"/>
                <a:gd name="T24" fmla="*/ 56 w 90"/>
                <a:gd name="T25" fmla="*/ 13 h 90"/>
                <a:gd name="T26" fmla="*/ 66 w 90"/>
                <a:gd name="T27" fmla="*/ 9 h 90"/>
                <a:gd name="T28" fmla="*/ 82 w 90"/>
                <a:gd name="T29" fmla="*/ 20 h 90"/>
                <a:gd name="T30" fmla="*/ 75 w 90"/>
                <a:gd name="T31" fmla="*/ 30 h 90"/>
                <a:gd name="T32" fmla="*/ 85 w 90"/>
                <a:gd name="T33" fmla="*/ 35 h 90"/>
                <a:gd name="T34" fmla="*/ 85 w 90"/>
                <a:gd name="T35" fmla="*/ 55 h 90"/>
                <a:gd name="T36" fmla="*/ 75 w 90"/>
                <a:gd name="T37" fmla="*/ 59 h 90"/>
                <a:gd name="T38" fmla="*/ 82 w 90"/>
                <a:gd name="T39" fmla="*/ 70 h 90"/>
                <a:gd name="T40" fmla="*/ 66 w 90"/>
                <a:gd name="T41" fmla="*/ 80 h 90"/>
                <a:gd name="T42" fmla="*/ 56 w 90"/>
                <a:gd name="T43" fmla="*/ 77 h 90"/>
                <a:gd name="T44" fmla="*/ 50 w 90"/>
                <a:gd name="T45" fmla="*/ 90 h 90"/>
                <a:gd name="T46" fmla="*/ 35 w 90"/>
                <a:gd name="T47" fmla="*/ 73 h 90"/>
                <a:gd name="T48" fmla="*/ 40 w 90"/>
                <a:gd name="T49" fmla="*/ 86 h 90"/>
                <a:gd name="T50" fmla="*/ 51 w 90"/>
                <a:gd name="T51" fmla="*/ 78 h 90"/>
                <a:gd name="T52" fmla="*/ 64 w 90"/>
                <a:gd name="T53" fmla="*/ 73 h 90"/>
                <a:gd name="T54" fmla="*/ 77 w 90"/>
                <a:gd name="T55" fmla="*/ 70 h 90"/>
                <a:gd name="T56" fmla="*/ 73 w 90"/>
                <a:gd name="T57" fmla="*/ 64 h 90"/>
                <a:gd name="T58" fmla="*/ 78 w 90"/>
                <a:gd name="T59" fmla="*/ 51 h 90"/>
                <a:gd name="T60" fmla="*/ 86 w 90"/>
                <a:gd name="T61" fmla="*/ 40 h 90"/>
                <a:gd name="T62" fmla="*/ 73 w 90"/>
                <a:gd name="T63" fmla="*/ 35 h 90"/>
                <a:gd name="T64" fmla="*/ 77 w 90"/>
                <a:gd name="T65" fmla="*/ 21 h 90"/>
                <a:gd name="T66" fmla="*/ 70 w 90"/>
                <a:gd name="T67" fmla="*/ 12 h 90"/>
                <a:gd name="T68" fmla="*/ 58 w 90"/>
                <a:gd name="T69" fmla="*/ 18 h 90"/>
                <a:gd name="T70" fmla="*/ 51 w 90"/>
                <a:gd name="T71" fmla="*/ 5 h 90"/>
                <a:gd name="T72" fmla="*/ 39 w 90"/>
                <a:gd name="T73" fmla="*/ 5 h 90"/>
                <a:gd name="T74" fmla="*/ 32 w 90"/>
                <a:gd name="T75" fmla="*/ 18 h 90"/>
                <a:gd name="T76" fmla="*/ 19 w 90"/>
                <a:gd name="T77" fmla="*/ 12 h 90"/>
                <a:gd name="T78" fmla="*/ 12 w 90"/>
                <a:gd name="T79" fmla="*/ 21 h 90"/>
                <a:gd name="T80" fmla="*/ 17 w 90"/>
                <a:gd name="T81" fmla="*/ 35 h 90"/>
                <a:gd name="T82" fmla="*/ 4 w 90"/>
                <a:gd name="T83" fmla="*/ 40 h 90"/>
                <a:gd name="T84" fmla="*/ 11 w 90"/>
                <a:gd name="T85" fmla="*/ 51 h 90"/>
                <a:gd name="T86" fmla="*/ 17 w 90"/>
                <a:gd name="T87" fmla="*/ 64 h 90"/>
                <a:gd name="T88" fmla="*/ 12 w 90"/>
                <a:gd name="T89" fmla="*/ 70 h 90"/>
                <a:gd name="T90" fmla="*/ 25 w 90"/>
                <a:gd name="T91" fmla="*/ 73 h 90"/>
                <a:gd name="T92" fmla="*/ 29 w 90"/>
                <a:gd name="T93" fmla="*/ 45 h 90"/>
                <a:gd name="T94" fmla="*/ 45 w 90"/>
                <a:gd name="T95" fmla="*/ 60 h 90"/>
                <a:gd name="T96" fmla="*/ 45 w 90"/>
                <a:gd name="T97" fmla="*/ 5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 h="90">
                  <a:moveTo>
                    <a:pt x="50" y="90"/>
                  </a:moveTo>
                  <a:cubicBezTo>
                    <a:pt x="40" y="90"/>
                    <a:pt x="40" y="90"/>
                    <a:pt x="40" y="90"/>
                  </a:cubicBezTo>
                  <a:cubicBezTo>
                    <a:pt x="37" y="90"/>
                    <a:pt x="35" y="88"/>
                    <a:pt x="35" y="85"/>
                  </a:cubicBezTo>
                  <a:cubicBezTo>
                    <a:pt x="35" y="78"/>
                    <a:pt x="35" y="78"/>
                    <a:pt x="35" y="78"/>
                  </a:cubicBezTo>
                  <a:cubicBezTo>
                    <a:pt x="35" y="78"/>
                    <a:pt x="34" y="77"/>
                    <a:pt x="34" y="77"/>
                  </a:cubicBezTo>
                  <a:cubicBezTo>
                    <a:pt x="30" y="75"/>
                    <a:pt x="30" y="75"/>
                    <a:pt x="30" y="75"/>
                  </a:cubicBezTo>
                  <a:cubicBezTo>
                    <a:pt x="30" y="75"/>
                    <a:pt x="29" y="75"/>
                    <a:pt x="28" y="76"/>
                  </a:cubicBezTo>
                  <a:cubicBezTo>
                    <a:pt x="23" y="80"/>
                    <a:pt x="23" y="80"/>
                    <a:pt x="23" y="80"/>
                  </a:cubicBezTo>
                  <a:cubicBezTo>
                    <a:pt x="22" y="82"/>
                    <a:pt x="18" y="82"/>
                    <a:pt x="17" y="80"/>
                  </a:cubicBezTo>
                  <a:cubicBezTo>
                    <a:pt x="9" y="73"/>
                    <a:pt x="9" y="73"/>
                    <a:pt x="9" y="73"/>
                  </a:cubicBezTo>
                  <a:cubicBezTo>
                    <a:pt x="8" y="72"/>
                    <a:pt x="8" y="71"/>
                    <a:pt x="8" y="70"/>
                  </a:cubicBezTo>
                  <a:cubicBezTo>
                    <a:pt x="8" y="68"/>
                    <a:pt x="8" y="67"/>
                    <a:pt x="9" y="66"/>
                  </a:cubicBezTo>
                  <a:cubicBezTo>
                    <a:pt x="14" y="62"/>
                    <a:pt x="14" y="62"/>
                    <a:pt x="14" y="62"/>
                  </a:cubicBezTo>
                  <a:cubicBezTo>
                    <a:pt x="15" y="61"/>
                    <a:pt x="15" y="60"/>
                    <a:pt x="14" y="59"/>
                  </a:cubicBezTo>
                  <a:cubicBezTo>
                    <a:pt x="13" y="56"/>
                    <a:pt x="13" y="56"/>
                    <a:pt x="13" y="56"/>
                  </a:cubicBezTo>
                  <a:cubicBezTo>
                    <a:pt x="13" y="56"/>
                    <a:pt x="12" y="55"/>
                    <a:pt x="11" y="55"/>
                  </a:cubicBezTo>
                  <a:cubicBezTo>
                    <a:pt x="5" y="55"/>
                    <a:pt x="5" y="55"/>
                    <a:pt x="5" y="55"/>
                  </a:cubicBezTo>
                  <a:cubicBezTo>
                    <a:pt x="2" y="55"/>
                    <a:pt x="0" y="53"/>
                    <a:pt x="0" y="50"/>
                  </a:cubicBezTo>
                  <a:cubicBezTo>
                    <a:pt x="0" y="40"/>
                    <a:pt x="0" y="40"/>
                    <a:pt x="0" y="40"/>
                  </a:cubicBezTo>
                  <a:cubicBezTo>
                    <a:pt x="0" y="37"/>
                    <a:pt x="2" y="35"/>
                    <a:pt x="5" y="35"/>
                  </a:cubicBezTo>
                  <a:cubicBezTo>
                    <a:pt x="11" y="35"/>
                    <a:pt x="11" y="35"/>
                    <a:pt x="11" y="35"/>
                  </a:cubicBezTo>
                  <a:cubicBezTo>
                    <a:pt x="12" y="35"/>
                    <a:pt x="13" y="34"/>
                    <a:pt x="13" y="34"/>
                  </a:cubicBezTo>
                  <a:cubicBezTo>
                    <a:pt x="14" y="31"/>
                    <a:pt x="14" y="31"/>
                    <a:pt x="14" y="31"/>
                  </a:cubicBezTo>
                  <a:cubicBezTo>
                    <a:pt x="15" y="30"/>
                    <a:pt x="15" y="29"/>
                    <a:pt x="14" y="28"/>
                  </a:cubicBezTo>
                  <a:cubicBezTo>
                    <a:pt x="9" y="24"/>
                    <a:pt x="9" y="24"/>
                    <a:pt x="9" y="24"/>
                  </a:cubicBezTo>
                  <a:cubicBezTo>
                    <a:pt x="8" y="23"/>
                    <a:pt x="8" y="21"/>
                    <a:pt x="8" y="20"/>
                  </a:cubicBezTo>
                  <a:cubicBezTo>
                    <a:pt x="8" y="19"/>
                    <a:pt x="8" y="18"/>
                    <a:pt x="9" y="17"/>
                  </a:cubicBezTo>
                  <a:cubicBezTo>
                    <a:pt x="17" y="9"/>
                    <a:pt x="17" y="9"/>
                    <a:pt x="17" y="9"/>
                  </a:cubicBezTo>
                  <a:cubicBezTo>
                    <a:pt x="18" y="8"/>
                    <a:pt x="22" y="8"/>
                    <a:pt x="23" y="9"/>
                  </a:cubicBezTo>
                  <a:cubicBezTo>
                    <a:pt x="28" y="14"/>
                    <a:pt x="28" y="14"/>
                    <a:pt x="28" y="14"/>
                  </a:cubicBezTo>
                  <a:cubicBezTo>
                    <a:pt x="29" y="15"/>
                    <a:pt x="30" y="15"/>
                    <a:pt x="30" y="15"/>
                  </a:cubicBezTo>
                  <a:cubicBezTo>
                    <a:pt x="33" y="13"/>
                    <a:pt x="33" y="13"/>
                    <a:pt x="33" y="13"/>
                  </a:cubicBezTo>
                  <a:cubicBezTo>
                    <a:pt x="34" y="13"/>
                    <a:pt x="35" y="12"/>
                    <a:pt x="35" y="11"/>
                  </a:cubicBezTo>
                  <a:cubicBezTo>
                    <a:pt x="35" y="5"/>
                    <a:pt x="35" y="5"/>
                    <a:pt x="35" y="5"/>
                  </a:cubicBezTo>
                  <a:cubicBezTo>
                    <a:pt x="35" y="2"/>
                    <a:pt x="37" y="0"/>
                    <a:pt x="40" y="0"/>
                  </a:cubicBezTo>
                  <a:cubicBezTo>
                    <a:pt x="50" y="0"/>
                    <a:pt x="50" y="0"/>
                    <a:pt x="50" y="0"/>
                  </a:cubicBezTo>
                  <a:cubicBezTo>
                    <a:pt x="53" y="0"/>
                    <a:pt x="55" y="2"/>
                    <a:pt x="55" y="5"/>
                  </a:cubicBezTo>
                  <a:cubicBezTo>
                    <a:pt x="55" y="11"/>
                    <a:pt x="55" y="11"/>
                    <a:pt x="55" y="11"/>
                  </a:cubicBezTo>
                  <a:cubicBezTo>
                    <a:pt x="55" y="12"/>
                    <a:pt x="55" y="13"/>
                    <a:pt x="56" y="13"/>
                  </a:cubicBezTo>
                  <a:cubicBezTo>
                    <a:pt x="59" y="14"/>
                    <a:pt x="59" y="14"/>
                    <a:pt x="59" y="14"/>
                  </a:cubicBezTo>
                  <a:cubicBezTo>
                    <a:pt x="60" y="15"/>
                    <a:pt x="61" y="15"/>
                    <a:pt x="62" y="14"/>
                  </a:cubicBezTo>
                  <a:cubicBezTo>
                    <a:pt x="66" y="9"/>
                    <a:pt x="66" y="9"/>
                    <a:pt x="66" y="9"/>
                  </a:cubicBezTo>
                  <a:cubicBezTo>
                    <a:pt x="68" y="8"/>
                    <a:pt x="71" y="8"/>
                    <a:pt x="73" y="9"/>
                  </a:cubicBezTo>
                  <a:cubicBezTo>
                    <a:pt x="80" y="17"/>
                    <a:pt x="80" y="17"/>
                    <a:pt x="80" y="17"/>
                  </a:cubicBezTo>
                  <a:cubicBezTo>
                    <a:pt x="81" y="18"/>
                    <a:pt x="82" y="19"/>
                    <a:pt x="82" y="20"/>
                  </a:cubicBezTo>
                  <a:cubicBezTo>
                    <a:pt x="82" y="21"/>
                    <a:pt x="81" y="23"/>
                    <a:pt x="80" y="24"/>
                  </a:cubicBezTo>
                  <a:cubicBezTo>
                    <a:pt x="76" y="28"/>
                    <a:pt x="76" y="28"/>
                    <a:pt x="76" y="28"/>
                  </a:cubicBezTo>
                  <a:cubicBezTo>
                    <a:pt x="75" y="29"/>
                    <a:pt x="75" y="30"/>
                    <a:pt x="75" y="30"/>
                  </a:cubicBezTo>
                  <a:cubicBezTo>
                    <a:pt x="77" y="34"/>
                    <a:pt x="77" y="34"/>
                    <a:pt x="77" y="34"/>
                  </a:cubicBezTo>
                  <a:cubicBezTo>
                    <a:pt x="77" y="34"/>
                    <a:pt x="78" y="35"/>
                    <a:pt x="78" y="35"/>
                  </a:cubicBezTo>
                  <a:cubicBezTo>
                    <a:pt x="85" y="35"/>
                    <a:pt x="85" y="35"/>
                    <a:pt x="85" y="35"/>
                  </a:cubicBezTo>
                  <a:cubicBezTo>
                    <a:pt x="88" y="35"/>
                    <a:pt x="90" y="37"/>
                    <a:pt x="90" y="40"/>
                  </a:cubicBezTo>
                  <a:cubicBezTo>
                    <a:pt x="90" y="50"/>
                    <a:pt x="90" y="50"/>
                    <a:pt x="90" y="50"/>
                  </a:cubicBezTo>
                  <a:cubicBezTo>
                    <a:pt x="90" y="53"/>
                    <a:pt x="88" y="55"/>
                    <a:pt x="85" y="55"/>
                  </a:cubicBezTo>
                  <a:cubicBezTo>
                    <a:pt x="78" y="55"/>
                    <a:pt x="78" y="55"/>
                    <a:pt x="78" y="55"/>
                  </a:cubicBezTo>
                  <a:cubicBezTo>
                    <a:pt x="78" y="55"/>
                    <a:pt x="77" y="56"/>
                    <a:pt x="77" y="56"/>
                  </a:cubicBezTo>
                  <a:cubicBezTo>
                    <a:pt x="75" y="59"/>
                    <a:pt x="75" y="59"/>
                    <a:pt x="75" y="59"/>
                  </a:cubicBezTo>
                  <a:cubicBezTo>
                    <a:pt x="75" y="60"/>
                    <a:pt x="75" y="61"/>
                    <a:pt x="76" y="62"/>
                  </a:cubicBezTo>
                  <a:cubicBezTo>
                    <a:pt x="80" y="66"/>
                    <a:pt x="80" y="66"/>
                    <a:pt x="80" y="66"/>
                  </a:cubicBezTo>
                  <a:cubicBezTo>
                    <a:pt x="81" y="67"/>
                    <a:pt x="82" y="68"/>
                    <a:pt x="82" y="70"/>
                  </a:cubicBezTo>
                  <a:cubicBezTo>
                    <a:pt x="82" y="71"/>
                    <a:pt x="81" y="72"/>
                    <a:pt x="80" y="73"/>
                  </a:cubicBezTo>
                  <a:cubicBezTo>
                    <a:pt x="73" y="80"/>
                    <a:pt x="73" y="80"/>
                    <a:pt x="73" y="80"/>
                  </a:cubicBezTo>
                  <a:cubicBezTo>
                    <a:pt x="71" y="82"/>
                    <a:pt x="68" y="82"/>
                    <a:pt x="66" y="80"/>
                  </a:cubicBezTo>
                  <a:cubicBezTo>
                    <a:pt x="62" y="76"/>
                    <a:pt x="62" y="76"/>
                    <a:pt x="62" y="76"/>
                  </a:cubicBezTo>
                  <a:cubicBezTo>
                    <a:pt x="61" y="75"/>
                    <a:pt x="60" y="75"/>
                    <a:pt x="59" y="75"/>
                  </a:cubicBezTo>
                  <a:cubicBezTo>
                    <a:pt x="56" y="77"/>
                    <a:pt x="56" y="77"/>
                    <a:pt x="56" y="77"/>
                  </a:cubicBezTo>
                  <a:cubicBezTo>
                    <a:pt x="55" y="77"/>
                    <a:pt x="55" y="78"/>
                    <a:pt x="55" y="78"/>
                  </a:cubicBezTo>
                  <a:cubicBezTo>
                    <a:pt x="55" y="85"/>
                    <a:pt x="55" y="85"/>
                    <a:pt x="55" y="85"/>
                  </a:cubicBezTo>
                  <a:cubicBezTo>
                    <a:pt x="55" y="88"/>
                    <a:pt x="53" y="90"/>
                    <a:pt x="50" y="90"/>
                  </a:cubicBezTo>
                  <a:close/>
                  <a:moveTo>
                    <a:pt x="30" y="71"/>
                  </a:moveTo>
                  <a:cubicBezTo>
                    <a:pt x="30" y="71"/>
                    <a:pt x="31" y="71"/>
                    <a:pt x="32" y="72"/>
                  </a:cubicBezTo>
                  <a:cubicBezTo>
                    <a:pt x="35" y="73"/>
                    <a:pt x="35" y="73"/>
                    <a:pt x="35" y="73"/>
                  </a:cubicBezTo>
                  <a:cubicBezTo>
                    <a:pt x="37" y="74"/>
                    <a:pt x="39" y="76"/>
                    <a:pt x="39" y="78"/>
                  </a:cubicBezTo>
                  <a:cubicBezTo>
                    <a:pt x="39" y="85"/>
                    <a:pt x="39" y="85"/>
                    <a:pt x="39" y="85"/>
                  </a:cubicBezTo>
                  <a:cubicBezTo>
                    <a:pt x="39" y="86"/>
                    <a:pt x="39" y="86"/>
                    <a:pt x="40" y="86"/>
                  </a:cubicBezTo>
                  <a:cubicBezTo>
                    <a:pt x="50" y="86"/>
                    <a:pt x="50" y="86"/>
                    <a:pt x="50" y="86"/>
                  </a:cubicBezTo>
                  <a:cubicBezTo>
                    <a:pt x="50" y="86"/>
                    <a:pt x="51" y="86"/>
                    <a:pt x="51" y="85"/>
                  </a:cubicBezTo>
                  <a:cubicBezTo>
                    <a:pt x="51" y="78"/>
                    <a:pt x="51" y="78"/>
                    <a:pt x="51" y="78"/>
                  </a:cubicBezTo>
                  <a:cubicBezTo>
                    <a:pt x="51" y="76"/>
                    <a:pt x="53" y="74"/>
                    <a:pt x="55" y="73"/>
                  </a:cubicBezTo>
                  <a:cubicBezTo>
                    <a:pt x="58" y="72"/>
                    <a:pt x="58" y="72"/>
                    <a:pt x="58" y="72"/>
                  </a:cubicBezTo>
                  <a:cubicBezTo>
                    <a:pt x="59" y="71"/>
                    <a:pt x="63" y="71"/>
                    <a:pt x="64" y="73"/>
                  </a:cubicBezTo>
                  <a:cubicBezTo>
                    <a:pt x="69" y="78"/>
                    <a:pt x="69" y="78"/>
                    <a:pt x="69" y="78"/>
                  </a:cubicBezTo>
                  <a:cubicBezTo>
                    <a:pt x="69" y="78"/>
                    <a:pt x="70" y="78"/>
                    <a:pt x="70" y="78"/>
                  </a:cubicBezTo>
                  <a:cubicBezTo>
                    <a:pt x="77" y="70"/>
                    <a:pt x="77" y="70"/>
                    <a:pt x="77" y="70"/>
                  </a:cubicBezTo>
                  <a:cubicBezTo>
                    <a:pt x="78" y="70"/>
                    <a:pt x="78" y="70"/>
                    <a:pt x="78" y="70"/>
                  </a:cubicBezTo>
                  <a:cubicBezTo>
                    <a:pt x="78" y="70"/>
                    <a:pt x="78" y="69"/>
                    <a:pt x="77" y="69"/>
                  </a:cubicBezTo>
                  <a:cubicBezTo>
                    <a:pt x="73" y="64"/>
                    <a:pt x="73" y="64"/>
                    <a:pt x="73" y="64"/>
                  </a:cubicBezTo>
                  <a:cubicBezTo>
                    <a:pt x="71" y="63"/>
                    <a:pt x="71" y="60"/>
                    <a:pt x="72" y="58"/>
                  </a:cubicBezTo>
                  <a:cubicBezTo>
                    <a:pt x="73" y="55"/>
                    <a:pt x="73" y="55"/>
                    <a:pt x="73" y="55"/>
                  </a:cubicBezTo>
                  <a:cubicBezTo>
                    <a:pt x="74" y="53"/>
                    <a:pt x="76" y="51"/>
                    <a:pt x="78" y="51"/>
                  </a:cubicBezTo>
                  <a:cubicBezTo>
                    <a:pt x="85" y="51"/>
                    <a:pt x="85" y="51"/>
                    <a:pt x="85" y="51"/>
                  </a:cubicBezTo>
                  <a:cubicBezTo>
                    <a:pt x="85" y="51"/>
                    <a:pt x="86" y="51"/>
                    <a:pt x="86" y="50"/>
                  </a:cubicBezTo>
                  <a:cubicBezTo>
                    <a:pt x="86" y="40"/>
                    <a:pt x="86" y="40"/>
                    <a:pt x="86" y="40"/>
                  </a:cubicBezTo>
                  <a:cubicBezTo>
                    <a:pt x="86" y="39"/>
                    <a:pt x="85" y="39"/>
                    <a:pt x="85" y="39"/>
                  </a:cubicBezTo>
                  <a:cubicBezTo>
                    <a:pt x="78" y="39"/>
                    <a:pt x="78" y="39"/>
                    <a:pt x="78" y="39"/>
                  </a:cubicBezTo>
                  <a:cubicBezTo>
                    <a:pt x="76" y="39"/>
                    <a:pt x="74" y="37"/>
                    <a:pt x="73" y="35"/>
                  </a:cubicBezTo>
                  <a:cubicBezTo>
                    <a:pt x="72" y="32"/>
                    <a:pt x="72" y="32"/>
                    <a:pt x="72" y="32"/>
                  </a:cubicBezTo>
                  <a:cubicBezTo>
                    <a:pt x="71" y="30"/>
                    <a:pt x="71" y="27"/>
                    <a:pt x="73" y="25"/>
                  </a:cubicBezTo>
                  <a:cubicBezTo>
                    <a:pt x="77" y="21"/>
                    <a:pt x="77" y="21"/>
                    <a:pt x="77" y="21"/>
                  </a:cubicBezTo>
                  <a:cubicBezTo>
                    <a:pt x="78" y="21"/>
                    <a:pt x="78" y="20"/>
                    <a:pt x="78" y="20"/>
                  </a:cubicBezTo>
                  <a:cubicBezTo>
                    <a:pt x="78" y="20"/>
                    <a:pt x="78" y="20"/>
                    <a:pt x="77" y="20"/>
                  </a:cubicBezTo>
                  <a:cubicBezTo>
                    <a:pt x="70" y="12"/>
                    <a:pt x="70" y="12"/>
                    <a:pt x="70" y="12"/>
                  </a:cubicBezTo>
                  <a:cubicBezTo>
                    <a:pt x="70" y="12"/>
                    <a:pt x="69" y="12"/>
                    <a:pt x="69" y="12"/>
                  </a:cubicBezTo>
                  <a:cubicBezTo>
                    <a:pt x="64" y="17"/>
                    <a:pt x="64" y="17"/>
                    <a:pt x="64" y="17"/>
                  </a:cubicBezTo>
                  <a:cubicBezTo>
                    <a:pt x="63" y="19"/>
                    <a:pt x="60" y="19"/>
                    <a:pt x="58" y="18"/>
                  </a:cubicBezTo>
                  <a:cubicBezTo>
                    <a:pt x="55" y="17"/>
                    <a:pt x="55" y="17"/>
                    <a:pt x="55" y="17"/>
                  </a:cubicBezTo>
                  <a:cubicBezTo>
                    <a:pt x="53" y="16"/>
                    <a:pt x="51" y="14"/>
                    <a:pt x="51" y="11"/>
                  </a:cubicBezTo>
                  <a:cubicBezTo>
                    <a:pt x="51" y="5"/>
                    <a:pt x="51" y="5"/>
                    <a:pt x="51" y="5"/>
                  </a:cubicBezTo>
                  <a:cubicBezTo>
                    <a:pt x="51" y="4"/>
                    <a:pt x="50" y="4"/>
                    <a:pt x="50" y="4"/>
                  </a:cubicBezTo>
                  <a:cubicBezTo>
                    <a:pt x="40" y="4"/>
                    <a:pt x="40" y="4"/>
                    <a:pt x="40" y="4"/>
                  </a:cubicBezTo>
                  <a:cubicBezTo>
                    <a:pt x="39" y="4"/>
                    <a:pt x="39" y="4"/>
                    <a:pt x="39" y="5"/>
                  </a:cubicBezTo>
                  <a:cubicBezTo>
                    <a:pt x="39" y="11"/>
                    <a:pt x="39" y="11"/>
                    <a:pt x="39" y="11"/>
                  </a:cubicBezTo>
                  <a:cubicBezTo>
                    <a:pt x="39" y="14"/>
                    <a:pt x="37" y="16"/>
                    <a:pt x="35" y="17"/>
                  </a:cubicBezTo>
                  <a:cubicBezTo>
                    <a:pt x="32" y="18"/>
                    <a:pt x="32" y="18"/>
                    <a:pt x="32" y="18"/>
                  </a:cubicBezTo>
                  <a:cubicBezTo>
                    <a:pt x="30" y="19"/>
                    <a:pt x="27" y="19"/>
                    <a:pt x="25" y="17"/>
                  </a:cubicBezTo>
                  <a:cubicBezTo>
                    <a:pt x="21" y="12"/>
                    <a:pt x="21" y="12"/>
                    <a:pt x="21" y="12"/>
                  </a:cubicBezTo>
                  <a:cubicBezTo>
                    <a:pt x="20" y="12"/>
                    <a:pt x="20" y="12"/>
                    <a:pt x="19" y="12"/>
                  </a:cubicBezTo>
                  <a:cubicBezTo>
                    <a:pt x="12" y="20"/>
                    <a:pt x="12" y="20"/>
                    <a:pt x="12" y="20"/>
                  </a:cubicBezTo>
                  <a:cubicBezTo>
                    <a:pt x="12" y="20"/>
                    <a:pt x="12" y="20"/>
                    <a:pt x="12" y="20"/>
                  </a:cubicBezTo>
                  <a:cubicBezTo>
                    <a:pt x="12" y="20"/>
                    <a:pt x="12" y="21"/>
                    <a:pt x="12" y="21"/>
                  </a:cubicBezTo>
                  <a:cubicBezTo>
                    <a:pt x="17" y="25"/>
                    <a:pt x="17" y="25"/>
                    <a:pt x="17" y="25"/>
                  </a:cubicBezTo>
                  <a:cubicBezTo>
                    <a:pt x="19" y="27"/>
                    <a:pt x="19" y="30"/>
                    <a:pt x="18" y="32"/>
                  </a:cubicBezTo>
                  <a:cubicBezTo>
                    <a:pt x="17" y="35"/>
                    <a:pt x="17" y="35"/>
                    <a:pt x="17" y="35"/>
                  </a:cubicBezTo>
                  <a:cubicBezTo>
                    <a:pt x="16" y="37"/>
                    <a:pt x="14" y="39"/>
                    <a:pt x="11" y="39"/>
                  </a:cubicBezTo>
                  <a:cubicBezTo>
                    <a:pt x="5" y="39"/>
                    <a:pt x="5" y="39"/>
                    <a:pt x="5" y="39"/>
                  </a:cubicBezTo>
                  <a:cubicBezTo>
                    <a:pt x="4" y="39"/>
                    <a:pt x="4" y="39"/>
                    <a:pt x="4" y="40"/>
                  </a:cubicBezTo>
                  <a:cubicBezTo>
                    <a:pt x="4" y="50"/>
                    <a:pt x="4" y="50"/>
                    <a:pt x="4" y="50"/>
                  </a:cubicBezTo>
                  <a:cubicBezTo>
                    <a:pt x="4" y="51"/>
                    <a:pt x="4" y="51"/>
                    <a:pt x="5" y="51"/>
                  </a:cubicBezTo>
                  <a:cubicBezTo>
                    <a:pt x="11" y="51"/>
                    <a:pt x="11" y="51"/>
                    <a:pt x="11" y="51"/>
                  </a:cubicBezTo>
                  <a:cubicBezTo>
                    <a:pt x="14" y="51"/>
                    <a:pt x="16" y="53"/>
                    <a:pt x="17" y="55"/>
                  </a:cubicBezTo>
                  <a:cubicBezTo>
                    <a:pt x="18" y="58"/>
                    <a:pt x="18" y="58"/>
                    <a:pt x="18" y="58"/>
                  </a:cubicBezTo>
                  <a:cubicBezTo>
                    <a:pt x="19" y="60"/>
                    <a:pt x="19" y="63"/>
                    <a:pt x="17" y="64"/>
                  </a:cubicBezTo>
                  <a:cubicBezTo>
                    <a:pt x="12" y="69"/>
                    <a:pt x="12" y="69"/>
                    <a:pt x="12" y="69"/>
                  </a:cubicBezTo>
                  <a:cubicBezTo>
                    <a:pt x="12" y="69"/>
                    <a:pt x="12" y="70"/>
                    <a:pt x="12" y="70"/>
                  </a:cubicBezTo>
                  <a:cubicBezTo>
                    <a:pt x="12" y="70"/>
                    <a:pt x="12" y="70"/>
                    <a:pt x="12" y="70"/>
                  </a:cubicBezTo>
                  <a:cubicBezTo>
                    <a:pt x="19" y="78"/>
                    <a:pt x="19" y="78"/>
                    <a:pt x="19" y="78"/>
                  </a:cubicBezTo>
                  <a:cubicBezTo>
                    <a:pt x="20" y="78"/>
                    <a:pt x="20" y="78"/>
                    <a:pt x="21" y="78"/>
                  </a:cubicBezTo>
                  <a:cubicBezTo>
                    <a:pt x="25" y="73"/>
                    <a:pt x="25" y="73"/>
                    <a:pt x="25" y="73"/>
                  </a:cubicBezTo>
                  <a:cubicBezTo>
                    <a:pt x="26" y="72"/>
                    <a:pt x="28" y="71"/>
                    <a:pt x="30" y="71"/>
                  </a:cubicBezTo>
                  <a:close/>
                  <a:moveTo>
                    <a:pt x="45" y="60"/>
                  </a:moveTo>
                  <a:cubicBezTo>
                    <a:pt x="36" y="60"/>
                    <a:pt x="29" y="54"/>
                    <a:pt x="29" y="45"/>
                  </a:cubicBezTo>
                  <a:cubicBezTo>
                    <a:pt x="29" y="36"/>
                    <a:pt x="36" y="29"/>
                    <a:pt x="45" y="29"/>
                  </a:cubicBezTo>
                  <a:cubicBezTo>
                    <a:pt x="53" y="29"/>
                    <a:pt x="60" y="36"/>
                    <a:pt x="60" y="45"/>
                  </a:cubicBezTo>
                  <a:cubicBezTo>
                    <a:pt x="60" y="54"/>
                    <a:pt x="53" y="60"/>
                    <a:pt x="45" y="60"/>
                  </a:cubicBezTo>
                  <a:close/>
                  <a:moveTo>
                    <a:pt x="45" y="33"/>
                  </a:moveTo>
                  <a:cubicBezTo>
                    <a:pt x="38" y="33"/>
                    <a:pt x="33" y="39"/>
                    <a:pt x="33" y="45"/>
                  </a:cubicBezTo>
                  <a:cubicBezTo>
                    <a:pt x="33" y="51"/>
                    <a:pt x="38" y="56"/>
                    <a:pt x="45" y="56"/>
                  </a:cubicBezTo>
                  <a:cubicBezTo>
                    <a:pt x="51" y="56"/>
                    <a:pt x="56" y="51"/>
                    <a:pt x="56" y="45"/>
                  </a:cubicBezTo>
                  <a:cubicBezTo>
                    <a:pt x="56" y="39"/>
                    <a:pt x="51" y="33"/>
                    <a:pt x="45" y="33"/>
                  </a:cubicBezTo>
                  <a:close/>
                </a:path>
              </a:pathLst>
            </a:custGeom>
            <a:solidFill>
              <a:schemeClr val="bg1"/>
            </a:solidFill>
            <a:ln>
              <a:noFill/>
            </a:ln>
          </p:spPr>
          <p:txBody>
            <a:bodyPr vert="horz" wrap="square" lIns="91419" tIns="45709" rIns="91419" bIns="45709" numCol="1" anchor="t" anchorCtr="0" compatLnSpc="1">
              <a:prstTxWarp prst="textNoShape">
                <a:avLst/>
              </a:prstTxWarp>
              <a:noAutofit/>
            </a:bodyPr>
            <a:lstStyle/>
            <a:p>
              <a:pPr fontAlgn="ctr"/>
              <a:endParaRPr lang="en-US" altLang="zh-CN" sz="1400">
                <a:solidFill>
                  <a:prstClr val="black"/>
                </a:solidFill>
                <a:latin typeface="Arial" panose="020B0604020202020204" pitchFamily="34" charset="0"/>
                <a:ea typeface="微软雅黑" panose="020B0503020204020204" pitchFamily="34" charset="-122"/>
              </a:endParaRPr>
            </a:p>
          </p:txBody>
        </p:sp>
      </p:grpSp>
      <p:grpSp>
        <p:nvGrpSpPr>
          <p:cNvPr id="53" name="组合 15">
            <a:extLst>
              <a:ext uri="{FF2B5EF4-FFF2-40B4-BE49-F238E27FC236}">
                <a16:creationId xmlns:a16="http://schemas.microsoft.com/office/drawing/2014/main" id="{7904F3A6-8EC3-458C-A0A8-4B1187D95FE7}"/>
              </a:ext>
            </a:extLst>
          </p:cNvPr>
          <p:cNvGrpSpPr/>
          <p:nvPr/>
        </p:nvGrpSpPr>
        <p:grpSpPr>
          <a:xfrm>
            <a:off x="2082433" y="1311497"/>
            <a:ext cx="883657" cy="860174"/>
            <a:chOff x="7423433" y="1217889"/>
            <a:chExt cx="1107483" cy="1093252"/>
          </a:xfrm>
        </p:grpSpPr>
        <p:sp>
          <p:nvSpPr>
            <p:cNvPr id="54" name="椭圆 87">
              <a:extLst>
                <a:ext uri="{FF2B5EF4-FFF2-40B4-BE49-F238E27FC236}">
                  <a16:creationId xmlns:a16="http://schemas.microsoft.com/office/drawing/2014/main" id="{3FE26E13-FCE7-4848-931C-35013B7AB3C5}"/>
                </a:ext>
              </a:extLst>
            </p:cNvPr>
            <p:cNvSpPr/>
            <p:nvPr/>
          </p:nvSpPr>
          <p:spPr>
            <a:xfrm>
              <a:off x="7423433" y="1217889"/>
              <a:ext cx="1093252" cy="1093252"/>
            </a:xfrm>
            <a:prstGeom prst="ellipse">
              <a:avLst/>
            </a:prstGeom>
            <a:solidFill>
              <a:srgbClr val="00B0F0"/>
            </a:solid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2"/>
                </a:lnSpc>
              </a:pPr>
              <a:endParaRPr lang="en-US" altLang="zh-CN" sz="1400" b="1">
                <a:solidFill>
                  <a:srgbClr val="FFFFFF"/>
                </a:solidFill>
                <a:latin typeface="Arial" panose="020B0604020202020204" pitchFamily="34" charset="0"/>
                <a:ea typeface="微软雅黑" panose="020B0503020204020204" pitchFamily="34" charset="-122"/>
                <a:cs typeface="Arial" pitchFamily="34" charset="0"/>
              </a:endParaRPr>
            </a:p>
          </p:txBody>
        </p:sp>
        <p:sp>
          <p:nvSpPr>
            <p:cNvPr id="55" name="矩形 92">
              <a:extLst>
                <a:ext uri="{FF2B5EF4-FFF2-40B4-BE49-F238E27FC236}">
                  <a16:creationId xmlns:a16="http://schemas.microsoft.com/office/drawing/2014/main" id="{671EEFBA-5386-4E60-985C-2BE2A7118576}"/>
                </a:ext>
              </a:extLst>
            </p:cNvPr>
            <p:cNvSpPr/>
            <p:nvPr/>
          </p:nvSpPr>
          <p:spPr>
            <a:xfrm>
              <a:off x="7445418" y="1467165"/>
              <a:ext cx="1085498" cy="743793"/>
            </a:xfrm>
            <a:prstGeom prst="rect">
              <a:avLst/>
            </a:prstGeom>
            <a:no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2"/>
                </a:lnSpc>
              </a:pPr>
              <a:r>
                <a:rPr lang="en-US" sz="1200" b="1">
                  <a:solidFill>
                    <a:prstClr val="white"/>
                  </a:solidFill>
                  <a:latin typeface="Arial" panose="020B0604020202020204" pitchFamily="34" charset="0"/>
                </a:rPr>
                <a:t>Scalability</a:t>
              </a:r>
              <a:endParaRPr lang="en-US" altLang="zh-CN" sz="1200" b="1">
                <a:solidFill>
                  <a:prstClr val="white"/>
                </a:solidFill>
                <a:latin typeface="Arial" panose="020B0604020202020204" pitchFamily="34" charset="0"/>
                <a:ea typeface="微软雅黑" panose="020B0503020204020204" pitchFamily="34" charset="-122"/>
                <a:cs typeface="Arial" pitchFamily="34" charset="0"/>
              </a:endParaRPr>
            </a:p>
          </p:txBody>
        </p:sp>
      </p:grpSp>
      <p:grpSp>
        <p:nvGrpSpPr>
          <p:cNvPr id="56" name="组合 12">
            <a:extLst>
              <a:ext uri="{FF2B5EF4-FFF2-40B4-BE49-F238E27FC236}">
                <a16:creationId xmlns:a16="http://schemas.microsoft.com/office/drawing/2014/main" id="{2B688495-45C8-4F62-BAEE-53B9E8512D85}"/>
              </a:ext>
            </a:extLst>
          </p:cNvPr>
          <p:cNvGrpSpPr/>
          <p:nvPr/>
        </p:nvGrpSpPr>
        <p:grpSpPr>
          <a:xfrm>
            <a:off x="198607" y="2798531"/>
            <a:ext cx="1048173" cy="860174"/>
            <a:chOff x="6686507" y="2793634"/>
            <a:chExt cx="1313671" cy="1093252"/>
          </a:xfrm>
        </p:grpSpPr>
        <p:sp>
          <p:nvSpPr>
            <p:cNvPr id="57" name="椭圆 86">
              <a:extLst>
                <a:ext uri="{FF2B5EF4-FFF2-40B4-BE49-F238E27FC236}">
                  <a16:creationId xmlns:a16="http://schemas.microsoft.com/office/drawing/2014/main" id="{83614E0B-1C80-4102-B752-EE0457D4531E}"/>
                </a:ext>
              </a:extLst>
            </p:cNvPr>
            <p:cNvSpPr/>
            <p:nvPr/>
          </p:nvSpPr>
          <p:spPr>
            <a:xfrm>
              <a:off x="6756828" y="2793634"/>
              <a:ext cx="1093252" cy="1093252"/>
            </a:xfrm>
            <a:prstGeom prst="ellipse">
              <a:avLst/>
            </a:prstGeom>
            <a:solidFill>
              <a:srgbClr val="00B0F0"/>
            </a:solid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2"/>
                </a:lnSpc>
              </a:pPr>
              <a:endParaRPr lang="en-US" altLang="zh-CN" sz="1400" b="1">
                <a:solidFill>
                  <a:srgbClr val="FFFFFF"/>
                </a:solidFill>
                <a:latin typeface="Arial" panose="020B0604020202020204" pitchFamily="34" charset="0"/>
                <a:ea typeface="微软雅黑" panose="020B0503020204020204" pitchFamily="34" charset="-122"/>
                <a:cs typeface="Arial" pitchFamily="34" charset="0"/>
              </a:endParaRPr>
            </a:p>
          </p:txBody>
        </p:sp>
        <p:sp>
          <p:nvSpPr>
            <p:cNvPr id="58" name="矩形 91">
              <a:extLst>
                <a:ext uri="{FF2B5EF4-FFF2-40B4-BE49-F238E27FC236}">
                  <a16:creationId xmlns:a16="http://schemas.microsoft.com/office/drawing/2014/main" id="{4B4635DA-CF3D-4C3D-8250-4861CF87BEA3}"/>
                </a:ext>
              </a:extLst>
            </p:cNvPr>
            <p:cNvSpPr/>
            <p:nvPr/>
          </p:nvSpPr>
          <p:spPr>
            <a:xfrm>
              <a:off x="6686507" y="3181598"/>
              <a:ext cx="1313671" cy="425451"/>
            </a:xfrm>
            <a:prstGeom prst="rect">
              <a:avLst/>
            </a:prstGeom>
            <a:no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2"/>
                </a:lnSpc>
              </a:pPr>
              <a:r>
                <a:rPr lang="en-US" sz="1100" b="1">
                  <a:solidFill>
                    <a:prstClr val="white"/>
                  </a:solidFill>
                  <a:latin typeface="Arial" panose="020B0604020202020204" pitchFamily="34" charset="0"/>
                </a:rPr>
                <a:t>Performance</a:t>
              </a:r>
              <a:endParaRPr lang="en-US" altLang="zh-CN" sz="1100" b="1">
                <a:solidFill>
                  <a:prstClr val="white"/>
                </a:solidFill>
                <a:latin typeface="Arial" panose="020B0604020202020204" pitchFamily="34" charset="0"/>
                <a:ea typeface="微软雅黑" panose="020B0503020204020204" pitchFamily="34" charset="-122"/>
                <a:cs typeface="Arial" pitchFamily="34" charset="0"/>
              </a:endParaRPr>
            </a:p>
          </p:txBody>
        </p:sp>
        <p:sp>
          <p:nvSpPr>
            <p:cNvPr id="59" name="Freeform 7">
              <a:extLst>
                <a:ext uri="{FF2B5EF4-FFF2-40B4-BE49-F238E27FC236}">
                  <a16:creationId xmlns:a16="http://schemas.microsoft.com/office/drawing/2014/main" id="{BC351816-7B9C-4D17-B687-EABC4BC4B7EA}"/>
                </a:ext>
              </a:extLst>
            </p:cNvPr>
            <p:cNvSpPr>
              <a:spLocks noEditPoints="1"/>
            </p:cNvSpPr>
            <p:nvPr/>
          </p:nvSpPr>
          <p:spPr bwMode="auto">
            <a:xfrm>
              <a:off x="7155329" y="2940210"/>
              <a:ext cx="245456" cy="374650"/>
            </a:xfrm>
            <a:custGeom>
              <a:avLst/>
              <a:gdLst>
                <a:gd name="T0" fmla="*/ 13 w 56"/>
                <a:gd name="T1" fmla="*/ 100 h 100"/>
                <a:gd name="T2" fmla="*/ 12 w 56"/>
                <a:gd name="T3" fmla="*/ 100 h 100"/>
                <a:gd name="T4" fmla="*/ 11 w 56"/>
                <a:gd name="T5" fmla="*/ 97 h 100"/>
                <a:gd name="T6" fmla="*/ 22 w 56"/>
                <a:gd name="T7" fmla="*/ 61 h 100"/>
                <a:gd name="T8" fmla="*/ 2 w 56"/>
                <a:gd name="T9" fmla="*/ 61 h 100"/>
                <a:gd name="T10" fmla="*/ 1 w 56"/>
                <a:gd name="T11" fmla="*/ 59 h 100"/>
                <a:gd name="T12" fmla="*/ 1 w 56"/>
                <a:gd name="T13" fmla="*/ 57 h 100"/>
                <a:gd name="T14" fmla="*/ 42 w 56"/>
                <a:gd name="T15" fmla="*/ 1 h 100"/>
                <a:gd name="T16" fmla="*/ 44 w 56"/>
                <a:gd name="T17" fmla="*/ 1 h 100"/>
                <a:gd name="T18" fmla="*/ 45 w 56"/>
                <a:gd name="T19" fmla="*/ 3 h 100"/>
                <a:gd name="T20" fmla="*/ 35 w 56"/>
                <a:gd name="T21" fmla="*/ 40 h 100"/>
                <a:gd name="T22" fmla="*/ 54 w 56"/>
                <a:gd name="T23" fmla="*/ 40 h 100"/>
                <a:gd name="T24" fmla="*/ 56 w 56"/>
                <a:gd name="T25" fmla="*/ 41 h 100"/>
                <a:gd name="T26" fmla="*/ 56 w 56"/>
                <a:gd name="T27" fmla="*/ 43 h 100"/>
                <a:gd name="T28" fmla="*/ 15 w 56"/>
                <a:gd name="T29" fmla="*/ 99 h 100"/>
                <a:gd name="T30" fmla="*/ 13 w 56"/>
                <a:gd name="T31" fmla="*/ 100 h 100"/>
                <a:gd name="T32" fmla="*/ 6 w 56"/>
                <a:gd name="T33" fmla="*/ 57 h 100"/>
                <a:gd name="T34" fmla="*/ 24 w 56"/>
                <a:gd name="T35" fmla="*/ 57 h 100"/>
                <a:gd name="T36" fmla="*/ 26 w 56"/>
                <a:gd name="T37" fmla="*/ 57 h 100"/>
                <a:gd name="T38" fmla="*/ 26 w 56"/>
                <a:gd name="T39" fmla="*/ 59 h 100"/>
                <a:gd name="T40" fmla="*/ 18 w 56"/>
                <a:gd name="T41" fmla="*/ 88 h 100"/>
                <a:gd name="T42" fmla="*/ 50 w 56"/>
                <a:gd name="T43" fmla="*/ 44 h 100"/>
                <a:gd name="T44" fmla="*/ 32 w 56"/>
                <a:gd name="T45" fmla="*/ 44 h 100"/>
                <a:gd name="T46" fmla="*/ 31 w 56"/>
                <a:gd name="T47" fmla="*/ 43 h 100"/>
                <a:gd name="T48" fmla="*/ 30 w 56"/>
                <a:gd name="T49" fmla="*/ 41 h 100"/>
                <a:gd name="T50" fmla="*/ 38 w 56"/>
                <a:gd name="T51" fmla="*/ 12 h 100"/>
                <a:gd name="T52" fmla="*/ 6 w 56"/>
                <a:gd name="T53" fmla="*/ 5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100">
                  <a:moveTo>
                    <a:pt x="13" y="100"/>
                  </a:moveTo>
                  <a:cubicBezTo>
                    <a:pt x="13" y="100"/>
                    <a:pt x="13" y="100"/>
                    <a:pt x="12" y="100"/>
                  </a:cubicBezTo>
                  <a:cubicBezTo>
                    <a:pt x="11" y="99"/>
                    <a:pt x="11" y="98"/>
                    <a:pt x="11" y="97"/>
                  </a:cubicBezTo>
                  <a:cubicBezTo>
                    <a:pt x="22" y="61"/>
                    <a:pt x="22" y="61"/>
                    <a:pt x="22" y="61"/>
                  </a:cubicBezTo>
                  <a:cubicBezTo>
                    <a:pt x="2" y="61"/>
                    <a:pt x="2" y="61"/>
                    <a:pt x="2" y="61"/>
                  </a:cubicBezTo>
                  <a:cubicBezTo>
                    <a:pt x="2" y="61"/>
                    <a:pt x="1" y="60"/>
                    <a:pt x="1" y="59"/>
                  </a:cubicBezTo>
                  <a:cubicBezTo>
                    <a:pt x="0" y="59"/>
                    <a:pt x="0" y="58"/>
                    <a:pt x="1" y="57"/>
                  </a:cubicBezTo>
                  <a:cubicBezTo>
                    <a:pt x="42" y="1"/>
                    <a:pt x="42" y="1"/>
                    <a:pt x="42" y="1"/>
                  </a:cubicBezTo>
                  <a:cubicBezTo>
                    <a:pt x="42" y="0"/>
                    <a:pt x="43" y="0"/>
                    <a:pt x="44" y="1"/>
                  </a:cubicBezTo>
                  <a:cubicBezTo>
                    <a:pt x="45" y="1"/>
                    <a:pt x="46" y="2"/>
                    <a:pt x="45" y="3"/>
                  </a:cubicBezTo>
                  <a:cubicBezTo>
                    <a:pt x="35" y="40"/>
                    <a:pt x="35" y="40"/>
                    <a:pt x="35" y="40"/>
                  </a:cubicBezTo>
                  <a:cubicBezTo>
                    <a:pt x="54" y="40"/>
                    <a:pt x="54" y="40"/>
                    <a:pt x="54" y="40"/>
                  </a:cubicBezTo>
                  <a:cubicBezTo>
                    <a:pt x="55" y="40"/>
                    <a:pt x="56" y="40"/>
                    <a:pt x="56" y="41"/>
                  </a:cubicBezTo>
                  <a:cubicBezTo>
                    <a:pt x="56" y="41"/>
                    <a:pt x="56" y="42"/>
                    <a:pt x="56" y="43"/>
                  </a:cubicBezTo>
                  <a:cubicBezTo>
                    <a:pt x="15" y="99"/>
                    <a:pt x="15" y="99"/>
                    <a:pt x="15" y="99"/>
                  </a:cubicBezTo>
                  <a:cubicBezTo>
                    <a:pt x="14" y="100"/>
                    <a:pt x="14" y="100"/>
                    <a:pt x="13" y="100"/>
                  </a:cubicBezTo>
                  <a:close/>
                  <a:moveTo>
                    <a:pt x="6" y="57"/>
                  </a:moveTo>
                  <a:cubicBezTo>
                    <a:pt x="24" y="57"/>
                    <a:pt x="24" y="57"/>
                    <a:pt x="24" y="57"/>
                  </a:cubicBezTo>
                  <a:cubicBezTo>
                    <a:pt x="25" y="57"/>
                    <a:pt x="25" y="57"/>
                    <a:pt x="26" y="57"/>
                  </a:cubicBezTo>
                  <a:cubicBezTo>
                    <a:pt x="26" y="58"/>
                    <a:pt x="26" y="58"/>
                    <a:pt x="26" y="59"/>
                  </a:cubicBezTo>
                  <a:cubicBezTo>
                    <a:pt x="18" y="88"/>
                    <a:pt x="18" y="88"/>
                    <a:pt x="18" y="88"/>
                  </a:cubicBezTo>
                  <a:cubicBezTo>
                    <a:pt x="50" y="44"/>
                    <a:pt x="50" y="44"/>
                    <a:pt x="50" y="44"/>
                  </a:cubicBezTo>
                  <a:cubicBezTo>
                    <a:pt x="32" y="44"/>
                    <a:pt x="32" y="44"/>
                    <a:pt x="32" y="44"/>
                  </a:cubicBezTo>
                  <a:cubicBezTo>
                    <a:pt x="32" y="44"/>
                    <a:pt x="31" y="43"/>
                    <a:pt x="31" y="43"/>
                  </a:cubicBezTo>
                  <a:cubicBezTo>
                    <a:pt x="30" y="42"/>
                    <a:pt x="30" y="42"/>
                    <a:pt x="30" y="41"/>
                  </a:cubicBezTo>
                  <a:cubicBezTo>
                    <a:pt x="38" y="12"/>
                    <a:pt x="38" y="12"/>
                    <a:pt x="38" y="12"/>
                  </a:cubicBezTo>
                  <a:cubicBezTo>
                    <a:pt x="6" y="57"/>
                    <a:pt x="6" y="57"/>
                    <a:pt x="6" y="57"/>
                  </a:cubicBezTo>
                  <a:close/>
                </a:path>
              </a:pathLst>
            </a:custGeom>
            <a:solidFill>
              <a:schemeClr val="tx1"/>
            </a:solidFill>
            <a:ln w="0">
              <a:solidFill>
                <a:schemeClr val="bg1"/>
              </a:solid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CN" sz="14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0" name="组合 2">
            <a:extLst>
              <a:ext uri="{FF2B5EF4-FFF2-40B4-BE49-F238E27FC236}">
                <a16:creationId xmlns:a16="http://schemas.microsoft.com/office/drawing/2014/main" id="{EF403876-B300-4148-B080-529BC65EF70F}"/>
              </a:ext>
            </a:extLst>
          </p:cNvPr>
          <p:cNvGrpSpPr/>
          <p:nvPr/>
        </p:nvGrpSpPr>
        <p:grpSpPr>
          <a:xfrm>
            <a:off x="4015402" y="2721436"/>
            <a:ext cx="878827" cy="860174"/>
            <a:chOff x="7421816" y="5420432"/>
            <a:chExt cx="1101430" cy="1093252"/>
          </a:xfrm>
        </p:grpSpPr>
        <p:sp>
          <p:nvSpPr>
            <p:cNvPr id="61" name="椭圆 113">
              <a:extLst>
                <a:ext uri="{FF2B5EF4-FFF2-40B4-BE49-F238E27FC236}">
                  <a16:creationId xmlns:a16="http://schemas.microsoft.com/office/drawing/2014/main" id="{DAA801F2-E502-4947-A2C5-C3FD73E452C1}"/>
                </a:ext>
              </a:extLst>
            </p:cNvPr>
            <p:cNvSpPr/>
            <p:nvPr/>
          </p:nvSpPr>
          <p:spPr>
            <a:xfrm>
              <a:off x="7421816" y="5420432"/>
              <a:ext cx="1093252" cy="1093252"/>
            </a:xfrm>
            <a:prstGeom prst="ellipse">
              <a:avLst/>
            </a:prstGeom>
            <a:solidFill>
              <a:srgbClr val="00B0F0"/>
            </a:solid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2"/>
                </a:lnSpc>
              </a:pPr>
              <a:endParaRPr lang="en-US" altLang="zh-CN" sz="1400" b="1">
                <a:solidFill>
                  <a:srgbClr val="FFFFFF"/>
                </a:solidFill>
                <a:latin typeface="Arial" panose="020B0604020202020204" pitchFamily="34" charset="0"/>
                <a:ea typeface="微软雅黑" panose="020B0503020204020204" pitchFamily="34" charset="-122"/>
                <a:cs typeface="Arial" pitchFamily="34" charset="0"/>
              </a:endParaRPr>
            </a:p>
          </p:txBody>
        </p:sp>
        <p:grpSp>
          <p:nvGrpSpPr>
            <p:cNvPr id="62" name="组合 107">
              <a:extLst>
                <a:ext uri="{FF2B5EF4-FFF2-40B4-BE49-F238E27FC236}">
                  <a16:creationId xmlns:a16="http://schemas.microsoft.com/office/drawing/2014/main" id="{8B95CEEA-4381-4147-B99A-AAC6F612A46B}"/>
                </a:ext>
              </a:extLst>
            </p:cNvPr>
            <p:cNvGrpSpPr/>
            <p:nvPr/>
          </p:nvGrpSpPr>
          <p:grpSpPr>
            <a:xfrm>
              <a:off x="7682287" y="5612019"/>
              <a:ext cx="522208" cy="268707"/>
              <a:chOff x="6442075" y="2690813"/>
              <a:chExt cx="327025" cy="168274"/>
            </a:xfrm>
          </p:grpSpPr>
          <p:sp>
            <p:nvSpPr>
              <p:cNvPr id="64" name="Freeform 9">
                <a:extLst>
                  <a:ext uri="{FF2B5EF4-FFF2-40B4-BE49-F238E27FC236}">
                    <a16:creationId xmlns:a16="http://schemas.microsoft.com/office/drawing/2014/main" id="{70C90634-E4CC-451D-A4E0-F6C487A4D7EA}"/>
                  </a:ext>
                </a:extLst>
              </p:cNvPr>
              <p:cNvSpPr>
                <a:spLocks noEditPoints="1"/>
              </p:cNvSpPr>
              <p:nvPr/>
            </p:nvSpPr>
            <p:spPr bwMode="auto">
              <a:xfrm>
                <a:off x="6442075" y="2690813"/>
                <a:ext cx="327025" cy="160337"/>
              </a:xfrm>
              <a:custGeom>
                <a:avLst/>
                <a:gdLst>
                  <a:gd name="T0" fmla="*/ 87 w 87"/>
                  <a:gd name="T1" fmla="*/ 43 h 43"/>
                  <a:gd name="T2" fmla="*/ 75 w 87"/>
                  <a:gd name="T3" fmla="*/ 12 h 43"/>
                  <a:gd name="T4" fmla="*/ 44 w 87"/>
                  <a:gd name="T5" fmla="*/ 0 h 43"/>
                  <a:gd name="T6" fmla="*/ 29 w 87"/>
                  <a:gd name="T7" fmla="*/ 2 h 43"/>
                  <a:gd name="T8" fmla="*/ 8 w 87"/>
                  <a:gd name="T9" fmla="*/ 19 h 43"/>
                  <a:gd name="T10" fmla="*/ 0 w 87"/>
                  <a:gd name="T11" fmla="*/ 43 h 43"/>
                  <a:gd name="T12" fmla="*/ 42 w 87"/>
                  <a:gd name="T13" fmla="*/ 31 h 43"/>
                  <a:gd name="T14" fmla="*/ 11 w 87"/>
                  <a:gd name="T15" fmla="*/ 1 h 43"/>
                  <a:gd name="T16" fmla="*/ 37 w 87"/>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43">
                    <a:moveTo>
                      <a:pt x="87" y="43"/>
                    </a:moveTo>
                    <a:cubicBezTo>
                      <a:pt x="87" y="31"/>
                      <a:pt x="83" y="20"/>
                      <a:pt x="75" y="12"/>
                    </a:cubicBezTo>
                    <a:cubicBezTo>
                      <a:pt x="67" y="4"/>
                      <a:pt x="56" y="0"/>
                      <a:pt x="44" y="0"/>
                    </a:cubicBezTo>
                    <a:cubicBezTo>
                      <a:pt x="39" y="0"/>
                      <a:pt x="34" y="0"/>
                      <a:pt x="29" y="2"/>
                    </a:cubicBezTo>
                    <a:moveTo>
                      <a:pt x="8" y="19"/>
                    </a:moveTo>
                    <a:cubicBezTo>
                      <a:pt x="3" y="26"/>
                      <a:pt x="0" y="34"/>
                      <a:pt x="0" y="43"/>
                    </a:cubicBezTo>
                    <a:moveTo>
                      <a:pt x="42" y="31"/>
                    </a:moveTo>
                    <a:cubicBezTo>
                      <a:pt x="11" y="1"/>
                      <a:pt x="11" y="1"/>
                      <a:pt x="11" y="1"/>
                    </a:cubicBezTo>
                    <a:cubicBezTo>
                      <a:pt x="37" y="36"/>
                      <a:pt x="37" y="36"/>
                      <a:pt x="37" y="3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noAutofit/>
              </a:bodyPr>
              <a:lstStyle/>
              <a:p>
                <a:pPr fontAlgn="ctr"/>
                <a:endParaRPr lang="en-US" altLang="zh-CN" sz="1400">
                  <a:solidFill>
                    <a:prstClr val="black"/>
                  </a:solidFill>
                  <a:latin typeface="Arial" panose="020B0604020202020204" pitchFamily="34" charset="0"/>
                  <a:ea typeface="微软雅黑" panose="020B0503020204020204" pitchFamily="34" charset="-122"/>
                </a:endParaRPr>
              </a:p>
            </p:txBody>
          </p:sp>
          <p:sp>
            <p:nvSpPr>
              <p:cNvPr id="65" name="Oval 10">
                <a:extLst>
                  <a:ext uri="{FF2B5EF4-FFF2-40B4-BE49-F238E27FC236}">
                    <a16:creationId xmlns:a16="http://schemas.microsoft.com/office/drawing/2014/main" id="{072075ED-77C5-481C-8A38-DFF137420593}"/>
                  </a:ext>
                </a:extLst>
              </p:cNvPr>
              <p:cNvSpPr>
                <a:spLocks noChangeArrowheads="1"/>
              </p:cNvSpPr>
              <p:nvPr/>
            </p:nvSpPr>
            <p:spPr bwMode="auto">
              <a:xfrm>
                <a:off x="6580188" y="2806700"/>
                <a:ext cx="53975" cy="52387"/>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noAutofit/>
              </a:bodyPr>
              <a:lstStyle/>
              <a:p>
                <a:pPr fontAlgn="ctr"/>
                <a:endParaRPr lang="en-US" altLang="zh-CN" sz="1400">
                  <a:solidFill>
                    <a:prstClr val="black"/>
                  </a:solidFill>
                  <a:latin typeface="Arial" panose="020B0604020202020204" pitchFamily="34" charset="0"/>
                  <a:ea typeface="微软雅黑" panose="020B0503020204020204" pitchFamily="34" charset="-122"/>
                </a:endParaRPr>
              </a:p>
            </p:txBody>
          </p:sp>
        </p:grpSp>
        <p:sp>
          <p:nvSpPr>
            <p:cNvPr id="63" name="矩形 114">
              <a:extLst>
                <a:ext uri="{FF2B5EF4-FFF2-40B4-BE49-F238E27FC236}">
                  <a16:creationId xmlns:a16="http://schemas.microsoft.com/office/drawing/2014/main" id="{E1BB073C-E372-415C-9C80-22A2477EA1D4}"/>
                </a:ext>
              </a:extLst>
            </p:cNvPr>
            <p:cNvSpPr/>
            <p:nvPr/>
          </p:nvSpPr>
          <p:spPr>
            <a:xfrm>
              <a:off x="7421816" y="5693211"/>
              <a:ext cx="1101430" cy="743793"/>
            </a:xfrm>
            <a:prstGeom prst="rect">
              <a:avLst/>
            </a:prstGeom>
            <a:no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2"/>
                </a:lnSpc>
              </a:pPr>
              <a:r>
                <a:rPr lang="en-US" sz="1400" b="1">
                  <a:solidFill>
                    <a:prstClr val="white"/>
                  </a:solidFill>
                  <a:latin typeface="Arial" panose="020B0604020202020204" pitchFamily="34" charset="0"/>
                </a:rPr>
                <a:t>Usability</a:t>
              </a:r>
              <a:endParaRPr lang="en-US" altLang="zh-CN" sz="1400" b="1">
                <a:solidFill>
                  <a:prstClr val="white"/>
                </a:solidFill>
                <a:latin typeface="Arial" panose="020B0604020202020204" pitchFamily="34" charset="0"/>
                <a:ea typeface="微软雅黑" panose="020B0503020204020204" pitchFamily="34" charset="-122"/>
                <a:cs typeface="Arial" pitchFamily="34" charset="0"/>
              </a:endParaRPr>
            </a:p>
          </p:txBody>
        </p:sp>
      </p:grpSp>
      <p:grpSp>
        <p:nvGrpSpPr>
          <p:cNvPr id="66" name="组合 4">
            <a:extLst>
              <a:ext uri="{FF2B5EF4-FFF2-40B4-BE49-F238E27FC236}">
                <a16:creationId xmlns:a16="http://schemas.microsoft.com/office/drawing/2014/main" id="{2FF835B3-0A32-4229-AE21-788439A7A656}"/>
              </a:ext>
            </a:extLst>
          </p:cNvPr>
          <p:cNvGrpSpPr/>
          <p:nvPr/>
        </p:nvGrpSpPr>
        <p:grpSpPr>
          <a:xfrm>
            <a:off x="3538912" y="4951461"/>
            <a:ext cx="893515" cy="860174"/>
            <a:chOff x="9743659" y="5109458"/>
            <a:chExt cx="1119838" cy="1093252"/>
          </a:xfrm>
        </p:grpSpPr>
        <p:sp>
          <p:nvSpPr>
            <p:cNvPr id="67" name="椭圆 116">
              <a:extLst>
                <a:ext uri="{FF2B5EF4-FFF2-40B4-BE49-F238E27FC236}">
                  <a16:creationId xmlns:a16="http://schemas.microsoft.com/office/drawing/2014/main" id="{409F5AAB-F52F-4AA2-B167-FA4525AF41F5}"/>
                </a:ext>
              </a:extLst>
            </p:cNvPr>
            <p:cNvSpPr/>
            <p:nvPr/>
          </p:nvSpPr>
          <p:spPr>
            <a:xfrm>
              <a:off x="9770245" y="5109458"/>
              <a:ext cx="1093252" cy="1093252"/>
            </a:xfrm>
            <a:prstGeom prst="ellipse">
              <a:avLst/>
            </a:prstGeom>
            <a:solidFill>
              <a:srgbClr val="00B0F0"/>
            </a:solid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2"/>
                </a:lnSpc>
              </a:pPr>
              <a:endParaRPr lang="en-US" altLang="zh-CN" sz="1400" b="1">
                <a:solidFill>
                  <a:srgbClr val="FFFFFF"/>
                </a:solidFill>
                <a:latin typeface="Arial" panose="020B0604020202020204" pitchFamily="34" charset="0"/>
                <a:ea typeface="微软雅黑" panose="020B0503020204020204" pitchFamily="34" charset="-122"/>
                <a:cs typeface="Arial" pitchFamily="34" charset="0"/>
              </a:endParaRPr>
            </a:p>
          </p:txBody>
        </p:sp>
        <p:grpSp>
          <p:nvGrpSpPr>
            <p:cNvPr id="68" name="组合 46">
              <a:extLst>
                <a:ext uri="{FF2B5EF4-FFF2-40B4-BE49-F238E27FC236}">
                  <a16:creationId xmlns:a16="http://schemas.microsoft.com/office/drawing/2014/main" id="{3E66C641-58C6-45B4-BAA2-0F6B088742CE}"/>
                </a:ext>
              </a:extLst>
            </p:cNvPr>
            <p:cNvGrpSpPr/>
            <p:nvPr/>
          </p:nvGrpSpPr>
          <p:grpSpPr>
            <a:xfrm>
              <a:off x="10068241" y="5268849"/>
              <a:ext cx="472510" cy="427077"/>
              <a:chOff x="7158038" y="4556125"/>
              <a:chExt cx="420687" cy="487363"/>
            </a:xfrm>
          </p:grpSpPr>
          <p:sp>
            <p:nvSpPr>
              <p:cNvPr id="70" name="Freeform 22">
                <a:extLst>
                  <a:ext uri="{FF2B5EF4-FFF2-40B4-BE49-F238E27FC236}">
                    <a16:creationId xmlns:a16="http://schemas.microsoft.com/office/drawing/2014/main" id="{34013AF6-D0B4-403C-A421-715893D21ED2}"/>
                  </a:ext>
                </a:extLst>
              </p:cNvPr>
              <p:cNvSpPr>
                <a:spLocks/>
              </p:cNvSpPr>
              <p:nvPr/>
            </p:nvSpPr>
            <p:spPr bwMode="auto">
              <a:xfrm>
                <a:off x="7207250" y="4630738"/>
                <a:ext cx="322262" cy="93663"/>
              </a:xfrm>
              <a:custGeom>
                <a:avLst/>
                <a:gdLst>
                  <a:gd name="T0" fmla="*/ 6 w 86"/>
                  <a:gd name="T1" fmla="*/ 6 h 25"/>
                  <a:gd name="T2" fmla="*/ 9 w 86"/>
                  <a:gd name="T3" fmla="*/ 5 h 25"/>
                  <a:gd name="T4" fmla="*/ 17 w 86"/>
                  <a:gd name="T5" fmla="*/ 2 h 25"/>
                  <a:gd name="T6" fmla="*/ 16 w 86"/>
                  <a:gd name="T7" fmla="*/ 0 h 25"/>
                  <a:gd name="T8" fmla="*/ 9 w 86"/>
                  <a:gd name="T9" fmla="*/ 2 h 25"/>
                  <a:gd name="T10" fmla="*/ 5 w 86"/>
                  <a:gd name="T11" fmla="*/ 4 h 25"/>
                  <a:gd name="T12" fmla="*/ 1 w 86"/>
                  <a:gd name="T13" fmla="*/ 7 h 25"/>
                  <a:gd name="T14" fmla="*/ 0 w 86"/>
                  <a:gd name="T15" fmla="*/ 9 h 25"/>
                  <a:gd name="T16" fmla="*/ 0 w 86"/>
                  <a:gd name="T17" fmla="*/ 12 h 25"/>
                  <a:gd name="T18" fmla="*/ 1 w 86"/>
                  <a:gd name="T19" fmla="*/ 14 h 25"/>
                  <a:gd name="T20" fmla="*/ 2 w 86"/>
                  <a:gd name="T21" fmla="*/ 16 h 25"/>
                  <a:gd name="T22" fmla="*/ 9 w 86"/>
                  <a:gd name="T23" fmla="*/ 20 h 25"/>
                  <a:gd name="T24" fmla="*/ 25 w 86"/>
                  <a:gd name="T25" fmla="*/ 24 h 25"/>
                  <a:gd name="T26" fmla="*/ 41 w 86"/>
                  <a:gd name="T27" fmla="*/ 25 h 25"/>
                  <a:gd name="T28" fmla="*/ 57 w 86"/>
                  <a:gd name="T29" fmla="*/ 24 h 25"/>
                  <a:gd name="T30" fmla="*/ 73 w 86"/>
                  <a:gd name="T31" fmla="*/ 21 h 25"/>
                  <a:gd name="T32" fmla="*/ 81 w 86"/>
                  <a:gd name="T33" fmla="*/ 18 h 25"/>
                  <a:gd name="T34" fmla="*/ 84 w 86"/>
                  <a:gd name="T35" fmla="*/ 15 h 25"/>
                  <a:gd name="T36" fmla="*/ 86 w 86"/>
                  <a:gd name="T37" fmla="*/ 13 h 25"/>
                  <a:gd name="T38" fmla="*/ 86 w 86"/>
                  <a:gd name="T39" fmla="*/ 11 h 25"/>
                  <a:gd name="T40" fmla="*/ 86 w 86"/>
                  <a:gd name="T41" fmla="*/ 9 h 25"/>
                  <a:gd name="T42" fmla="*/ 84 w 86"/>
                  <a:gd name="T43" fmla="*/ 7 h 25"/>
                  <a:gd name="T44" fmla="*/ 81 w 86"/>
                  <a:gd name="T45" fmla="*/ 4 h 25"/>
                  <a:gd name="T46" fmla="*/ 73 w 86"/>
                  <a:gd name="T47" fmla="*/ 1 h 25"/>
                  <a:gd name="T48" fmla="*/ 72 w 86"/>
                  <a:gd name="T49" fmla="*/ 3 h 25"/>
                  <a:gd name="T50" fmla="*/ 80 w 86"/>
                  <a:gd name="T51" fmla="*/ 6 h 25"/>
                  <a:gd name="T52" fmla="*/ 82 w 86"/>
                  <a:gd name="T53" fmla="*/ 8 h 25"/>
                  <a:gd name="T54" fmla="*/ 84 w 86"/>
                  <a:gd name="T55" fmla="*/ 11 h 25"/>
                  <a:gd name="T56" fmla="*/ 82 w 86"/>
                  <a:gd name="T57" fmla="*/ 14 h 25"/>
                  <a:gd name="T58" fmla="*/ 79 w 86"/>
                  <a:gd name="T59" fmla="*/ 16 h 25"/>
                  <a:gd name="T60" fmla="*/ 72 w 86"/>
                  <a:gd name="T61" fmla="*/ 19 h 25"/>
                  <a:gd name="T62" fmla="*/ 57 w 86"/>
                  <a:gd name="T63" fmla="*/ 22 h 25"/>
                  <a:gd name="T64" fmla="*/ 41 w 86"/>
                  <a:gd name="T65" fmla="*/ 22 h 25"/>
                  <a:gd name="T66" fmla="*/ 25 w 86"/>
                  <a:gd name="T67" fmla="*/ 21 h 25"/>
                  <a:gd name="T68" fmla="*/ 10 w 86"/>
                  <a:gd name="T69" fmla="*/ 18 h 25"/>
                  <a:gd name="T70" fmla="*/ 4 w 86"/>
                  <a:gd name="T71" fmla="*/ 14 h 25"/>
                  <a:gd name="T72" fmla="*/ 2 w 86"/>
                  <a:gd name="T73" fmla="*/ 11 h 25"/>
                  <a:gd name="T74" fmla="*/ 3 w 86"/>
                  <a:gd name="T75" fmla="*/ 9 h 25"/>
                  <a:gd name="T76" fmla="*/ 6 w 86"/>
                  <a:gd name="T7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25">
                    <a:moveTo>
                      <a:pt x="6" y="6"/>
                    </a:moveTo>
                    <a:cubicBezTo>
                      <a:pt x="7" y="6"/>
                      <a:pt x="8" y="5"/>
                      <a:pt x="9" y="5"/>
                    </a:cubicBezTo>
                    <a:cubicBezTo>
                      <a:pt x="12" y="4"/>
                      <a:pt x="14" y="3"/>
                      <a:pt x="17" y="2"/>
                    </a:cubicBezTo>
                    <a:cubicBezTo>
                      <a:pt x="16" y="0"/>
                      <a:pt x="16" y="0"/>
                      <a:pt x="16" y="0"/>
                    </a:cubicBezTo>
                    <a:cubicBezTo>
                      <a:pt x="14" y="0"/>
                      <a:pt x="11" y="1"/>
                      <a:pt x="9" y="2"/>
                    </a:cubicBezTo>
                    <a:cubicBezTo>
                      <a:pt x="7" y="3"/>
                      <a:pt x="6" y="3"/>
                      <a:pt x="5" y="4"/>
                    </a:cubicBezTo>
                    <a:cubicBezTo>
                      <a:pt x="4" y="5"/>
                      <a:pt x="2" y="6"/>
                      <a:pt x="1" y="7"/>
                    </a:cubicBezTo>
                    <a:cubicBezTo>
                      <a:pt x="1" y="8"/>
                      <a:pt x="0" y="8"/>
                      <a:pt x="0" y="9"/>
                    </a:cubicBezTo>
                    <a:cubicBezTo>
                      <a:pt x="0" y="10"/>
                      <a:pt x="0" y="11"/>
                      <a:pt x="0" y="12"/>
                    </a:cubicBezTo>
                    <a:cubicBezTo>
                      <a:pt x="0" y="12"/>
                      <a:pt x="0" y="13"/>
                      <a:pt x="1" y="14"/>
                    </a:cubicBezTo>
                    <a:cubicBezTo>
                      <a:pt x="1" y="15"/>
                      <a:pt x="2" y="15"/>
                      <a:pt x="2" y="16"/>
                    </a:cubicBezTo>
                    <a:cubicBezTo>
                      <a:pt x="4" y="18"/>
                      <a:pt x="7" y="19"/>
                      <a:pt x="9" y="20"/>
                    </a:cubicBezTo>
                    <a:cubicBezTo>
                      <a:pt x="14" y="22"/>
                      <a:pt x="20" y="23"/>
                      <a:pt x="25" y="24"/>
                    </a:cubicBezTo>
                    <a:cubicBezTo>
                      <a:pt x="30" y="25"/>
                      <a:pt x="36" y="25"/>
                      <a:pt x="41" y="25"/>
                    </a:cubicBezTo>
                    <a:cubicBezTo>
                      <a:pt x="47" y="25"/>
                      <a:pt x="52" y="25"/>
                      <a:pt x="57" y="24"/>
                    </a:cubicBezTo>
                    <a:cubicBezTo>
                      <a:pt x="63" y="24"/>
                      <a:pt x="68" y="23"/>
                      <a:pt x="73" y="21"/>
                    </a:cubicBezTo>
                    <a:cubicBezTo>
                      <a:pt x="76" y="20"/>
                      <a:pt x="78" y="19"/>
                      <a:pt x="81" y="18"/>
                    </a:cubicBezTo>
                    <a:cubicBezTo>
                      <a:pt x="82" y="17"/>
                      <a:pt x="83" y="16"/>
                      <a:pt x="84" y="15"/>
                    </a:cubicBezTo>
                    <a:cubicBezTo>
                      <a:pt x="85" y="15"/>
                      <a:pt x="85" y="14"/>
                      <a:pt x="86" y="13"/>
                    </a:cubicBezTo>
                    <a:cubicBezTo>
                      <a:pt x="86" y="13"/>
                      <a:pt x="86" y="12"/>
                      <a:pt x="86" y="11"/>
                    </a:cubicBezTo>
                    <a:cubicBezTo>
                      <a:pt x="86" y="10"/>
                      <a:pt x="86" y="9"/>
                      <a:pt x="86" y="9"/>
                    </a:cubicBezTo>
                    <a:cubicBezTo>
                      <a:pt x="85" y="8"/>
                      <a:pt x="85" y="7"/>
                      <a:pt x="84" y="7"/>
                    </a:cubicBezTo>
                    <a:cubicBezTo>
                      <a:pt x="83" y="5"/>
                      <a:pt x="82" y="5"/>
                      <a:pt x="81" y="4"/>
                    </a:cubicBezTo>
                    <a:cubicBezTo>
                      <a:pt x="78" y="3"/>
                      <a:pt x="76" y="2"/>
                      <a:pt x="73" y="1"/>
                    </a:cubicBezTo>
                    <a:cubicBezTo>
                      <a:pt x="72" y="3"/>
                      <a:pt x="72" y="3"/>
                      <a:pt x="72" y="3"/>
                    </a:cubicBezTo>
                    <a:cubicBezTo>
                      <a:pt x="75" y="4"/>
                      <a:pt x="77" y="5"/>
                      <a:pt x="80" y="6"/>
                    </a:cubicBezTo>
                    <a:cubicBezTo>
                      <a:pt x="81" y="7"/>
                      <a:pt x="82" y="7"/>
                      <a:pt x="82" y="8"/>
                    </a:cubicBezTo>
                    <a:cubicBezTo>
                      <a:pt x="83" y="9"/>
                      <a:pt x="84" y="10"/>
                      <a:pt x="84" y="11"/>
                    </a:cubicBezTo>
                    <a:cubicBezTo>
                      <a:pt x="84" y="12"/>
                      <a:pt x="83" y="13"/>
                      <a:pt x="82" y="14"/>
                    </a:cubicBezTo>
                    <a:cubicBezTo>
                      <a:pt x="82" y="14"/>
                      <a:pt x="81" y="15"/>
                      <a:pt x="79" y="16"/>
                    </a:cubicBezTo>
                    <a:cubicBezTo>
                      <a:pt x="77" y="17"/>
                      <a:pt x="75" y="18"/>
                      <a:pt x="72" y="19"/>
                    </a:cubicBezTo>
                    <a:cubicBezTo>
                      <a:pt x="67" y="20"/>
                      <a:pt x="62" y="21"/>
                      <a:pt x="57" y="22"/>
                    </a:cubicBezTo>
                    <a:cubicBezTo>
                      <a:pt x="52" y="22"/>
                      <a:pt x="46" y="23"/>
                      <a:pt x="41" y="22"/>
                    </a:cubicBezTo>
                    <a:cubicBezTo>
                      <a:pt x="36" y="22"/>
                      <a:pt x="31" y="22"/>
                      <a:pt x="25" y="21"/>
                    </a:cubicBezTo>
                    <a:cubicBezTo>
                      <a:pt x="20" y="21"/>
                      <a:pt x="15" y="19"/>
                      <a:pt x="10" y="18"/>
                    </a:cubicBezTo>
                    <a:cubicBezTo>
                      <a:pt x="8" y="17"/>
                      <a:pt x="5" y="16"/>
                      <a:pt x="4" y="14"/>
                    </a:cubicBezTo>
                    <a:cubicBezTo>
                      <a:pt x="3" y="13"/>
                      <a:pt x="2" y="12"/>
                      <a:pt x="2" y="11"/>
                    </a:cubicBezTo>
                    <a:cubicBezTo>
                      <a:pt x="2" y="10"/>
                      <a:pt x="3" y="9"/>
                      <a:pt x="3" y="9"/>
                    </a:cubicBezTo>
                    <a:cubicBezTo>
                      <a:pt x="4" y="8"/>
                      <a:pt x="5" y="7"/>
                      <a:pt x="6" y="6"/>
                    </a:cubicBezTo>
                    <a:close/>
                  </a:path>
                </a:pathLst>
              </a:custGeom>
              <a:solidFill>
                <a:srgbClr val="2298F0"/>
              </a:solidFill>
              <a:ln>
                <a:solidFill>
                  <a:schemeClr val="bg1"/>
                </a:solidFill>
              </a:ln>
            </p:spPr>
            <p:txBody>
              <a:bodyPr vert="horz" wrap="square" lIns="91440" tIns="45720" rIns="91440" bIns="45720" numCol="1" anchor="t" anchorCtr="0" compatLnSpc="1">
                <a:prstTxWarp prst="textNoShape">
                  <a:avLst/>
                </a:prstTxWarp>
                <a:noAutofit/>
              </a:bodyPr>
              <a:lstStyle/>
              <a:p>
                <a:pPr defTabSz="1219444" fontAlgn="ctr"/>
                <a:endParaRPr lang="en-US" altLang="zh-CN" sz="140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71" name="Freeform 40">
                <a:extLst>
                  <a:ext uri="{FF2B5EF4-FFF2-40B4-BE49-F238E27FC236}">
                    <a16:creationId xmlns:a16="http://schemas.microsoft.com/office/drawing/2014/main" id="{816E2B83-3B3B-4779-9428-F860B0D0FAFF}"/>
                  </a:ext>
                </a:extLst>
              </p:cNvPr>
              <p:cNvSpPr>
                <a:spLocks noEditPoints="1"/>
              </p:cNvSpPr>
              <p:nvPr/>
            </p:nvSpPr>
            <p:spPr bwMode="auto">
              <a:xfrm>
                <a:off x="7158038" y="4611688"/>
                <a:ext cx="420687" cy="360363"/>
              </a:xfrm>
              <a:custGeom>
                <a:avLst/>
                <a:gdLst>
                  <a:gd name="T0" fmla="*/ 110 w 112"/>
                  <a:gd name="T1" fmla="*/ 11 h 96"/>
                  <a:gd name="T2" fmla="*/ 97 w 112"/>
                  <a:gd name="T3" fmla="*/ 4 h 96"/>
                  <a:gd name="T4" fmla="*/ 85 w 112"/>
                  <a:gd name="T5" fmla="*/ 3 h 96"/>
                  <a:gd name="T6" fmla="*/ 106 w 112"/>
                  <a:gd name="T7" fmla="*/ 11 h 96"/>
                  <a:gd name="T8" fmla="*/ 108 w 112"/>
                  <a:gd name="T9" fmla="*/ 19 h 96"/>
                  <a:gd name="T10" fmla="*/ 99 w 112"/>
                  <a:gd name="T11" fmla="*/ 25 h 96"/>
                  <a:gd name="T12" fmla="*/ 77 w 112"/>
                  <a:gd name="T13" fmla="*/ 30 h 96"/>
                  <a:gd name="T14" fmla="*/ 32 w 112"/>
                  <a:gd name="T15" fmla="*/ 30 h 96"/>
                  <a:gd name="T16" fmla="*/ 10 w 112"/>
                  <a:gd name="T17" fmla="*/ 24 h 96"/>
                  <a:gd name="T18" fmla="*/ 3 w 112"/>
                  <a:gd name="T19" fmla="*/ 17 h 96"/>
                  <a:gd name="T20" fmla="*/ 8 w 112"/>
                  <a:gd name="T21" fmla="*/ 9 h 96"/>
                  <a:gd name="T22" fmla="*/ 30 w 112"/>
                  <a:gd name="T23" fmla="*/ 3 h 96"/>
                  <a:gd name="T24" fmla="*/ 18 w 112"/>
                  <a:gd name="T25" fmla="*/ 3 h 96"/>
                  <a:gd name="T26" fmla="*/ 2 w 112"/>
                  <a:gd name="T27" fmla="*/ 11 h 96"/>
                  <a:gd name="T28" fmla="*/ 0 w 112"/>
                  <a:gd name="T29" fmla="*/ 17 h 96"/>
                  <a:gd name="T30" fmla="*/ 4 w 112"/>
                  <a:gd name="T31" fmla="*/ 23 h 96"/>
                  <a:gd name="T32" fmla="*/ 42 w 112"/>
                  <a:gd name="T33" fmla="*/ 73 h 96"/>
                  <a:gd name="T34" fmla="*/ 42 w 112"/>
                  <a:gd name="T35" fmla="*/ 90 h 96"/>
                  <a:gd name="T36" fmla="*/ 42 w 112"/>
                  <a:gd name="T37" fmla="*/ 90 h 96"/>
                  <a:gd name="T38" fmla="*/ 42 w 112"/>
                  <a:gd name="T39" fmla="*/ 91 h 96"/>
                  <a:gd name="T40" fmla="*/ 48 w 112"/>
                  <a:gd name="T41" fmla="*/ 95 h 96"/>
                  <a:gd name="T42" fmla="*/ 64 w 112"/>
                  <a:gd name="T43" fmla="*/ 95 h 96"/>
                  <a:gd name="T44" fmla="*/ 70 w 112"/>
                  <a:gd name="T45" fmla="*/ 91 h 96"/>
                  <a:gd name="T46" fmla="*/ 70 w 112"/>
                  <a:gd name="T47" fmla="*/ 90 h 96"/>
                  <a:gd name="T48" fmla="*/ 70 w 112"/>
                  <a:gd name="T49" fmla="*/ 90 h 96"/>
                  <a:gd name="T50" fmla="*/ 70 w 112"/>
                  <a:gd name="T51" fmla="*/ 73 h 96"/>
                  <a:gd name="T52" fmla="*/ 105 w 112"/>
                  <a:gd name="T53" fmla="*/ 25 h 96"/>
                  <a:gd name="T54" fmla="*/ 111 w 112"/>
                  <a:gd name="T55" fmla="*/ 18 h 96"/>
                  <a:gd name="T56" fmla="*/ 68 w 112"/>
                  <a:gd name="T57" fmla="*/ 72 h 96"/>
                  <a:gd name="T58" fmla="*/ 68 w 112"/>
                  <a:gd name="T59" fmla="*/ 90 h 96"/>
                  <a:gd name="T60" fmla="*/ 67 w 112"/>
                  <a:gd name="T61" fmla="*/ 90 h 96"/>
                  <a:gd name="T62" fmla="*/ 63 w 112"/>
                  <a:gd name="T63" fmla="*/ 93 h 96"/>
                  <a:gd name="T64" fmla="*/ 49 w 112"/>
                  <a:gd name="T65" fmla="*/ 93 h 96"/>
                  <a:gd name="T66" fmla="*/ 44 w 112"/>
                  <a:gd name="T67" fmla="*/ 90 h 96"/>
                  <a:gd name="T68" fmla="*/ 44 w 112"/>
                  <a:gd name="T69" fmla="*/ 90 h 96"/>
                  <a:gd name="T70" fmla="*/ 44 w 112"/>
                  <a:gd name="T71" fmla="*/ 72 h 96"/>
                  <a:gd name="T72" fmla="*/ 20 w 112"/>
                  <a:gd name="T73" fmla="*/ 30 h 96"/>
                  <a:gd name="T74" fmla="*/ 54 w 112"/>
                  <a:gd name="T75" fmla="*/ 34 h 96"/>
                  <a:gd name="T76" fmla="*/ 89 w 112"/>
                  <a:gd name="T77" fmla="*/ 30 h 96"/>
                  <a:gd name="T78" fmla="*/ 68 w 112"/>
                  <a:gd name="T7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96">
                    <a:moveTo>
                      <a:pt x="111" y="14"/>
                    </a:moveTo>
                    <a:cubicBezTo>
                      <a:pt x="111" y="13"/>
                      <a:pt x="111" y="12"/>
                      <a:pt x="110" y="11"/>
                    </a:cubicBezTo>
                    <a:cubicBezTo>
                      <a:pt x="109" y="10"/>
                      <a:pt x="109" y="10"/>
                      <a:pt x="108" y="9"/>
                    </a:cubicBezTo>
                    <a:cubicBezTo>
                      <a:pt x="104" y="7"/>
                      <a:pt x="101" y="5"/>
                      <a:pt x="97" y="4"/>
                    </a:cubicBezTo>
                    <a:cubicBezTo>
                      <a:pt x="93" y="3"/>
                      <a:pt x="90" y="2"/>
                      <a:pt x="86" y="1"/>
                    </a:cubicBezTo>
                    <a:cubicBezTo>
                      <a:pt x="85" y="3"/>
                      <a:pt x="85" y="3"/>
                      <a:pt x="85" y="3"/>
                    </a:cubicBezTo>
                    <a:cubicBezTo>
                      <a:pt x="89" y="4"/>
                      <a:pt x="93" y="5"/>
                      <a:pt x="96" y="6"/>
                    </a:cubicBezTo>
                    <a:cubicBezTo>
                      <a:pt x="100" y="7"/>
                      <a:pt x="103" y="9"/>
                      <a:pt x="106" y="11"/>
                    </a:cubicBezTo>
                    <a:cubicBezTo>
                      <a:pt x="108" y="12"/>
                      <a:pt x="109" y="14"/>
                      <a:pt x="109" y="15"/>
                    </a:cubicBezTo>
                    <a:cubicBezTo>
                      <a:pt x="109" y="16"/>
                      <a:pt x="109" y="18"/>
                      <a:pt x="108" y="19"/>
                    </a:cubicBezTo>
                    <a:cubicBezTo>
                      <a:pt x="107" y="20"/>
                      <a:pt x="105" y="22"/>
                      <a:pt x="104" y="22"/>
                    </a:cubicBezTo>
                    <a:cubicBezTo>
                      <a:pt x="102" y="23"/>
                      <a:pt x="101" y="24"/>
                      <a:pt x="99" y="25"/>
                    </a:cubicBezTo>
                    <a:cubicBezTo>
                      <a:pt x="95" y="26"/>
                      <a:pt x="92" y="27"/>
                      <a:pt x="88" y="28"/>
                    </a:cubicBezTo>
                    <a:cubicBezTo>
                      <a:pt x="84" y="29"/>
                      <a:pt x="81" y="29"/>
                      <a:pt x="77" y="30"/>
                    </a:cubicBezTo>
                    <a:cubicBezTo>
                      <a:pt x="69" y="31"/>
                      <a:pt x="62" y="31"/>
                      <a:pt x="54" y="31"/>
                    </a:cubicBezTo>
                    <a:cubicBezTo>
                      <a:pt x="47" y="31"/>
                      <a:pt x="39" y="31"/>
                      <a:pt x="32" y="30"/>
                    </a:cubicBezTo>
                    <a:cubicBezTo>
                      <a:pt x="28" y="29"/>
                      <a:pt x="24" y="28"/>
                      <a:pt x="21" y="27"/>
                    </a:cubicBezTo>
                    <a:cubicBezTo>
                      <a:pt x="17" y="26"/>
                      <a:pt x="13" y="25"/>
                      <a:pt x="10" y="24"/>
                    </a:cubicBezTo>
                    <a:cubicBezTo>
                      <a:pt x="8" y="23"/>
                      <a:pt x="7" y="22"/>
                      <a:pt x="6" y="21"/>
                    </a:cubicBezTo>
                    <a:cubicBezTo>
                      <a:pt x="4" y="20"/>
                      <a:pt x="3" y="18"/>
                      <a:pt x="3" y="17"/>
                    </a:cubicBezTo>
                    <a:cubicBezTo>
                      <a:pt x="2" y="15"/>
                      <a:pt x="3" y="14"/>
                      <a:pt x="4" y="13"/>
                    </a:cubicBezTo>
                    <a:cubicBezTo>
                      <a:pt x="5" y="11"/>
                      <a:pt x="7" y="10"/>
                      <a:pt x="8" y="9"/>
                    </a:cubicBezTo>
                    <a:cubicBezTo>
                      <a:pt x="12" y="8"/>
                      <a:pt x="15" y="6"/>
                      <a:pt x="19" y="5"/>
                    </a:cubicBezTo>
                    <a:cubicBezTo>
                      <a:pt x="22" y="4"/>
                      <a:pt x="26" y="3"/>
                      <a:pt x="30" y="3"/>
                    </a:cubicBezTo>
                    <a:cubicBezTo>
                      <a:pt x="29" y="0"/>
                      <a:pt x="29" y="0"/>
                      <a:pt x="29" y="0"/>
                    </a:cubicBezTo>
                    <a:cubicBezTo>
                      <a:pt x="25" y="1"/>
                      <a:pt x="22" y="2"/>
                      <a:pt x="18" y="3"/>
                    </a:cubicBezTo>
                    <a:cubicBezTo>
                      <a:pt x="14" y="4"/>
                      <a:pt x="11" y="5"/>
                      <a:pt x="7" y="7"/>
                    </a:cubicBezTo>
                    <a:cubicBezTo>
                      <a:pt x="5" y="8"/>
                      <a:pt x="4" y="9"/>
                      <a:pt x="2" y="11"/>
                    </a:cubicBezTo>
                    <a:cubicBezTo>
                      <a:pt x="2" y="12"/>
                      <a:pt x="1" y="13"/>
                      <a:pt x="1" y="14"/>
                    </a:cubicBezTo>
                    <a:cubicBezTo>
                      <a:pt x="0" y="15"/>
                      <a:pt x="0" y="16"/>
                      <a:pt x="0" y="17"/>
                    </a:cubicBezTo>
                    <a:cubicBezTo>
                      <a:pt x="1" y="18"/>
                      <a:pt x="1" y="19"/>
                      <a:pt x="2" y="20"/>
                    </a:cubicBezTo>
                    <a:cubicBezTo>
                      <a:pt x="2" y="21"/>
                      <a:pt x="3" y="22"/>
                      <a:pt x="4" y="23"/>
                    </a:cubicBezTo>
                    <a:cubicBezTo>
                      <a:pt x="5" y="24"/>
                      <a:pt x="7" y="25"/>
                      <a:pt x="9" y="26"/>
                    </a:cubicBezTo>
                    <a:cubicBezTo>
                      <a:pt x="42" y="73"/>
                      <a:pt x="42" y="73"/>
                      <a:pt x="42" y="73"/>
                    </a:cubicBezTo>
                    <a:cubicBezTo>
                      <a:pt x="42" y="89"/>
                      <a:pt x="42" y="89"/>
                      <a:pt x="42" y="89"/>
                    </a:cubicBezTo>
                    <a:cubicBezTo>
                      <a:pt x="42" y="90"/>
                      <a:pt x="42" y="90"/>
                      <a:pt x="42" y="90"/>
                    </a:cubicBezTo>
                    <a:cubicBezTo>
                      <a:pt x="42" y="90"/>
                      <a:pt x="42" y="90"/>
                      <a:pt x="42" y="90"/>
                    </a:cubicBezTo>
                    <a:cubicBezTo>
                      <a:pt x="42" y="90"/>
                      <a:pt x="42" y="90"/>
                      <a:pt x="42" y="90"/>
                    </a:cubicBezTo>
                    <a:cubicBezTo>
                      <a:pt x="42" y="91"/>
                      <a:pt x="42" y="91"/>
                      <a:pt x="42" y="91"/>
                    </a:cubicBezTo>
                    <a:cubicBezTo>
                      <a:pt x="42" y="91"/>
                      <a:pt x="42" y="91"/>
                      <a:pt x="42" y="91"/>
                    </a:cubicBezTo>
                    <a:cubicBezTo>
                      <a:pt x="43" y="92"/>
                      <a:pt x="43" y="93"/>
                      <a:pt x="44" y="93"/>
                    </a:cubicBezTo>
                    <a:cubicBezTo>
                      <a:pt x="45" y="94"/>
                      <a:pt x="46" y="95"/>
                      <a:pt x="48" y="95"/>
                    </a:cubicBezTo>
                    <a:cubicBezTo>
                      <a:pt x="50" y="96"/>
                      <a:pt x="53" y="96"/>
                      <a:pt x="56" y="96"/>
                    </a:cubicBezTo>
                    <a:cubicBezTo>
                      <a:pt x="59" y="96"/>
                      <a:pt x="61" y="96"/>
                      <a:pt x="64" y="95"/>
                    </a:cubicBezTo>
                    <a:cubicBezTo>
                      <a:pt x="66" y="95"/>
                      <a:pt x="67" y="94"/>
                      <a:pt x="68" y="93"/>
                    </a:cubicBezTo>
                    <a:cubicBezTo>
                      <a:pt x="69" y="93"/>
                      <a:pt x="69" y="92"/>
                      <a:pt x="70" y="91"/>
                    </a:cubicBezTo>
                    <a:cubicBezTo>
                      <a:pt x="70" y="91"/>
                      <a:pt x="70" y="91"/>
                      <a:pt x="70" y="91"/>
                    </a:cubicBezTo>
                    <a:cubicBezTo>
                      <a:pt x="70" y="91"/>
                      <a:pt x="70" y="91"/>
                      <a:pt x="70" y="90"/>
                    </a:cubicBezTo>
                    <a:cubicBezTo>
                      <a:pt x="70" y="90"/>
                      <a:pt x="70" y="90"/>
                      <a:pt x="70" y="90"/>
                    </a:cubicBezTo>
                    <a:cubicBezTo>
                      <a:pt x="70" y="90"/>
                      <a:pt x="70" y="90"/>
                      <a:pt x="70" y="90"/>
                    </a:cubicBezTo>
                    <a:cubicBezTo>
                      <a:pt x="70" y="89"/>
                      <a:pt x="70" y="89"/>
                      <a:pt x="70" y="89"/>
                    </a:cubicBezTo>
                    <a:cubicBezTo>
                      <a:pt x="70" y="73"/>
                      <a:pt x="70" y="73"/>
                      <a:pt x="70" y="73"/>
                    </a:cubicBezTo>
                    <a:cubicBezTo>
                      <a:pt x="103" y="26"/>
                      <a:pt x="103" y="26"/>
                      <a:pt x="103" y="26"/>
                    </a:cubicBezTo>
                    <a:cubicBezTo>
                      <a:pt x="104" y="25"/>
                      <a:pt x="104" y="25"/>
                      <a:pt x="105" y="25"/>
                    </a:cubicBezTo>
                    <a:cubicBezTo>
                      <a:pt x="107" y="24"/>
                      <a:pt x="108" y="22"/>
                      <a:pt x="110" y="21"/>
                    </a:cubicBezTo>
                    <a:cubicBezTo>
                      <a:pt x="111" y="20"/>
                      <a:pt x="111" y="19"/>
                      <a:pt x="111" y="18"/>
                    </a:cubicBezTo>
                    <a:cubicBezTo>
                      <a:pt x="112" y="17"/>
                      <a:pt x="112" y="15"/>
                      <a:pt x="111" y="14"/>
                    </a:cubicBezTo>
                    <a:close/>
                    <a:moveTo>
                      <a:pt x="68" y="72"/>
                    </a:moveTo>
                    <a:cubicBezTo>
                      <a:pt x="68" y="89"/>
                      <a:pt x="68" y="89"/>
                      <a:pt x="68" y="89"/>
                    </a:cubicBezTo>
                    <a:cubicBezTo>
                      <a:pt x="68" y="90"/>
                      <a:pt x="68" y="90"/>
                      <a:pt x="68" y="90"/>
                    </a:cubicBezTo>
                    <a:cubicBezTo>
                      <a:pt x="68" y="90"/>
                      <a:pt x="68" y="90"/>
                      <a:pt x="68" y="90"/>
                    </a:cubicBezTo>
                    <a:cubicBezTo>
                      <a:pt x="67" y="90"/>
                      <a:pt x="67" y="90"/>
                      <a:pt x="67" y="90"/>
                    </a:cubicBezTo>
                    <a:cubicBezTo>
                      <a:pt x="67" y="90"/>
                      <a:pt x="67" y="91"/>
                      <a:pt x="66" y="91"/>
                    </a:cubicBezTo>
                    <a:cubicBezTo>
                      <a:pt x="66" y="92"/>
                      <a:pt x="65" y="92"/>
                      <a:pt x="63" y="93"/>
                    </a:cubicBezTo>
                    <a:cubicBezTo>
                      <a:pt x="61" y="94"/>
                      <a:pt x="59" y="94"/>
                      <a:pt x="56" y="94"/>
                    </a:cubicBezTo>
                    <a:cubicBezTo>
                      <a:pt x="53" y="94"/>
                      <a:pt x="51" y="94"/>
                      <a:pt x="49" y="93"/>
                    </a:cubicBezTo>
                    <a:cubicBezTo>
                      <a:pt x="47" y="92"/>
                      <a:pt x="46" y="92"/>
                      <a:pt x="45" y="91"/>
                    </a:cubicBezTo>
                    <a:cubicBezTo>
                      <a:pt x="45" y="91"/>
                      <a:pt x="45" y="90"/>
                      <a:pt x="44" y="90"/>
                    </a:cubicBezTo>
                    <a:cubicBezTo>
                      <a:pt x="44" y="90"/>
                      <a:pt x="44" y="90"/>
                      <a:pt x="44" y="90"/>
                    </a:cubicBezTo>
                    <a:cubicBezTo>
                      <a:pt x="44" y="90"/>
                      <a:pt x="44" y="90"/>
                      <a:pt x="44" y="90"/>
                    </a:cubicBezTo>
                    <a:cubicBezTo>
                      <a:pt x="44" y="89"/>
                      <a:pt x="44" y="89"/>
                      <a:pt x="44" y="89"/>
                    </a:cubicBezTo>
                    <a:cubicBezTo>
                      <a:pt x="44" y="72"/>
                      <a:pt x="44" y="72"/>
                      <a:pt x="44" y="72"/>
                    </a:cubicBezTo>
                    <a:cubicBezTo>
                      <a:pt x="13" y="28"/>
                      <a:pt x="13" y="28"/>
                      <a:pt x="13" y="28"/>
                    </a:cubicBezTo>
                    <a:cubicBezTo>
                      <a:pt x="16" y="28"/>
                      <a:pt x="18" y="29"/>
                      <a:pt x="20" y="30"/>
                    </a:cubicBezTo>
                    <a:cubicBezTo>
                      <a:pt x="24" y="31"/>
                      <a:pt x="28" y="31"/>
                      <a:pt x="31" y="32"/>
                    </a:cubicBezTo>
                    <a:cubicBezTo>
                      <a:pt x="39" y="33"/>
                      <a:pt x="47" y="34"/>
                      <a:pt x="54" y="34"/>
                    </a:cubicBezTo>
                    <a:cubicBezTo>
                      <a:pt x="62" y="34"/>
                      <a:pt x="70" y="33"/>
                      <a:pt x="77" y="32"/>
                    </a:cubicBezTo>
                    <a:cubicBezTo>
                      <a:pt x="81" y="32"/>
                      <a:pt x="85" y="31"/>
                      <a:pt x="89" y="30"/>
                    </a:cubicBezTo>
                    <a:cubicBezTo>
                      <a:pt x="92" y="30"/>
                      <a:pt x="95" y="29"/>
                      <a:pt x="99" y="28"/>
                    </a:cubicBezTo>
                    <a:lnTo>
                      <a:pt x="68" y="72"/>
                    </a:lnTo>
                    <a:close/>
                  </a:path>
                </a:pathLst>
              </a:custGeom>
              <a:solidFill>
                <a:srgbClr val="2298F0"/>
              </a:solidFill>
              <a:ln>
                <a:solidFill>
                  <a:schemeClr val="bg1"/>
                </a:solidFill>
              </a:ln>
            </p:spPr>
            <p:txBody>
              <a:bodyPr vert="horz" wrap="square" lIns="91440" tIns="45720" rIns="91440" bIns="45720" numCol="1" anchor="t" anchorCtr="0" compatLnSpc="1">
                <a:prstTxWarp prst="textNoShape">
                  <a:avLst/>
                </a:prstTxWarp>
                <a:noAutofit/>
              </a:bodyPr>
              <a:lstStyle/>
              <a:p>
                <a:pPr defTabSz="1219444" fontAlgn="ctr"/>
                <a:endParaRPr lang="en-US" altLang="zh-CN" sz="140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72" name="Freeform 41">
                <a:extLst>
                  <a:ext uri="{FF2B5EF4-FFF2-40B4-BE49-F238E27FC236}">
                    <a16:creationId xmlns:a16="http://schemas.microsoft.com/office/drawing/2014/main" id="{1DFE4308-7F93-425D-823A-A6B02882DAF2}"/>
                  </a:ext>
                </a:extLst>
              </p:cNvPr>
              <p:cNvSpPr>
                <a:spLocks noEditPoints="1"/>
              </p:cNvSpPr>
              <p:nvPr/>
            </p:nvSpPr>
            <p:spPr bwMode="auto">
              <a:xfrm>
                <a:off x="7275513" y="4573588"/>
                <a:ext cx="63500" cy="65088"/>
              </a:xfrm>
              <a:custGeom>
                <a:avLst/>
                <a:gdLst>
                  <a:gd name="T0" fmla="*/ 8 w 17"/>
                  <a:gd name="T1" fmla="*/ 17 h 17"/>
                  <a:gd name="T2" fmla="*/ 17 w 17"/>
                  <a:gd name="T3" fmla="*/ 8 h 17"/>
                  <a:gd name="T4" fmla="*/ 8 w 17"/>
                  <a:gd name="T5" fmla="*/ 0 h 17"/>
                  <a:gd name="T6" fmla="*/ 0 w 17"/>
                  <a:gd name="T7" fmla="*/ 8 h 17"/>
                  <a:gd name="T8" fmla="*/ 8 w 17"/>
                  <a:gd name="T9" fmla="*/ 17 h 17"/>
                  <a:gd name="T10" fmla="*/ 8 w 17"/>
                  <a:gd name="T11" fmla="*/ 2 h 17"/>
                  <a:gd name="T12" fmla="*/ 15 w 17"/>
                  <a:gd name="T13" fmla="*/ 8 h 17"/>
                  <a:gd name="T14" fmla="*/ 8 w 17"/>
                  <a:gd name="T15" fmla="*/ 15 h 17"/>
                  <a:gd name="T16" fmla="*/ 2 w 17"/>
                  <a:gd name="T17" fmla="*/ 8 h 17"/>
                  <a:gd name="T18" fmla="*/ 8 w 17"/>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8" y="17"/>
                    </a:moveTo>
                    <a:cubicBezTo>
                      <a:pt x="13" y="17"/>
                      <a:pt x="17" y="13"/>
                      <a:pt x="17" y="8"/>
                    </a:cubicBezTo>
                    <a:cubicBezTo>
                      <a:pt x="17" y="4"/>
                      <a:pt x="13" y="0"/>
                      <a:pt x="8" y="0"/>
                    </a:cubicBezTo>
                    <a:cubicBezTo>
                      <a:pt x="4" y="0"/>
                      <a:pt x="0" y="4"/>
                      <a:pt x="0" y="8"/>
                    </a:cubicBezTo>
                    <a:cubicBezTo>
                      <a:pt x="0" y="13"/>
                      <a:pt x="4" y="17"/>
                      <a:pt x="8" y="17"/>
                    </a:cubicBezTo>
                    <a:close/>
                    <a:moveTo>
                      <a:pt x="8" y="2"/>
                    </a:moveTo>
                    <a:cubicBezTo>
                      <a:pt x="12" y="2"/>
                      <a:pt x="15" y="5"/>
                      <a:pt x="15" y="8"/>
                    </a:cubicBezTo>
                    <a:cubicBezTo>
                      <a:pt x="15" y="12"/>
                      <a:pt x="12" y="15"/>
                      <a:pt x="8" y="15"/>
                    </a:cubicBezTo>
                    <a:cubicBezTo>
                      <a:pt x="5" y="15"/>
                      <a:pt x="2" y="12"/>
                      <a:pt x="2" y="8"/>
                    </a:cubicBezTo>
                    <a:cubicBezTo>
                      <a:pt x="2" y="5"/>
                      <a:pt x="5" y="2"/>
                      <a:pt x="8" y="2"/>
                    </a:cubicBezTo>
                    <a:close/>
                  </a:path>
                </a:pathLst>
              </a:custGeom>
              <a:solidFill>
                <a:srgbClr val="2298F0"/>
              </a:solidFill>
              <a:ln>
                <a:solidFill>
                  <a:schemeClr val="bg1"/>
                </a:solidFill>
              </a:ln>
            </p:spPr>
            <p:txBody>
              <a:bodyPr vert="horz" wrap="square" lIns="91440" tIns="45720" rIns="91440" bIns="45720" numCol="1" anchor="t" anchorCtr="0" compatLnSpc="1">
                <a:prstTxWarp prst="textNoShape">
                  <a:avLst/>
                </a:prstTxWarp>
                <a:noAutofit/>
              </a:bodyPr>
              <a:lstStyle/>
              <a:p>
                <a:pPr defTabSz="1219444" fontAlgn="ctr"/>
                <a:endParaRPr lang="en-US" altLang="zh-CN" sz="140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73" name="Freeform 42">
                <a:extLst>
                  <a:ext uri="{FF2B5EF4-FFF2-40B4-BE49-F238E27FC236}">
                    <a16:creationId xmlns:a16="http://schemas.microsoft.com/office/drawing/2014/main" id="{A9894049-F407-4827-B838-75F87DBE786C}"/>
                  </a:ext>
                </a:extLst>
              </p:cNvPr>
              <p:cNvSpPr>
                <a:spLocks noEditPoints="1"/>
              </p:cNvSpPr>
              <p:nvPr/>
            </p:nvSpPr>
            <p:spPr bwMode="auto">
              <a:xfrm>
                <a:off x="7323138" y="4641850"/>
                <a:ext cx="63500" cy="63500"/>
              </a:xfrm>
              <a:custGeom>
                <a:avLst/>
                <a:gdLst>
                  <a:gd name="T0" fmla="*/ 0 w 17"/>
                  <a:gd name="T1" fmla="*/ 9 h 17"/>
                  <a:gd name="T2" fmla="*/ 9 w 17"/>
                  <a:gd name="T3" fmla="*/ 17 h 17"/>
                  <a:gd name="T4" fmla="*/ 17 w 17"/>
                  <a:gd name="T5" fmla="*/ 9 h 17"/>
                  <a:gd name="T6" fmla="*/ 9 w 17"/>
                  <a:gd name="T7" fmla="*/ 0 h 17"/>
                  <a:gd name="T8" fmla="*/ 0 w 17"/>
                  <a:gd name="T9" fmla="*/ 9 h 17"/>
                  <a:gd name="T10" fmla="*/ 9 w 17"/>
                  <a:gd name="T11" fmla="*/ 2 h 17"/>
                  <a:gd name="T12" fmla="*/ 15 w 17"/>
                  <a:gd name="T13" fmla="*/ 9 h 17"/>
                  <a:gd name="T14" fmla="*/ 9 w 17"/>
                  <a:gd name="T15" fmla="*/ 15 h 17"/>
                  <a:gd name="T16" fmla="*/ 2 w 17"/>
                  <a:gd name="T17" fmla="*/ 9 h 17"/>
                  <a:gd name="T18" fmla="*/ 9 w 17"/>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0" y="9"/>
                    </a:moveTo>
                    <a:cubicBezTo>
                      <a:pt x="0" y="13"/>
                      <a:pt x="4" y="17"/>
                      <a:pt x="9" y="17"/>
                    </a:cubicBezTo>
                    <a:cubicBezTo>
                      <a:pt x="14" y="17"/>
                      <a:pt x="17" y="13"/>
                      <a:pt x="17" y="9"/>
                    </a:cubicBezTo>
                    <a:cubicBezTo>
                      <a:pt x="17" y="4"/>
                      <a:pt x="14" y="0"/>
                      <a:pt x="9" y="0"/>
                    </a:cubicBezTo>
                    <a:cubicBezTo>
                      <a:pt x="4" y="0"/>
                      <a:pt x="0" y="4"/>
                      <a:pt x="0" y="9"/>
                    </a:cubicBezTo>
                    <a:close/>
                    <a:moveTo>
                      <a:pt x="9" y="2"/>
                    </a:moveTo>
                    <a:cubicBezTo>
                      <a:pt x="12" y="2"/>
                      <a:pt x="15" y="5"/>
                      <a:pt x="15" y="9"/>
                    </a:cubicBezTo>
                    <a:cubicBezTo>
                      <a:pt x="15" y="12"/>
                      <a:pt x="12" y="15"/>
                      <a:pt x="9" y="15"/>
                    </a:cubicBezTo>
                    <a:cubicBezTo>
                      <a:pt x="5" y="15"/>
                      <a:pt x="2" y="12"/>
                      <a:pt x="2" y="9"/>
                    </a:cubicBezTo>
                    <a:cubicBezTo>
                      <a:pt x="2" y="5"/>
                      <a:pt x="5" y="2"/>
                      <a:pt x="9" y="2"/>
                    </a:cubicBezTo>
                    <a:close/>
                  </a:path>
                </a:pathLst>
              </a:custGeom>
              <a:solidFill>
                <a:srgbClr val="2298F0"/>
              </a:solidFill>
              <a:ln>
                <a:solidFill>
                  <a:schemeClr val="bg1"/>
                </a:solidFill>
              </a:ln>
            </p:spPr>
            <p:txBody>
              <a:bodyPr vert="horz" wrap="square" lIns="91440" tIns="45720" rIns="91440" bIns="45720" numCol="1" anchor="t" anchorCtr="0" compatLnSpc="1">
                <a:prstTxWarp prst="textNoShape">
                  <a:avLst/>
                </a:prstTxWarp>
                <a:noAutofit/>
              </a:bodyPr>
              <a:lstStyle/>
              <a:p>
                <a:pPr defTabSz="1219444" fontAlgn="ctr"/>
                <a:endParaRPr lang="en-US" altLang="zh-CN" sz="140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74" name="Freeform 43">
                <a:extLst>
                  <a:ext uri="{FF2B5EF4-FFF2-40B4-BE49-F238E27FC236}">
                    <a16:creationId xmlns:a16="http://schemas.microsoft.com/office/drawing/2014/main" id="{95BAD3E7-DECF-44BA-827C-56FD9EEF54D3}"/>
                  </a:ext>
                </a:extLst>
              </p:cNvPr>
              <p:cNvSpPr>
                <a:spLocks noEditPoints="1"/>
              </p:cNvSpPr>
              <p:nvPr/>
            </p:nvSpPr>
            <p:spPr bwMode="auto">
              <a:xfrm>
                <a:off x="7334250" y="4979988"/>
                <a:ext cx="63500" cy="63500"/>
              </a:xfrm>
              <a:custGeom>
                <a:avLst/>
                <a:gdLst>
                  <a:gd name="T0" fmla="*/ 9 w 17"/>
                  <a:gd name="T1" fmla="*/ 0 h 17"/>
                  <a:gd name="T2" fmla="*/ 0 w 17"/>
                  <a:gd name="T3" fmla="*/ 9 h 17"/>
                  <a:gd name="T4" fmla="*/ 9 w 17"/>
                  <a:gd name="T5" fmla="*/ 17 h 17"/>
                  <a:gd name="T6" fmla="*/ 17 w 17"/>
                  <a:gd name="T7" fmla="*/ 9 h 17"/>
                  <a:gd name="T8" fmla="*/ 9 w 17"/>
                  <a:gd name="T9" fmla="*/ 0 h 17"/>
                  <a:gd name="T10" fmla="*/ 9 w 17"/>
                  <a:gd name="T11" fmla="*/ 15 h 17"/>
                  <a:gd name="T12" fmla="*/ 2 w 17"/>
                  <a:gd name="T13" fmla="*/ 9 h 17"/>
                  <a:gd name="T14" fmla="*/ 9 w 17"/>
                  <a:gd name="T15" fmla="*/ 2 h 17"/>
                  <a:gd name="T16" fmla="*/ 15 w 17"/>
                  <a:gd name="T17" fmla="*/ 9 h 17"/>
                  <a:gd name="T18" fmla="*/ 9 w 17"/>
                  <a:gd name="T19"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0"/>
                    </a:moveTo>
                    <a:cubicBezTo>
                      <a:pt x="4" y="0"/>
                      <a:pt x="0" y="4"/>
                      <a:pt x="0" y="9"/>
                    </a:cubicBezTo>
                    <a:cubicBezTo>
                      <a:pt x="0" y="14"/>
                      <a:pt x="4" y="17"/>
                      <a:pt x="9" y="17"/>
                    </a:cubicBezTo>
                    <a:cubicBezTo>
                      <a:pt x="14" y="17"/>
                      <a:pt x="17" y="14"/>
                      <a:pt x="17" y="9"/>
                    </a:cubicBezTo>
                    <a:cubicBezTo>
                      <a:pt x="17" y="4"/>
                      <a:pt x="14" y="0"/>
                      <a:pt x="9" y="0"/>
                    </a:cubicBezTo>
                    <a:close/>
                    <a:moveTo>
                      <a:pt x="9" y="15"/>
                    </a:moveTo>
                    <a:cubicBezTo>
                      <a:pt x="5" y="15"/>
                      <a:pt x="2" y="12"/>
                      <a:pt x="2" y="9"/>
                    </a:cubicBezTo>
                    <a:cubicBezTo>
                      <a:pt x="2" y="5"/>
                      <a:pt x="5" y="2"/>
                      <a:pt x="9" y="2"/>
                    </a:cubicBezTo>
                    <a:cubicBezTo>
                      <a:pt x="13" y="2"/>
                      <a:pt x="15" y="5"/>
                      <a:pt x="15" y="9"/>
                    </a:cubicBezTo>
                    <a:cubicBezTo>
                      <a:pt x="15" y="12"/>
                      <a:pt x="13" y="15"/>
                      <a:pt x="9" y="15"/>
                    </a:cubicBezTo>
                    <a:close/>
                  </a:path>
                </a:pathLst>
              </a:custGeom>
              <a:solidFill>
                <a:srgbClr val="2298F0"/>
              </a:solidFill>
              <a:ln>
                <a:solidFill>
                  <a:schemeClr val="bg1"/>
                </a:solidFill>
              </a:ln>
            </p:spPr>
            <p:txBody>
              <a:bodyPr vert="horz" wrap="square" lIns="91440" tIns="45720" rIns="91440" bIns="45720" numCol="1" anchor="t" anchorCtr="0" compatLnSpc="1">
                <a:prstTxWarp prst="textNoShape">
                  <a:avLst/>
                </a:prstTxWarp>
                <a:noAutofit/>
              </a:bodyPr>
              <a:lstStyle/>
              <a:p>
                <a:pPr defTabSz="1219444" fontAlgn="ctr"/>
                <a:endParaRPr lang="en-US" altLang="zh-CN" sz="140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75" name="Freeform 44">
                <a:extLst>
                  <a:ext uri="{FF2B5EF4-FFF2-40B4-BE49-F238E27FC236}">
                    <a16:creationId xmlns:a16="http://schemas.microsoft.com/office/drawing/2014/main" id="{0FF66B8F-F2EB-44DA-8694-369237BFC99F}"/>
                  </a:ext>
                </a:extLst>
              </p:cNvPr>
              <p:cNvSpPr>
                <a:spLocks noEditPoints="1"/>
              </p:cNvSpPr>
              <p:nvPr/>
            </p:nvSpPr>
            <p:spPr bwMode="auto">
              <a:xfrm>
                <a:off x="7380288" y="4556125"/>
                <a:ext cx="96837" cy="96838"/>
              </a:xfrm>
              <a:custGeom>
                <a:avLst/>
                <a:gdLst>
                  <a:gd name="T0" fmla="*/ 13 w 26"/>
                  <a:gd name="T1" fmla="*/ 26 h 26"/>
                  <a:gd name="T2" fmla="*/ 26 w 26"/>
                  <a:gd name="T3" fmla="*/ 13 h 26"/>
                  <a:gd name="T4" fmla="*/ 13 w 26"/>
                  <a:gd name="T5" fmla="*/ 0 h 26"/>
                  <a:gd name="T6" fmla="*/ 0 w 26"/>
                  <a:gd name="T7" fmla="*/ 13 h 26"/>
                  <a:gd name="T8" fmla="*/ 13 w 26"/>
                  <a:gd name="T9" fmla="*/ 26 h 26"/>
                  <a:gd name="T10" fmla="*/ 13 w 26"/>
                  <a:gd name="T11" fmla="*/ 2 h 26"/>
                  <a:gd name="T12" fmla="*/ 24 w 26"/>
                  <a:gd name="T13" fmla="*/ 13 h 26"/>
                  <a:gd name="T14" fmla="*/ 13 w 26"/>
                  <a:gd name="T15" fmla="*/ 24 h 26"/>
                  <a:gd name="T16" fmla="*/ 2 w 26"/>
                  <a:gd name="T17" fmla="*/ 13 h 26"/>
                  <a:gd name="T18" fmla="*/ 13 w 26"/>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26"/>
                    </a:moveTo>
                    <a:cubicBezTo>
                      <a:pt x="20" y="26"/>
                      <a:pt x="26" y="20"/>
                      <a:pt x="26" y="13"/>
                    </a:cubicBezTo>
                    <a:cubicBezTo>
                      <a:pt x="26" y="6"/>
                      <a:pt x="20" y="0"/>
                      <a:pt x="13" y="0"/>
                    </a:cubicBezTo>
                    <a:cubicBezTo>
                      <a:pt x="6" y="0"/>
                      <a:pt x="0" y="6"/>
                      <a:pt x="0" y="13"/>
                    </a:cubicBezTo>
                    <a:cubicBezTo>
                      <a:pt x="0" y="20"/>
                      <a:pt x="6" y="26"/>
                      <a:pt x="13" y="26"/>
                    </a:cubicBezTo>
                    <a:close/>
                    <a:moveTo>
                      <a:pt x="13" y="2"/>
                    </a:moveTo>
                    <a:cubicBezTo>
                      <a:pt x="19" y="2"/>
                      <a:pt x="24" y="7"/>
                      <a:pt x="24" y="13"/>
                    </a:cubicBezTo>
                    <a:cubicBezTo>
                      <a:pt x="24" y="19"/>
                      <a:pt x="19" y="24"/>
                      <a:pt x="13" y="24"/>
                    </a:cubicBezTo>
                    <a:cubicBezTo>
                      <a:pt x="7" y="24"/>
                      <a:pt x="2" y="19"/>
                      <a:pt x="2" y="13"/>
                    </a:cubicBezTo>
                    <a:cubicBezTo>
                      <a:pt x="2" y="7"/>
                      <a:pt x="7" y="2"/>
                      <a:pt x="13" y="2"/>
                    </a:cubicBezTo>
                    <a:close/>
                  </a:path>
                </a:pathLst>
              </a:custGeom>
              <a:solidFill>
                <a:srgbClr val="2298F0"/>
              </a:solidFill>
              <a:ln>
                <a:solidFill>
                  <a:schemeClr val="bg1"/>
                </a:solidFill>
              </a:ln>
            </p:spPr>
            <p:txBody>
              <a:bodyPr vert="horz" wrap="square" lIns="91440" tIns="45720" rIns="91440" bIns="45720" numCol="1" anchor="t" anchorCtr="0" compatLnSpc="1">
                <a:prstTxWarp prst="textNoShape">
                  <a:avLst/>
                </a:prstTxWarp>
                <a:noAutofit/>
              </a:bodyPr>
              <a:lstStyle/>
              <a:p>
                <a:pPr defTabSz="1219444" fontAlgn="ctr"/>
                <a:endParaRPr lang="en-US" altLang="zh-CN" sz="140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69" name="矩形 117">
              <a:extLst>
                <a:ext uri="{FF2B5EF4-FFF2-40B4-BE49-F238E27FC236}">
                  <a16:creationId xmlns:a16="http://schemas.microsoft.com/office/drawing/2014/main" id="{F00B49C2-D7E6-464A-BA92-3EAF4499A6BC}"/>
                </a:ext>
              </a:extLst>
            </p:cNvPr>
            <p:cNvSpPr/>
            <p:nvPr/>
          </p:nvSpPr>
          <p:spPr>
            <a:xfrm>
              <a:off x="9743659" y="5617378"/>
              <a:ext cx="1101430" cy="371897"/>
            </a:xfrm>
            <a:prstGeom prst="rect">
              <a:avLst/>
            </a:prstGeom>
            <a:no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2"/>
                </a:lnSpc>
              </a:pPr>
              <a:r>
                <a:rPr lang="en-US" sz="1400" b="1">
                  <a:solidFill>
                    <a:prstClr val="white"/>
                  </a:solidFill>
                  <a:latin typeface="Arial" panose="020B0604020202020204" pitchFamily="34" charset="0"/>
                </a:rPr>
                <a:t>Cost</a:t>
              </a:r>
              <a:endParaRPr lang="en-US" altLang="zh-CN" sz="1400" b="1">
                <a:solidFill>
                  <a:prstClr val="white"/>
                </a:solidFill>
                <a:latin typeface="Arial" panose="020B0604020202020204" pitchFamily="34" charset="0"/>
                <a:ea typeface="微软雅黑" panose="020B0503020204020204" pitchFamily="34" charset="-122"/>
                <a:cs typeface="Arial" pitchFamily="34" charset="0"/>
              </a:endParaRPr>
            </a:p>
          </p:txBody>
        </p:sp>
      </p:grpSp>
      <p:sp>
        <p:nvSpPr>
          <p:cNvPr id="76" name="Line 39">
            <a:extLst>
              <a:ext uri="{FF2B5EF4-FFF2-40B4-BE49-F238E27FC236}">
                <a16:creationId xmlns:a16="http://schemas.microsoft.com/office/drawing/2014/main" id="{F73F9A16-3141-473A-ACCD-6B7C2E128EA1}"/>
              </a:ext>
            </a:extLst>
          </p:cNvPr>
          <p:cNvSpPr>
            <a:spLocks noChangeShapeType="1"/>
          </p:cNvSpPr>
          <p:nvPr/>
        </p:nvSpPr>
        <p:spPr bwMode="auto">
          <a:xfrm flipH="1">
            <a:off x="3118430" y="3429000"/>
            <a:ext cx="736067" cy="224616"/>
          </a:xfrm>
          <a:prstGeom prst="line">
            <a:avLst/>
          </a:prstGeom>
          <a:noFill/>
          <a:ln w="19050" cap="sq">
            <a:solidFill>
              <a:srgbClr val="313E4F"/>
            </a:solidFill>
            <a:prstDash val="sysDot"/>
            <a:miter lim="800000"/>
            <a:headEnd/>
            <a:tailEnd type="triangle" w="med" len="med"/>
          </a:ln>
        </p:spPr>
        <p:txBody>
          <a:bodyPr wrap="square" anchor="ctr">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fontAlgn="ctr"/>
            <a:endParaRPr lang="en-US" altLang="zh-CN" sz="3199">
              <a:solidFill>
                <a:srgbClr val="000000"/>
              </a:solidFill>
              <a:latin typeface="Arial" panose="020B0604020202020204" pitchFamily="34" charset="0"/>
              <a:ea typeface="微软雅黑" panose="020B0503020204020204" pitchFamily="34" charset="-122"/>
              <a:cs typeface="Arial" pitchFamily="34" charset="0"/>
            </a:endParaRPr>
          </a:p>
        </p:txBody>
      </p:sp>
      <p:sp>
        <p:nvSpPr>
          <p:cNvPr id="77" name="Line 39">
            <a:extLst>
              <a:ext uri="{FF2B5EF4-FFF2-40B4-BE49-F238E27FC236}">
                <a16:creationId xmlns:a16="http://schemas.microsoft.com/office/drawing/2014/main" id="{6CF05A26-3A28-4944-8DCC-AF08697C57B5}"/>
              </a:ext>
            </a:extLst>
          </p:cNvPr>
          <p:cNvSpPr>
            <a:spLocks noChangeShapeType="1"/>
          </p:cNvSpPr>
          <p:nvPr/>
        </p:nvSpPr>
        <p:spPr bwMode="auto">
          <a:xfrm flipH="1" flipV="1">
            <a:off x="2944183" y="4167909"/>
            <a:ext cx="616077" cy="716773"/>
          </a:xfrm>
          <a:prstGeom prst="line">
            <a:avLst/>
          </a:prstGeom>
          <a:noFill/>
          <a:ln w="19050" cap="sq">
            <a:solidFill>
              <a:srgbClr val="313E4F"/>
            </a:solidFill>
            <a:prstDash val="sysDot"/>
            <a:miter lim="800000"/>
            <a:headEnd/>
            <a:tailEnd type="triangle" w="med" len="med"/>
          </a:ln>
        </p:spPr>
        <p:txBody>
          <a:bodyPr wrap="square" anchor="ctr">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fontAlgn="ctr"/>
            <a:endParaRPr lang="en-US" altLang="zh-CN" sz="3199">
              <a:solidFill>
                <a:srgbClr val="000000"/>
              </a:solidFill>
              <a:latin typeface="Arial" panose="020B0604020202020204" pitchFamily="34" charset="0"/>
              <a:ea typeface="微软雅黑" panose="020B0503020204020204" pitchFamily="34" charset="-122"/>
              <a:cs typeface="Arial" pitchFamily="34" charset="0"/>
            </a:endParaRPr>
          </a:p>
        </p:txBody>
      </p:sp>
      <p:grpSp>
        <p:nvGrpSpPr>
          <p:cNvPr id="78" name="组合 16">
            <a:extLst>
              <a:ext uri="{FF2B5EF4-FFF2-40B4-BE49-F238E27FC236}">
                <a16:creationId xmlns:a16="http://schemas.microsoft.com/office/drawing/2014/main" id="{04E5F5C5-0E61-405A-8E6D-157C54BEC816}"/>
              </a:ext>
            </a:extLst>
          </p:cNvPr>
          <p:cNvGrpSpPr/>
          <p:nvPr/>
        </p:nvGrpSpPr>
        <p:grpSpPr>
          <a:xfrm>
            <a:off x="2387185" y="1445044"/>
            <a:ext cx="385984" cy="304206"/>
            <a:chOff x="993897" y="1062038"/>
            <a:chExt cx="752476" cy="604837"/>
          </a:xfrm>
        </p:grpSpPr>
        <p:sp>
          <p:nvSpPr>
            <p:cNvPr id="79" name="Freeform 101">
              <a:extLst>
                <a:ext uri="{FF2B5EF4-FFF2-40B4-BE49-F238E27FC236}">
                  <a16:creationId xmlns:a16="http://schemas.microsoft.com/office/drawing/2014/main" id="{72B73213-ADE1-4D56-A5E1-940AC7772E54}"/>
                </a:ext>
              </a:extLst>
            </p:cNvPr>
            <p:cNvSpPr>
              <a:spLocks noEditPoints="1"/>
            </p:cNvSpPr>
            <p:nvPr/>
          </p:nvSpPr>
          <p:spPr bwMode="auto">
            <a:xfrm>
              <a:off x="1459035" y="1062038"/>
              <a:ext cx="287338" cy="292100"/>
            </a:xfrm>
            <a:custGeom>
              <a:avLst/>
              <a:gdLst>
                <a:gd name="T0" fmla="*/ 168 w 181"/>
                <a:gd name="T1" fmla="*/ 111 h 184"/>
                <a:gd name="T2" fmla="*/ 169 w 181"/>
                <a:gd name="T3" fmla="*/ 101 h 184"/>
                <a:gd name="T4" fmla="*/ 170 w 181"/>
                <a:gd name="T5" fmla="*/ 92 h 184"/>
                <a:gd name="T6" fmla="*/ 168 w 181"/>
                <a:gd name="T7" fmla="*/ 72 h 184"/>
                <a:gd name="T8" fmla="*/ 180 w 181"/>
                <a:gd name="T9" fmla="*/ 65 h 184"/>
                <a:gd name="T10" fmla="*/ 161 w 181"/>
                <a:gd name="T11" fmla="*/ 28 h 184"/>
                <a:gd name="T12" fmla="*/ 158 w 181"/>
                <a:gd name="T13" fmla="*/ 29 h 184"/>
                <a:gd name="T14" fmla="*/ 146 w 181"/>
                <a:gd name="T15" fmla="*/ 35 h 184"/>
                <a:gd name="T16" fmla="*/ 131 w 181"/>
                <a:gd name="T17" fmla="*/ 23 h 184"/>
                <a:gd name="T18" fmla="*/ 112 w 181"/>
                <a:gd name="T19" fmla="*/ 15 h 184"/>
                <a:gd name="T20" fmla="*/ 112 w 181"/>
                <a:gd name="T21" fmla="*/ 1 h 184"/>
                <a:gd name="T22" fmla="*/ 70 w 181"/>
                <a:gd name="T23" fmla="*/ 0 h 184"/>
                <a:gd name="T24" fmla="*/ 70 w 181"/>
                <a:gd name="T25" fmla="*/ 1 h 184"/>
                <a:gd name="T26" fmla="*/ 70 w 181"/>
                <a:gd name="T27" fmla="*/ 15 h 184"/>
                <a:gd name="T28" fmla="*/ 51 w 181"/>
                <a:gd name="T29" fmla="*/ 23 h 184"/>
                <a:gd name="T30" fmla="*/ 35 w 181"/>
                <a:gd name="T31" fmla="*/ 35 h 184"/>
                <a:gd name="T32" fmla="*/ 23 w 181"/>
                <a:gd name="T33" fmla="*/ 29 h 184"/>
                <a:gd name="T34" fmla="*/ 0 w 181"/>
                <a:gd name="T35" fmla="*/ 64 h 184"/>
                <a:gd name="T36" fmla="*/ 2 w 181"/>
                <a:gd name="T37" fmla="*/ 65 h 184"/>
                <a:gd name="T38" fmla="*/ 13 w 181"/>
                <a:gd name="T39" fmla="*/ 72 h 184"/>
                <a:gd name="T40" fmla="*/ 11 w 181"/>
                <a:gd name="T41" fmla="*/ 92 h 184"/>
                <a:gd name="T42" fmla="*/ 12 w 181"/>
                <a:gd name="T43" fmla="*/ 101 h 184"/>
                <a:gd name="T44" fmla="*/ 2 w 181"/>
                <a:gd name="T45" fmla="*/ 118 h 184"/>
                <a:gd name="T46" fmla="*/ 0 w 181"/>
                <a:gd name="T47" fmla="*/ 119 h 184"/>
                <a:gd name="T48" fmla="*/ 22 w 181"/>
                <a:gd name="T49" fmla="*/ 156 h 184"/>
                <a:gd name="T50" fmla="*/ 35 w 181"/>
                <a:gd name="T51" fmla="*/ 148 h 184"/>
                <a:gd name="T52" fmla="*/ 42 w 181"/>
                <a:gd name="T53" fmla="*/ 155 h 184"/>
                <a:gd name="T54" fmla="*/ 60 w 181"/>
                <a:gd name="T55" fmla="*/ 164 h 184"/>
                <a:gd name="T56" fmla="*/ 70 w 181"/>
                <a:gd name="T57" fmla="*/ 182 h 184"/>
                <a:gd name="T58" fmla="*/ 70 w 181"/>
                <a:gd name="T59" fmla="*/ 184 h 184"/>
                <a:gd name="T60" fmla="*/ 111 w 181"/>
                <a:gd name="T61" fmla="*/ 184 h 184"/>
                <a:gd name="T62" fmla="*/ 112 w 181"/>
                <a:gd name="T63" fmla="*/ 168 h 184"/>
                <a:gd name="T64" fmla="*/ 122 w 181"/>
                <a:gd name="T65" fmla="*/ 164 h 184"/>
                <a:gd name="T66" fmla="*/ 139 w 181"/>
                <a:gd name="T67" fmla="*/ 155 h 184"/>
                <a:gd name="T68" fmla="*/ 158 w 181"/>
                <a:gd name="T69" fmla="*/ 156 h 184"/>
                <a:gd name="T70" fmla="*/ 161 w 181"/>
                <a:gd name="T71" fmla="*/ 156 h 184"/>
                <a:gd name="T72" fmla="*/ 181 w 181"/>
                <a:gd name="T73" fmla="*/ 119 h 184"/>
                <a:gd name="T74" fmla="*/ 180 w 181"/>
                <a:gd name="T75" fmla="*/ 118 h 184"/>
                <a:gd name="T76" fmla="*/ 91 w 181"/>
                <a:gd name="T77" fmla="*/ 132 h 184"/>
                <a:gd name="T78" fmla="*/ 75 w 181"/>
                <a:gd name="T79" fmla="*/ 129 h 184"/>
                <a:gd name="T80" fmla="*/ 63 w 181"/>
                <a:gd name="T81" fmla="*/ 119 h 184"/>
                <a:gd name="T82" fmla="*/ 54 w 181"/>
                <a:gd name="T83" fmla="*/ 107 h 184"/>
                <a:gd name="T84" fmla="*/ 51 w 181"/>
                <a:gd name="T85" fmla="*/ 92 h 184"/>
                <a:gd name="T86" fmla="*/ 52 w 181"/>
                <a:gd name="T87" fmla="*/ 83 h 184"/>
                <a:gd name="T88" fmla="*/ 58 w 181"/>
                <a:gd name="T89" fmla="*/ 70 h 184"/>
                <a:gd name="T90" fmla="*/ 69 w 181"/>
                <a:gd name="T91" fmla="*/ 59 h 184"/>
                <a:gd name="T92" fmla="*/ 82 w 181"/>
                <a:gd name="T93" fmla="*/ 53 h 184"/>
                <a:gd name="T94" fmla="*/ 91 w 181"/>
                <a:gd name="T95" fmla="*/ 52 h 184"/>
                <a:gd name="T96" fmla="*/ 106 w 181"/>
                <a:gd name="T97" fmla="*/ 55 h 184"/>
                <a:gd name="T98" fmla="*/ 120 w 181"/>
                <a:gd name="T99" fmla="*/ 64 h 184"/>
                <a:gd name="T100" fmla="*/ 128 w 181"/>
                <a:gd name="T101" fmla="*/ 76 h 184"/>
                <a:gd name="T102" fmla="*/ 131 w 181"/>
                <a:gd name="T103" fmla="*/ 92 h 184"/>
                <a:gd name="T104" fmla="*/ 131 w 181"/>
                <a:gd name="T105" fmla="*/ 100 h 184"/>
                <a:gd name="T106" fmla="*/ 125 w 181"/>
                <a:gd name="T107" fmla="*/ 115 h 184"/>
                <a:gd name="T108" fmla="*/ 114 w 181"/>
                <a:gd name="T109" fmla="*/ 124 h 184"/>
                <a:gd name="T110" fmla="*/ 99 w 181"/>
                <a:gd name="T111" fmla="*/ 130 h 184"/>
                <a:gd name="T112" fmla="*/ 91 w 181"/>
                <a:gd name="T113" fmla="*/ 13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1" h="184">
                  <a:moveTo>
                    <a:pt x="180" y="118"/>
                  </a:moveTo>
                  <a:lnTo>
                    <a:pt x="168" y="111"/>
                  </a:lnTo>
                  <a:lnTo>
                    <a:pt x="168" y="111"/>
                  </a:lnTo>
                  <a:lnTo>
                    <a:pt x="169" y="101"/>
                  </a:lnTo>
                  <a:lnTo>
                    <a:pt x="170" y="92"/>
                  </a:lnTo>
                  <a:lnTo>
                    <a:pt x="170" y="92"/>
                  </a:lnTo>
                  <a:lnTo>
                    <a:pt x="169" y="82"/>
                  </a:lnTo>
                  <a:lnTo>
                    <a:pt x="168" y="72"/>
                  </a:lnTo>
                  <a:lnTo>
                    <a:pt x="180" y="65"/>
                  </a:lnTo>
                  <a:lnTo>
                    <a:pt x="180" y="65"/>
                  </a:lnTo>
                  <a:lnTo>
                    <a:pt x="181" y="64"/>
                  </a:lnTo>
                  <a:lnTo>
                    <a:pt x="161" y="28"/>
                  </a:lnTo>
                  <a:lnTo>
                    <a:pt x="161" y="28"/>
                  </a:lnTo>
                  <a:lnTo>
                    <a:pt x="158" y="29"/>
                  </a:lnTo>
                  <a:lnTo>
                    <a:pt x="146" y="35"/>
                  </a:lnTo>
                  <a:lnTo>
                    <a:pt x="146" y="35"/>
                  </a:lnTo>
                  <a:lnTo>
                    <a:pt x="139" y="29"/>
                  </a:lnTo>
                  <a:lnTo>
                    <a:pt x="131" y="23"/>
                  </a:lnTo>
                  <a:lnTo>
                    <a:pt x="122" y="19"/>
                  </a:lnTo>
                  <a:lnTo>
                    <a:pt x="112" y="15"/>
                  </a:lnTo>
                  <a:lnTo>
                    <a:pt x="112" y="1"/>
                  </a:lnTo>
                  <a:lnTo>
                    <a:pt x="112" y="1"/>
                  </a:lnTo>
                  <a:lnTo>
                    <a:pt x="111" y="0"/>
                  </a:lnTo>
                  <a:lnTo>
                    <a:pt x="70" y="0"/>
                  </a:lnTo>
                  <a:lnTo>
                    <a:pt x="70" y="0"/>
                  </a:lnTo>
                  <a:lnTo>
                    <a:pt x="70" y="1"/>
                  </a:lnTo>
                  <a:lnTo>
                    <a:pt x="70" y="15"/>
                  </a:lnTo>
                  <a:lnTo>
                    <a:pt x="70" y="15"/>
                  </a:lnTo>
                  <a:lnTo>
                    <a:pt x="60" y="19"/>
                  </a:lnTo>
                  <a:lnTo>
                    <a:pt x="51" y="23"/>
                  </a:lnTo>
                  <a:lnTo>
                    <a:pt x="42" y="29"/>
                  </a:lnTo>
                  <a:lnTo>
                    <a:pt x="35" y="35"/>
                  </a:lnTo>
                  <a:lnTo>
                    <a:pt x="23" y="29"/>
                  </a:lnTo>
                  <a:lnTo>
                    <a:pt x="23" y="29"/>
                  </a:lnTo>
                  <a:lnTo>
                    <a:pt x="22" y="28"/>
                  </a:lnTo>
                  <a:lnTo>
                    <a:pt x="0" y="64"/>
                  </a:lnTo>
                  <a:lnTo>
                    <a:pt x="0" y="64"/>
                  </a:lnTo>
                  <a:lnTo>
                    <a:pt x="2" y="65"/>
                  </a:lnTo>
                  <a:lnTo>
                    <a:pt x="13" y="72"/>
                  </a:lnTo>
                  <a:lnTo>
                    <a:pt x="13" y="72"/>
                  </a:lnTo>
                  <a:lnTo>
                    <a:pt x="12" y="82"/>
                  </a:lnTo>
                  <a:lnTo>
                    <a:pt x="11" y="92"/>
                  </a:lnTo>
                  <a:lnTo>
                    <a:pt x="11" y="92"/>
                  </a:lnTo>
                  <a:lnTo>
                    <a:pt x="12" y="101"/>
                  </a:lnTo>
                  <a:lnTo>
                    <a:pt x="13" y="111"/>
                  </a:lnTo>
                  <a:lnTo>
                    <a:pt x="2" y="118"/>
                  </a:lnTo>
                  <a:lnTo>
                    <a:pt x="2" y="118"/>
                  </a:lnTo>
                  <a:lnTo>
                    <a:pt x="0" y="119"/>
                  </a:lnTo>
                  <a:lnTo>
                    <a:pt x="22" y="156"/>
                  </a:lnTo>
                  <a:lnTo>
                    <a:pt x="22" y="156"/>
                  </a:lnTo>
                  <a:lnTo>
                    <a:pt x="23" y="156"/>
                  </a:lnTo>
                  <a:lnTo>
                    <a:pt x="35" y="148"/>
                  </a:lnTo>
                  <a:lnTo>
                    <a:pt x="35" y="148"/>
                  </a:lnTo>
                  <a:lnTo>
                    <a:pt x="42" y="155"/>
                  </a:lnTo>
                  <a:lnTo>
                    <a:pt x="51" y="161"/>
                  </a:lnTo>
                  <a:lnTo>
                    <a:pt x="60" y="164"/>
                  </a:lnTo>
                  <a:lnTo>
                    <a:pt x="70" y="168"/>
                  </a:lnTo>
                  <a:lnTo>
                    <a:pt x="70" y="182"/>
                  </a:lnTo>
                  <a:lnTo>
                    <a:pt x="70" y="182"/>
                  </a:lnTo>
                  <a:lnTo>
                    <a:pt x="70" y="184"/>
                  </a:lnTo>
                  <a:lnTo>
                    <a:pt x="111" y="184"/>
                  </a:lnTo>
                  <a:lnTo>
                    <a:pt x="111" y="184"/>
                  </a:lnTo>
                  <a:lnTo>
                    <a:pt x="112" y="182"/>
                  </a:lnTo>
                  <a:lnTo>
                    <a:pt x="112" y="168"/>
                  </a:lnTo>
                  <a:lnTo>
                    <a:pt x="112" y="168"/>
                  </a:lnTo>
                  <a:lnTo>
                    <a:pt x="122" y="164"/>
                  </a:lnTo>
                  <a:lnTo>
                    <a:pt x="131" y="161"/>
                  </a:lnTo>
                  <a:lnTo>
                    <a:pt x="139" y="155"/>
                  </a:lnTo>
                  <a:lnTo>
                    <a:pt x="146" y="148"/>
                  </a:lnTo>
                  <a:lnTo>
                    <a:pt x="158" y="156"/>
                  </a:lnTo>
                  <a:lnTo>
                    <a:pt x="158" y="156"/>
                  </a:lnTo>
                  <a:lnTo>
                    <a:pt x="161" y="156"/>
                  </a:lnTo>
                  <a:lnTo>
                    <a:pt x="181" y="119"/>
                  </a:lnTo>
                  <a:lnTo>
                    <a:pt x="181" y="119"/>
                  </a:lnTo>
                  <a:lnTo>
                    <a:pt x="180" y="118"/>
                  </a:lnTo>
                  <a:lnTo>
                    <a:pt x="180" y="118"/>
                  </a:lnTo>
                  <a:close/>
                  <a:moveTo>
                    <a:pt x="91" y="132"/>
                  </a:moveTo>
                  <a:lnTo>
                    <a:pt x="91" y="132"/>
                  </a:lnTo>
                  <a:lnTo>
                    <a:pt x="82" y="130"/>
                  </a:lnTo>
                  <a:lnTo>
                    <a:pt x="75" y="129"/>
                  </a:lnTo>
                  <a:lnTo>
                    <a:pt x="69" y="124"/>
                  </a:lnTo>
                  <a:lnTo>
                    <a:pt x="63" y="119"/>
                  </a:lnTo>
                  <a:lnTo>
                    <a:pt x="58" y="115"/>
                  </a:lnTo>
                  <a:lnTo>
                    <a:pt x="54" y="107"/>
                  </a:lnTo>
                  <a:lnTo>
                    <a:pt x="52" y="100"/>
                  </a:lnTo>
                  <a:lnTo>
                    <a:pt x="51" y="92"/>
                  </a:lnTo>
                  <a:lnTo>
                    <a:pt x="51" y="92"/>
                  </a:lnTo>
                  <a:lnTo>
                    <a:pt x="52" y="83"/>
                  </a:lnTo>
                  <a:lnTo>
                    <a:pt x="54" y="76"/>
                  </a:lnTo>
                  <a:lnTo>
                    <a:pt x="58" y="70"/>
                  </a:lnTo>
                  <a:lnTo>
                    <a:pt x="63" y="64"/>
                  </a:lnTo>
                  <a:lnTo>
                    <a:pt x="69" y="59"/>
                  </a:lnTo>
                  <a:lnTo>
                    <a:pt x="75" y="55"/>
                  </a:lnTo>
                  <a:lnTo>
                    <a:pt x="82" y="53"/>
                  </a:lnTo>
                  <a:lnTo>
                    <a:pt x="91" y="52"/>
                  </a:lnTo>
                  <a:lnTo>
                    <a:pt x="91" y="52"/>
                  </a:lnTo>
                  <a:lnTo>
                    <a:pt x="99" y="53"/>
                  </a:lnTo>
                  <a:lnTo>
                    <a:pt x="106" y="55"/>
                  </a:lnTo>
                  <a:lnTo>
                    <a:pt x="114" y="59"/>
                  </a:lnTo>
                  <a:lnTo>
                    <a:pt x="120" y="64"/>
                  </a:lnTo>
                  <a:lnTo>
                    <a:pt x="125" y="70"/>
                  </a:lnTo>
                  <a:lnTo>
                    <a:pt x="128" y="76"/>
                  </a:lnTo>
                  <a:lnTo>
                    <a:pt x="131" y="83"/>
                  </a:lnTo>
                  <a:lnTo>
                    <a:pt x="131" y="92"/>
                  </a:lnTo>
                  <a:lnTo>
                    <a:pt x="131" y="92"/>
                  </a:lnTo>
                  <a:lnTo>
                    <a:pt x="131" y="100"/>
                  </a:lnTo>
                  <a:lnTo>
                    <a:pt x="128" y="107"/>
                  </a:lnTo>
                  <a:lnTo>
                    <a:pt x="125" y="115"/>
                  </a:lnTo>
                  <a:lnTo>
                    <a:pt x="120" y="119"/>
                  </a:lnTo>
                  <a:lnTo>
                    <a:pt x="114" y="124"/>
                  </a:lnTo>
                  <a:lnTo>
                    <a:pt x="106" y="129"/>
                  </a:lnTo>
                  <a:lnTo>
                    <a:pt x="99" y="130"/>
                  </a:lnTo>
                  <a:lnTo>
                    <a:pt x="91" y="132"/>
                  </a:lnTo>
                  <a:lnTo>
                    <a:pt x="91" y="1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fontAlgn="ctr"/>
              <a:endParaRPr lang="en-US" altLang="zh-CN">
                <a:solidFill>
                  <a:prstClr val="black"/>
                </a:solidFill>
                <a:latin typeface="Arial" panose="020B0604020202020204" pitchFamily="34" charset="0"/>
                <a:ea typeface="微软雅黑" panose="020B0503020204020204" pitchFamily="34" charset="-122"/>
              </a:endParaRPr>
            </a:p>
          </p:txBody>
        </p:sp>
        <p:sp>
          <p:nvSpPr>
            <p:cNvPr id="80" name="Freeform 102">
              <a:extLst>
                <a:ext uri="{FF2B5EF4-FFF2-40B4-BE49-F238E27FC236}">
                  <a16:creationId xmlns:a16="http://schemas.microsoft.com/office/drawing/2014/main" id="{45A1061C-CFA6-40AD-90FD-D17C88C3EA0A}"/>
                </a:ext>
              </a:extLst>
            </p:cNvPr>
            <p:cNvSpPr>
              <a:spLocks noEditPoints="1"/>
            </p:cNvSpPr>
            <p:nvPr/>
          </p:nvSpPr>
          <p:spPr bwMode="auto">
            <a:xfrm>
              <a:off x="993897" y="1147763"/>
              <a:ext cx="530225" cy="519112"/>
            </a:xfrm>
            <a:custGeom>
              <a:avLst/>
              <a:gdLst>
                <a:gd name="T0" fmla="*/ 332 w 334"/>
                <a:gd name="T1" fmla="*/ 122 h 327"/>
                <a:gd name="T2" fmla="*/ 304 w 334"/>
                <a:gd name="T3" fmla="*/ 122 h 327"/>
                <a:gd name="T4" fmla="*/ 298 w 334"/>
                <a:gd name="T5" fmla="*/ 105 h 327"/>
                <a:gd name="T6" fmla="*/ 280 w 334"/>
                <a:gd name="T7" fmla="*/ 75 h 327"/>
                <a:gd name="T8" fmla="*/ 278 w 334"/>
                <a:gd name="T9" fmla="*/ 39 h 327"/>
                <a:gd name="T10" fmla="*/ 280 w 334"/>
                <a:gd name="T11" fmla="*/ 36 h 327"/>
                <a:gd name="T12" fmla="*/ 214 w 334"/>
                <a:gd name="T13" fmla="*/ 0 h 327"/>
                <a:gd name="T14" fmla="*/ 200 w 334"/>
                <a:gd name="T15" fmla="*/ 24 h 327"/>
                <a:gd name="T16" fmla="*/ 182 w 334"/>
                <a:gd name="T17" fmla="*/ 21 h 327"/>
                <a:gd name="T18" fmla="*/ 145 w 334"/>
                <a:gd name="T19" fmla="*/ 22 h 327"/>
                <a:gd name="T20" fmla="*/ 115 w 334"/>
                <a:gd name="T21" fmla="*/ 4 h 327"/>
                <a:gd name="T22" fmla="*/ 113 w 334"/>
                <a:gd name="T23" fmla="*/ 3 h 327"/>
                <a:gd name="T24" fmla="*/ 49 w 334"/>
                <a:gd name="T25" fmla="*/ 40 h 327"/>
                <a:gd name="T26" fmla="*/ 63 w 334"/>
                <a:gd name="T27" fmla="*/ 65 h 327"/>
                <a:gd name="T28" fmla="*/ 51 w 334"/>
                <a:gd name="T29" fmla="*/ 79 h 327"/>
                <a:gd name="T30" fmla="*/ 41 w 334"/>
                <a:gd name="T31" fmla="*/ 94 h 327"/>
                <a:gd name="T32" fmla="*/ 28 w 334"/>
                <a:gd name="T33" fmla="*/ 128 h 327"/>
                <a:gd name="T34" fmla="*/ 4 w 334"/>
                <a:gd name="T35" fmla="*/ 128 h 327"/>
                <a:gd name="T36" fmla="*/ 3 w 334"/>
                <a:gd name="T37" fmla="*/ 203 h 327"/>
                <a:gd name="T38" fmla="*/ 5 w 334"/>
                <a:gd name="T39" fmla="*/ 205 h 327"/>
                <a:gd name="T40" fmla="*/ 30 w 334"/>
                <a:gd name="T41" fmla="*/ 205 h 327"/>
                <a:gd name="T42" fmla="*/ 45 w 334"/>
                <a:gd name="T43" fmla="*/ 237 h 327"/>
                <a:gd name="T44" fmla="*/ 67 w 334"/>
                <a:gd name="T45" fmla="*/ 265 h 327"/>
                <a:gd name="T46" fmla="*/ 56 w 334"/>
                <a:gd name="T47" fmla="*/ 287 h 327"/>
                <a:gd name="T48" fmla="*/ 120 w 334"/>
                <a:gd name="T49" fmla="*/ 327 h 327"/>
                <a:gd name="T50" fmla="*/ 122 w 334"/>
                <a:gd name="T51" fmla="*/ 324 h 327"/>
                <a:gd name="T52" fmla="*/ 134 w 334"/>
                <a:gd name="T53" fmla="*/ 303 h 327"/>
                <a:gd name="T54" fmla="*/ 171 w 334"/>
                <a:gd name="T55" fmla="*/ 306 h 327"/>
                <a:gd name="T56" fmla="*/ 206 w 334"/>
                <a:gd name="T57" fmla="*/ 301 h 327"/>
                <a:gd name="T58" fmla="*/ 219 w 334"/>
                <a:gd name="T59" fmla="*/ 322 h 327"/>
                <a:gd name="T60" fmla="*/ 286 w 334"/>
                <a:gd name="T61" fmla="*/ 286 h 327"/>
                <a:gd name="T62" fmla="*/ 284 w 334"/>
                <a:gd name="T63" fmla="*/ 283 h 327"/>
                <a:gd name="T64" fmla="*/ 271 w 334"/>
                <a:gd name="T65" fmla="*/ 261 h 327"/>
                <a:gd name="T66" fmla="*/ 293 w 334"/>
                <a:gd name="T67" fmla="*/ 232 h 327"/>
                <a:gd name="T68" fmla="*/ 300 w 334"/>
                <a:gd name="T69" fmla="*/ 215 h 327"/>
                <a:gd name="T70" fmla="*/ 330 w 334"/>
                <a:gd name="T71" fmla="*/ 199 h 327"/>
                <a:gd name="T72" fmla="*/ 334 w 334"/>
                <a:gd name="T73" fmla="*/ 197 h 327"/>
                <a:gd name="T74" fmla="*/ 163 w 334"/>
                <a:gd name="T75" fmla="*/ 235 h 327"/>
                <a:gd name="T76" fmla="*/ 156 w 334"/>
                <a:gd name="T77" fmla="*/ 235 h 327"/>
                <a:gd name="T78" fmla="*/ 136 w 334"/>
                <a:gd name="T79" fmla="*/ 230 h 327"/>
                <a:gd name="T80" fmla="*/ 113 w 334"/>
                <a:gd name="T81" fmla="*/ 214 h 327"/>
                <a:gd name="T82" fmla="*/ 97 w 334"/>
                <a:gd name="T83" fmla="*/ 191 h 327"/>
                <a:gd name="T84" fmla="*/ 91 w 334"/>
                <a:gd name="T85" fmla="*/ 171 h 327"/>
                <a:gd name="T86" fmla="*/ 91 w 334"/>
                <a:gd name="T87" fmla="*/ 163 h 327"/>
                <a:gd name="T88" fmla="*/ 92 w 334"/>
                <a:gd name="T89" fmla="*/ 149 h 327"/>
                <a:gd name="T90" fmla="*/ 103 w 334"/>
                <a:gd name="T91" fmla="*/ 124 h 327"/>
                <a:gd name="T92" fmla="*/ 122 w 334"/>
                <a:gd name="T93" fmla="*/ 103 h 327"/>
                <a:gd name="T94" fmla="*/ 149 w 334"/>
                <a:gd name="T95" fmla="*/ 92 h 327"/>
                <a:gd name="T96" fmla="*/ 163 w 334"/>
                <a:gd name="T97" fmla="*/ 91 h 327"/>
                <a:gd name="T98" fmla="*/ 171 w 334"/>
                <a:gd name="T99" fmla="*/ 92 h 327"/>
                <a:gd name="T100" fmla="*/ 191 w 334"/>
                <a:gd name="T101" fmla="*/ 97 h 327"/>
                <a:gd name="T102" fmla="*/ 214 w 334"/>
                <a:gd name="T103" fmla="*/ 113 h 327"/>
                <a:gd name="T104" fmla="*/ 230 w 334"/>
                <a:gd name="T105" fmla="*/ 136 h 327"/>
                <a:gd name="T106" fmla="*/ 235 w 334"/>
                <a:gd name="T107" fmla="*/ 156 h 327"/>
                <a:gd name="T108" fmla="*/ 236 w 334"/>
                <a:gd name="T109" fmla="*/ 163 h 327"/>
                <a:gd name="T110" fmla="*/ 234 w 334"/>
                <a:gd name="T111" fmla="*/ 178 h 327"/>
                <a:gd name="T112" fmla="*/ 223 w 334"/>
                <a:gd name="T113" fmla="*/ 203 h 327"/>
                <a:gd name="T114" fmla="*/ 203 w 334"/>
                <a:gd name="T115" fmla="*/ 223 h 327"/>
                <a:gd name="T116" fmla="*/ 178 w 334"/>
                <a:gd name="T117" fmla="*/ 234 h 327"/>
                <a:gd name="T118" fmla="*/ 163 w 334"/>
                <a:gd name="T119" fmla="*/ 23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4" h="327">
                  <a:moveTo>
                    <a:pt x="332" y="122"/>
                  </a:moveTo>
                  <a:lnTo>
                    <a:pt x="332" y="122"/>
                  </a:lnTo>
                  <a:lnTo>
                    <a:pt x="329" y="122"/>
                  </a:lnTo>
                  <a:lnTo>
                    <a:pt x="304" y="122"/>
                  </a:lnTo>
                  <a:lnTo>
                    <a:pt x="304" y="122"/>
                  </a:lnTo>
                  <a:lnTo>
                    <a:pt x="298" y="105"/>
                  </a:lnTo>
                  <a:lnTo>
                    <a:pt x="289" y="90"/>
                  </a:lnTo>
                  <a:lnTo>
                    <a:pt x="280" y="75"/>
                  </a:lnTo>
                  <a:lnTo>
                    <a:pt x="266" y="61"/>
                  </a:lnTo>
                  <a:lnTo>
                    <a:pt x="278" y="39"/>
                  </a:lnTo>
                  <a:lnTo>
                    <a:pt x="278" y="39"/>
                  </a:lnTo>
                  <a:lnTo>
                    <a:pt x="280" y="36"/>
                  </a:lnTo>
                  <a:lnTo>
                    <a:pt x="214" y="0"/>
                  </a:lnTo>
                  <a:lnTo>
                    <a:pt x="214" y="0"/>
                  </a:lnTo>
                  <a:lnTo>
                    <a:pt x="212" y="3"/>
                  </a:lnTo>
                  <a:lnTo>
                    <a:pt x="200" y="24"/>
                  </a:lnTo>
                  <a:lnTo>
                    <a:pt x="200" y="24"/>
                  </a:lnTo>
                  <a:lnTo>
                    <a:pt x="182" y="21"/>
                  </a:lnTo>
                  <a:lnTo>
                    <a:pt x="163" y="21"/>
                  </a:lnTo>
                  <a:lnTo>
                    <a:pt x="145" y="22"/>
                  </a:lnTo>
                  <a:lnTo>
                    <a:pt x="128" y="26"/>
                  </a:lnTo>
                  <a:lnTo>
                    <a:pt x="115" y="4"/>
                  </a:lnTo>
                  <a:lnTo>
                    <a:pt x="115" y="4"/>
                  </a:lnTo>
                  <a:lnTo>
                    <a:pt x="113" y="3"/>
                  </a:lnTo>
                  <a:lnTo>
                    <a:pt x="49" y="40"/>
                  </a:lnTo>
                  <a:lnTo>
                    <a:pt x="49" y="40"/>
                  </a:lnTo>
                  <a:lnTo>
                    <a:pt x="50" y="44"/>
                  </a:lnTo>
                  <a:lnTo>
                    <a:pt x="63" y="65"/>
                  </a:lnTo>
                  <a:lnTo>
                    <a:pt x="63" y="65"/>
                  </a:lnTo>
                  <a:lnTo>
                    <a:pt x="51" y="79"/>
                  </a:lnTo>
                  <a:lnTo>
                    <a:pt x="41" y="94"/>
                  </a:lnTo>
                  <a:lnTo>
                    <a:pt x="41" y="94"/>
                  </a:lnTo>
                  <a:lnTo>
                    <a:pt x="34" y="110"/>
                  </a:lnTo>
                  <a:lnTo>
                    <a:pt x="28" y="128"/>
                  </a:lnTo>
                  <a:lnTo>
                    <a:pt x="4" y="128"/>
                  </a:lnTo>
                  <a:lnTo>
                    <a:pt x="4" y="128"/>
                  </a:lnTo>
                  <a:lnTo>
                    <a:pt x="0" y="130"/>
                  </a:lnTo>
                  <a:lnTo>
                    <a:pt x="3" y="203"/>
                  </a:lnTo>
                  <a:lnTo>
                    <a:pt x="3" y="203"/>
                  </a:lnTo>
                  <a:lnTo>
                    <a:pt x="5" y="205"/>
                  </a:lnTo>
                  <a:lnTo>
                    <a:pt x="30" y="205"/>
                  </a:lnTo>
                  <a:lnTo>
                    <a:pt x="30" y="205"/>
                  </a:lnTo>
                  <a:lnTo>
                    <a:pt x="36" y="222"/>
                  </a:lnTo>
                  <a:lnTo>
                    <a:pt x="45" y="237"/>
                  </a:lnTo>
                  <a:lnTo>
                    <a:pt x="55" y="252"/>
                  </a:lnTo>
                  <a:lnTo>
                    <a:pt x="67" y="265"/>
                  </a:lnTo>
                  <a:lnTo>
                    <a:pt x="56" y="287"/>
                  </a:lnTo>
                  <a:lnTo>
                    <a:pt x="56" y="287"/>
                  </a:lnTo>
                  <a:lnTo>
                    <a:pt x="55" y="290"/>
                  </a:lnTo>
                  <a:lnTo>
                    <a:pt x="120" y="327"/>
                  </a:lnTo>
                  <a:lnTo>
                    <a:pt x="120" y="327"/>
                  </a:lnTo>
                  <a:lnTo>
                    <a:pt x="122" y="324"/>
                  </a:lnTo>
                  <a:lnTo>
                    <a:pt x="134" y="303"/>
                  </a:lnTo>
                  <a:lnTo>
                    <a:pt x="134" y="303"/>
                  </a:lnTo>
                  <a:lnTo>
                    <a:pt x="153" y="305"/>
                  </a:lnTo>
                  <a:lnTo>
                    <a:pt x="171" y="306"/>
                  </a:lnTo>
                  <a:lnTo>
                    <a:pt x="189" y="305"/>
                  </a:lnTo>
                  <a:lnTo>
                    <a:pt x="206" y="301"/>
                  </a:lnTo>
                  <a:lnTo>
                    <a:pt x="219" y="322"/>
                  </a:lnTo>
                  <a:lnTo>
                    <a:pt x="219" y="322"/>
                  </a:lnTo>
                  <a:lnTo>
                    <a:pt x="222" y="324"/>
                  </a:lnTo>
                  <a:lnTo>
                    <a:pt x="286" y="286"/>
                  </a:lnTo>
                  <a:lnTo>
                    <a:pt x="286" y="286"/>
                  </a:lnTo>
                  <a:lnTo>
                    <a:pt x="284" y="283"/>
                  </a:lnTo>
                  <a:lnTo>
                    <a:pt x="271" y="261"/>
                  </a:lnTo>
                  <a:lnTo>
                    <a:pt x="271" y="261"/>
                  </a:lnTo>
                  <a:lnTo>
                    <a:pt x="283" y="248"/>
                  </a:lnTo>
                  <a:lnTo>
                    <a:pt x="293" y="232"/>
                  </a:lnTo>
                  <a:lnTo>
                    <a:pt x="293" y="232"/>
                  </a:lnTo>
                  <a:lnTo>
                    <a:pt x="300" y="215"/>
                  </a:lnTo>
                  <a:lnTo>
                    <a:pt x="306" y="199"/>
                  </a:lnTo>
                  <a:lnTo>
                    <a:pt x="330" y="199"/>
                  </a:lnTo>
                  <a:lnTo>
                    <a:pt x="330" y="199"/>
                  </a:lnTo>
                  <a:lnTo>
                    <a:pt x="334" y="197"/>
                  </a:lnTo>
                  <a:lnTo>
                    <a:pt x="332" y="122"/>
                  </a:lnTo>
                  <a:close/>
                  <a:moveTo>
                    <a:pt x="163" y="235"/>
                  </a:moveTo>
                  <a:lnTo>
                    <a:pt x="163" y="235"/>
                  </a:lnTo>
                  <a:lnTo>
                    <a:pt x="156" y="235"/>
                  </a:lnTo>
                  <a:lnTo>
                    <a:pt x="149" y="234"/>
                  </a:lnTo>
                  <a:lnTo>
                    <a:pt x="136" y="230"/>
                  </a:lnTo>
                  <a:lnTo>
                    <a:pt x="122" y="223"/>
                  </a:lnTo>
                  <a:lnTo>
                    <a:pt x="113" y="214"/>
                  </a:lnTo>
                  <a:lnTo>
                    <a:pt x="103" y="203"/>
                  </a:lnTo>
                  <a:lnTo>
                    <a:pt x="97" y="191"/>
                  </a:lnTo>
                  <a:lnTo>
                    <a:pt x="92" y="178"/>
                  </a:lnTo>
                  <a:lnTo>
                    <a:pt x="91" y="171"/>
                  </a:lnTo>
                  <a:lnTo>
                    <a:pt x="91" y="163"/>
                  </a:lnTo>
                  <a:lnTo>
                    <a:pt x="91" y="163"/>
                  </a:lnTo>
                  <a:lnTo>
                    <a:pt x="91" y="156"/>
                  </a:lnTo>
                  <a:lnTo>
                    <a:pt x="92" y="149"/>
                  </a:lnTo>
                  <a:lnTo>
                    <a:pt x="97" y="136"/>
                  </a:lnTo>
                  <a:lnTo>
                    <a:pt x="103" y="124"/>
                  </a:lnTo>
                  <a:lnTo>
                    <a:pt x="113" y="113"/>
                  </a:lnTo>
                  <a:lnTo>
                    <a:pt x="122" y="103"/>
                  </a:lnTo>
                  <a:lnTo>
                    <a:pt x="136" y="97"/>
                  </a:lnTo>
                  <a:lnTo>
                    <a:pt x="149" y="92"/>
                  </a:lnTo>
                  <a:lnTo>
                    <a:pt x="156" y="92"/>
                  </a:lnTo>
                  <a:lnTo>
                    <a:pt x="163" y="91"/>
                  </a:lnTo>
                  <a:lnTo>
                    <a:pt x="163" y="91"/>
                  </a:lnTo>
                  <a:lnTo>
                    <a:pt x="171" y="92"/>
                  </a:lnTo>
                  <a:lnTo>
                    <a:pt x="178" y="92"/>
                  </a:lnTo>
                  <a:lnTo>
                    <a:pt x="191" y="97"/>
                  </a:lnTo>
                  <a:lnTo>
                    <a:pt x="203" y="103"/>
                  </a:lnTo>
                  <a:lnTo>
                    <a:pt x="214" y="113"/>
                  </a:lnTo>
                  <a:lnTo>
                    <a:pt x="223" y="124"/>
                  </a:lnTo>
                  <a:lnTo>
                    <a:pt x="230" y="136"/>
                  </a:lnTo>
                  <a:lnTo>
                    <a:pt x="234" y="149"/>
                  </a:lnTo>
                  <a:lnTo>
                    <a:pt x="235" y="156"/>
                  </a:lnTo>
                  <a:lnTo>
                    <a:pt x="236" y="163"/>
                  </a:lnTo>
                  <a:lnTo>
                    <a:pt x="236" y="163"/>
                  </a:lnTo>
                  <a:lnTo>
                    <a:pt x="235" y="171"/>
                  </a:lnTo>
                  <a:lnTo>
                    <a:pt x="234" y="178"/>
                  </a:lnTo>
                  <a:lnTo>
                    <a:pt x="230" y="191"/>
                  </a:lnTo>
                  <a:lnTo>
                    <a:pt x="223" y="203"/>
                  </a:lnTo>
                  <a:lnTo>
                    <a:pt x="214" y="214"/>
                  </a:lnTo>
                  <a:lnTo>
                    <a:pt x="203" y="223"/>
                  </a:lnTo>
                  <a:lnTo>
                    <a:pt x="191" y="230"/>
                  </a:lnTo>
                  <a:lnTo>
                    <a:pt x="178" y="234"/>
                  </a:lnTo>
                  <a:lnTo>
                    <a:pt x="171" y="235"/>
                  </a:lnTo>
                  <a:lnTo>
                    <a:pt x="163" y="235"/>
                  </a:lnTo>
                  <a:lnTo>
                    <a:pt x="163" y="235"/>
                  </a:lnTo>
                  <a:close/>
                </a:path>
              </a:pathLst>
            </a:custGeom>
            <a:solidFill>
              <a:srgbClr val="C9CA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fontAlgn="ctr"/>
              <a:endParaRPr lang="en-US" altLang="zh-CN">
                <a:solidFill>
                  <a:prstClr val="black"/>
                </a:solidFill>
                <a:latin typeface="Arial" panose="020B0604020202020204" pitchFamily="34" charset="0"/>
                <a:ea typeface="微软雅黑" panose="020B0503020204020204" pitchFamily="34" charset="-122"/>
              </a:endParaRPr>
            </a:p>
          </p:txBody>
        </p:sp>
      </p:grpSp>
      <p:sp>
        <p:nvSpPr>
          <p:cNvPr id="89" name="Rectangle 88">
            <a:extLst>
              <a:ext uri="{FF2B5EF4-FFF2-40B4-BE49-F238E27FC236}">
                <a16:creationId xmlns:a16="http://schemas.microsoft.com/office/drawing/2014/main" id="{7E218013-A00C-401E-9E65-075F4BA7F989}"/>
              </a:ext>
            </a:extLst>
          </p:cNvPr>
          <p:cNvSpPr/>
          <p:nvPr/>
        </p:nvSpPr>
        <p:spPr>
          <a:xfrm>
            <a:off x="5586560" y="1937946"/>
            <a:ext cx="6121964" cy="3539430"/>
          </a:xfrm>
          <a:prstGeom prst="rect">
            <a:avLst/>
          </a:prstGeom>
        </p:spPr>
        <p:txBody>
          <a:bodyPr wrap="square" lIns="91440" tIns="45720" rIns="91440" bIns="45720" anchor="t">
            <a:spAutoFit/>
          </a:bodyPr>
          <a:lstStyle/>
          <a:p>
            <a:r>
              <a:rPr lang="en-US" sz="1400"/>
              <a:t>Huawei </a:t>
            </a:r>
            <a:r>
              <a:rPr lang="en-US" sz="1400" err="1"/>
              <a:t>OceanStor</a:t>
            </a:r>
            <a:r>
              <a:rPr lang="en-US" sz="1400"/>
              <a:t> 100D (originally called </a:t>
            </a:r>
            <a:r>
              <a:rPr lang="en-US" sz="1400" err="1"/>
              <a:t>FusionStorage</a:t>
            </a:r>
            <a:r>
              <a:rPr lang="en-US" sz="1400"/>
              <a:t>) is an intelligent, distributed storage product with scale-out architecture to support the business needs of both today and tomorrow. </a:t>
            </a:r>
          </a:p>
          <a:p>
            <a:endParaRPr lang="en-US" sz="1400"/>
          </a:p>
          <a:p>
            <a:pPr marL="285750" indent="-285750">
              <a:buFont typeface="Arial" panose="020B0604020202020204" pitchFamily="34" charset="0"/>
              <a:buChar char="•"/>
            </a:pPr>
            <a:r>
              <a:rPr lang="en-US" sz="1400"/>
              <a:t>High scalability: Scale-out architecture supports up to 4096 nodes.</a:t>
            </a:r>
          </a:p>
          <a:p>
            <a:pPr marL="285750" indent="-285750">
              <a:buFont typeface="Arial" panose="020B0604020202020204" pitchFamily="34" charset="0"/>
              <a:buChar char="•"/>
            </a:pPr>
            <a:r>
              <a:rPr lang="en-US" sz="1400"/>
              <a:t>High performance: High performance based on specially designed hardwares and many software features.</a:t>
            </a:r>
          </a:p>
          <a:p>
            <a:pPr marL="285750" indent="-285750">
              <a:buFont typeface="Arial" panose="020B0604020202020204" pitchFamily="34" charset="0"/>
              <a:buChar char="•"/>
            </a:pPr>
            <a:r>
              <a:rPr lang="en-US" sz="1400"/>
              <a:t>High Reliability: Designed for core enterprise systems. 100D supports fast failover and failback.</a:t>
            </a:r>
          </a:p>
          <a:p>
            <a:pPr marL="285750" indent="-285750">
              <a:buFont typeface="Arial" panose="020B0604020202020204" pitchFamily="34" charset="0"/>
              <a:buChar char="•"/>
            </a:pPr>
            <a:r>
              <a:rPr lang="en-US" sz="1400"/>
              <a:t>Low cost: Off-the-shelf servers or specialized nodes. Customers can pick best fit nodes and mix them. Tiering is supporting to provide best TCO.</a:t>
            </a:r>
          </a:p>
          <a:p>
            <a:pPr marL="285750" indent="-285750">
              <a:buFont typeface="Arial" panose="020B0604020202020204" pitchFamily="34" charset="0"/>
              <a:buChar char="•"/>
            </a:pPr>
            <a:r>
              <a:rPr lang="en-US" sz="1400"/>
              <a:t>High usability: One cluster provides industry standard interfaces, such as block, HDFS, object, and file storage, for upper-layer applications. This greatly simplifies operations complicated by siloed storage systems.</a:t>
            </a:r>
            <a:endParaRPr lang="en-US" sz="1600"/>
          </a:p>
        </p:txBody>
      </p:sp>
    </p:spTree>
    <p:extLst>
      <p:ext uri="{BB962C8B-B14F-4D97-AF65-F5344CB8AC3E}">
        <p14:creationId xmlns:p14="http://schemas.microsoft.com/office/powerpoint/2010/main" val="3473474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3EC38-438F-4C24-9296-6D48272AF482}"/>
              </a:ext>
            </a:extLst>
          </p:cNvPr>
          <p:cNvSpPr>
            <a:spLocks noGrp="1"/>
          </p:cNvSpPr>
          <p:nvPr>
            <p:ph type="title"/>
          </p:nvPr>
        </p:nvSpPr>
        <p:spPr/>
        <p:txBody>
          <a:bodyPr/>
          <a:lstStyle/>
          <a:p>
            <a:r>
              <a:rPr lang="en-US"/>
              <a:t>Asynchronous Replication (</a:t>
            </a:r>
            <a:r>
              <a:rPr lang="en-US" err="1"/>
              <a:t>InfoReplicator</a:t>
            </a:r>
            <a:r>
              <a:rPr lang="en-US"/>
              <a:t>)</a:t>
            </a:r>
          </a:p>
        </p:txBody>
      </p:sp>
      <p:grpSp>
        <p:nvGrpSpPr>
          <p:cNvPr id="4" name="组合 95">
            <a:extLst>
              <a:ext uri="{FF2B5EF4-FFF2-40B4-BE49-F238E27FC236}">
                <a16:creationId xmlns:a16="http://schemas.microsoft.com/office/drawing/2014/main" id="{FBB1EAD4-0A59-4062-ACBD-5ADD54397CEB}"/>
              </a:ext>
            </a:extLst>
          </p:cNvPr>
          <p:cNvGrpSpPr/>
          <p:nvPr/>
        </p:nvGrpSpPr>
        <p:grpSpPr>
          <a:xfrm>
            <a:off x="1014288" y="1676579"/>
            <a:ext cx="4098891" cy="2713468"/>
            <a:chOff x="329530" y="1278341"/>
            <a:chExt cx="4253846" cy="2794185"/>
          </a:xfrm>
        </p:grpSpPr>
        <p:grpSp>
          <p:nvGrpSpPr>
            <p:cNvPr id="5" name="组合 73">
              <a:extLst>
                <a:ext uri="{FF2B5EF4-FFF2-40B4-BE49-F238E27FC236}">
                  <a16:creationId xmlns:a16="http://schemas.microsoft.com/office/drawing/2014/main" id="{2D457BAF-552E-4470-895E-78EFE8CBF4F5}"/>
                </a:ext>
              </a:extLst>
            </p:cNvPr>
            <p:cNvGrpSpPr/>
            <p:nvPr/>
          </p:nvGrpSpPr>
          <p:grpSpPr>
            <a:xfrm>
              <a:off x="3166551" y="1292870"/>
              <a:ext cx="1416825" cy="2775984"/>
              <a:chOff x="3274695" y="1791018"/>
              <a:chExt cx="1478280" cy="2138997"/>
            </a:xfrm>
          </p:grpSpPr>
          <p:grpSp>
            <p:nvGrpSpPr>
              <p:cNvPr id="37" name="组合 33">
                <a:extLst>
                  <a:ext uri="{FF2B5EF4-FFF2-40B4-BE49-F238E27FC236}">
                    <a16:creationId xmlns:a16="http://schemas.microsoft.com/office/drawing/2014/main" id="{BA3394EB-05F5-4643-9B6D-D3E908F6052C}"/>
                  </a:ext>
                </a:extLst>
              </p:cNvPr>
              <p:cNvGrpSpPr/>
              <p:nvPr/>
            </p:nvGrpSpPr>
            <p:grpSpPr>
              <a:xfrm>
                <a:off x="3274695" y="1791018"/>
                <a:ext cx="1478280" cy="2138997"/>
                <a:chOff x="807720" y="1762443"/>
                <a:chExt cx="1478280" cy="2138997"/>
              </a:xfrm>
            </p:grpSpPr>
            <p:grpSp>
              <p:nvGrpSpPr>
                <p:cNvPr id="39" name="组合 60">
                  <a:extLst>
                    <a:ext uri="{FF2B5EF4-FFF2-40B4-BE49-F238E27FC236}">
                      <a16:creationId xmlns:a16="http://schemas.microsoft.com/office/drawing/2014/main" id="{86957E08-478E-4B49-88F1-B643481AAFA2}"/>
                    </a:ext>
                  </a:extLst>
                </p:cNvPr>
                <p:cNvGrpSpPr/>
                <p:nvPr/>
              </p:nvGrpSpPr>
              <p:grpSpPr>
                <a:xfrm>
                  <a:off x="1136332" y="2354193"/>
                  <a:ext cx="242888" cy="465236"/>
                  <a:chOff x="-909638" y="971550"/>
                  <a:chExt cx="909638" cy="2039938"/>
                </a:xfrm>
                <a:solidFill>
                  <a:sysClr val="windowText" lastClr="000000">
                    <a:lumMod val="50000"/>
                    <a:lumOff val="50000"/>
                  </a:sysClr>
                </a:solidFill>
              </p:grpSpPr>
              <p:sp>
                <p:nvSpPr>
                  <p:cNvPr id="57" name="Freeform 147">
                    <a:extLst>
                      <a:ext uri="{FF2B5EF4-FFF2-40B4-BE49-F238E27FC236}">
                        <a16:creationId xmlns:a16="http://schemas.microsoft.com/office/drawing/2014/main" id="{C85DF193-F687-436D-AECC-FE6C4EB878A2}"/>
                      </a:ext>
                    </a:extLst>
                  </p:cNvPr>
                  <p:cNvSpPr>
                    <a:spLocks/>
                  </p:cNvSpPr>
                  <p:nvPr/>
                </p:nvSpPr>
                <p:spPr bwMode="auto">
                  <a:xfrm>
                    <a:off x="-363538" y="132556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2"/>
                      </a:cxn>
                      <a:cxn ang="0">
                        <a:pos x="1502" y="128"/>
                      </a:cxn>
                      <a:cxn ang="0">
                        <a:pos x="1500" y="153"/>
                      </a:cxn>
                      <a:cxn ang="0">
                        <a:pos x="1493" y="177"/>
                      </a:cxn>
                      <a:cxn ang="0">
                        <a:pos x="1481" y="199"/>
                      </a:cxn>
                      <a:cxn ang="0">
                        <a:pos x="1465" y="217"/>
                      </a:cxn>
                      <a:cxn ang="0">
                        <a:pos x="1447" y="232"/>
                      </a:cxn>
                      <a:cxn ang="0">
                        <a:pos x="1425" y="245"/>
                      </a:cxn>
                      <a:cxn ang="0">
                        <a:pos x="1401" y="252"/>
                      </a:cxn>
                      <a:cxn ang="0">
                        <a:pos x="1376" y="254"/>
                      </a:cxn>
                      <a:cxn ang="0">
                        <a:pos x="113" y="254"/>
                      </a:cxn>
                      <a:cxn ang="0">
                        <a:pos x="89" y="249"/>
                      </a:cxn>
                      <a:cxn ang="0">
                        <a:pos x="66" y="238"/>
                      </a:cxn>
                      <a:cxn ang="0">
                        <a:pos x="46" y="225"/>
                      </a:cxn>
                      <a:cxn ang="0">
                        <a:pos x="29" y="208"/>
                      </a:cxn>
                      <a:cxn ang="0">
                        <a:pos x="15" y="188"/>
                      </a:cxn>
                      <a:cxn ang="0">
                        <a:pos x="6" y="165"/>
                      </a:cxn>
                      <a:cxn ang="0">
                        <a:pos x="1" y="140"/>
                      </a:cxn>
                      <a:cxn ang="0">
                        <a:pos x="1" y="114"/>
                      </a:cxn>
                      <a:cxn ang="0">
                        <a:pos x="6" y="90"/>
                      </a:cxn>
                      <a:cxn ang="0">
                        <a:pos x="15" y="67"/>
                      </a:cxn>
                      <a:cxn ang="0">
                        <a:pos x="29" y="47"/>
                      </a:cxn>
                      <a:cxn ang="0">
                        <a:pos x="46" y="30"/>
                      </a:cxn>
                      <a:cxn ang="0">
                        <a:pos x="66" y="16"/>
                      </a:cxn>
                      <a:cxn ang="0">
                        <a:pos x="89" y="7"/>
                      </a:cxn>
                      <a:cxn ang="0">
                        <a:pos x="113" y="1"/>
                      </a:cxn>
                    </a:cxnLst>
                    <a:rect l="0" t="0" r="r" b="b"/>
                    <a:pathLst>
                      <a:path w="1502" h="254">
                        <a:moveTo>
                          <a:pt x="127" y="0"/>
                        </a:moveTo>
                        <a:lnTo>
                          <a:pt x="1376" y="0"/>
                        </a:lnTo>
                        <a:lnTo>
                          <a:pt x="1388" y="1"/>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2"/>
                        </a:lnTo>
                        <a:lnTo>
                          <a:pt x="1502" y="114"/>
                        </a:lnTo>
                        <a:lnTo>
                          <a:pt x="1502" y="128"/>
                        </a:lnTo>
                        <a:lnTo>
                          <a:pt x="1502" y="140"/>
                        </a:lnTo>
                        <a:lnTo>
                          <a:pt x="1500" y="153"/>
                        </a:lnTo>
                        <a:lnTo>
                          <a:pt x="1497" y="165"/>
                        </a:lnTo>
                        <a:lnTo>
                          <a:pt x="1493" y="177"/>
                        </a:lnTo>
                        <a:lnTo>
                          <a:pt x="1487" y="188"/>
                        </a:lnTo>
                        <a:lnTo>
                          <a:pt x="1481" y="199"/>
                        </a:lnTo>
                        <a:lnTo>
                          <a:pt x="1473" y="208"/>
                        </a:lnTo>
                        <a:lnTo>
                          <a:pt x="1465" y="217"/>
                        </a:lnTo>
                        <a:lnTo>
                          <a:pt x="1456" y="225"/>
                        </a:lnTo>
                        <a:lnTo>
                          <a:pt x="1447" y="232"/>
                        </a:lnTo>
                        <a:lnTo>
                          <a:pt x="1436" y="238"/>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38"/>
                        </a:lnTo>
                        <a:lnTo>
                          <a:pt x="56" y="232"/>
                        </a:lnTo>
                        <a:lnTo>
                          <a:pt x="46" y="225"/>
                        </a:lnTo>
                        <a:lnTo>
                          <a:pt x="37" y="217"/>
                        </a:lnTo>
                        <a:lnTo>
                          <a:pt x="29" y="208"/>
                        </a:lnTo>
                        <a:lnTo>
                          <a:pt x="22" y="199"/>
                        </a:lnTo>
                        <a:lnTo>
                          <a:pt x="15" y="188"/>
                        </a:lnTo>
                        <a:lnTo>
                          <a:pt x="10" y="177"/>
                        </a:lnTo>
                        <a:lnTo>
                          <a:pt x="6" y="165"/>
                        </a:lnTo>
                        <a:lnTo>
                          <a:pt x="3" y="153"/>
                        </a:lnTo>
                        <a:lnTo>
                          <a:pt x="1" y="140"/>
                        </a:lnTo>
                        <a:lnTo>
                          <a:pt x="0" y="128"/>
                        </a:lnTo>
                        <a:lnTo>
                          <a:pt x="1" y="114"/>
                        </a:lnTo>
                        <a:lnTo>
                          <a:pt x="3" y="102"/>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1"/>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58" name="Freeform 148">
                    <a:extLst>
                      <a:ext uri="{FF2B5EF4-FFF2-40B4-BE49-F238E27FC236}">
                        <a16:creationId xmlns:a16="http://schemas.microsoft.com/office/drawing/2014/main" id="{C785FC76-09C0-4F90-9D0D-00A13AA74465}"/>
                      </a:ext>
                    </a:extLst>
                  </p:cNvPr>
                  <p:cNvSpPr>
                    <a:spLocks/>
                  </p:cNvSpPr>
                  <p:nvPr/>
                </p:nvSpPr>
                <p:spPr bwMode="auto">
                  <a:xfrm>
                    <a:off x="-363538" y="160178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1"/>
                      </a:cxn>
                      <a:cxn ang="0">
                        <a:pos x="1502" y="127"/>
                      </a:cxn>
                      <a:cxn ang="0">
                        <a:pos x="1500" y="152"/>
                      </a:cxn>
                      <a:cxn ang="0">
                        <a:pos x="1493" y="176"/>
                      </a:cxn>
                      <a:cxn ang="0">
                        <a:pos x="1481" y="198"/>
                      </a:cxn>
                      <a:cxn ang="0">
                        <a:pos x="1465" y="217"/>
                      </a:cxn>
                      <a:cxn ang="0">
                        <a:pos x="1447" y="232"/>
                      </a:cxn>
                      <a:cxn ang="0">
                        <a:pos x="1425" y="244"/>
                      </a:cxn>
                      <a:cxn ang="0">
                        <a:pos x="1401" y="252"/>
                      </a:cxn>
                      <a:cxn ang="0">
                        <a:pos x="1376" y="254"/>
                      </a:cxn>
                      <a:cxn ang="0">
                        <a:pos x="113" y="254"/>
                      </a:cxn>
                      <a:cxn ang="0">
                        <a:pos x="89" y="248"/>
                      </a:cxn>
                      <a:cxn ang="0">
                        <a:pos x="66" y="239"/>
                      </a:cxn>
                      <a:cxn ang="0">
                        <a:pos x="46" y="224"/>
                      </a:cxn>
                      <a:cxn ang="0">
                        <a:pos x="29" y="208"/>
                      </a:cxn>
                      <a:cxn ang="0">
                        <a:pos x="15" y="188"/>
                      </a:cxn>
                      <a:cxn ang="0">
                        <a:pos x="6" y="165"/>
                      </a:cxn>
                      <a:cxn ang="0">
                        <a:pos x="1" y="140"/>
                      </a:cxn>
                      <a:cxn ang="0">
                        <a:pos x="1" y="114"/>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1"/>
                        </a:lnTo>
                        <a:lnTo>
                          <a:pt x="1502" y="114"/>
                        </a:lnTo>
                        <a:lnTo>
                          <a:pt x="1502" y="127"/>
                        </a:lnTo>
                        <a:lnTo>
                          <a:pt x="1502" y="140"/>
                        </a:lnTo>
                        <a:lnTo>
                          <a:pt x="1500" y="152"/>
                        </a:lnTo>
                        <a:lnTo>
                          <a:pt x="1497" y="165"/>
                        </a:lnTo>
                        <a:lnTo>
                          <a:pt x="1493" y="176"/>
                        </a:lnTo>
                        <a:lnTo>
                          <a:pt x="1487" y="188"/>
                        </a:lnTo>
                        <a:lnTo>
                          <a:pt x="1481" y="198"/>
                        </a:lnTo>
                        <a:lnTo>
                          <a:pt x="1473" y="208"/>
                        </a:lnTo>
                        <a:lnTo>
                          <a:pt x="1465" y="217"/>
                        </a:lnTo>
                        <a:lnTo>
                          <a:pt x="1456" y="224"/>
                        </a:lnTo>
                        <a:lnTo>
                          <a:pt x="1447" y="232"/>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2"/>
                        </a:lnTo>
                        <a:lnTo>
                          <a:pt x="46" y="224"/>
                        </a:lnTo>
                        <a:lnTo>
                          <a:pt x="37" y="217"/>
                        </a:lnTo>
                        <a:lnTo>
                          <a:pt x="29" y="208"/>
                        </a:lnTo>
                        <a:lnTo>
                          <a:pt x="22" y="198"/>
                        </a:lnTo>
                        <a:lnTo>
                          <a:pt x="15" y="188"/>
                        </a:lnTo>
                        <a:lnTo>
                          <a:pt x="10" y="176"/>
                        </a:lnTo>
                        <a:lnTo>
                          <a:pt x="6" y="165"/>
                        </a:lnTo>
                        <a:lnTo>
                          <a:pt x="3" y="152"/>
                        </a:lnTo>
                        <a:lnTo>
                          <a:pt x="1" y="140"/>
                        </a:lnTo>
                        <a:lnTo>
                          <a:pt x="0" y="127"/>
                        </a:lnTo>
                        <a:lnTo>
                          <a:pt x="1" y="114"/>
                        </a:lnTo>
                        <a:lnTo>
                          <a:pt x="3" y="101"/>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59" name="Freeform 149">
                    <a:extLst>
                      <a:ext uri="{FF2B5EF4-FFF2-40B4-BE49-F238E27FC236}">
                        <a16:creationId xmlns:a16="http://schemas.microsoft.com/office/drawing/2014/main" id="{486E580E-5F5B-4FD5-91EA-68F862FECE70}"/>
                      </a:ext>
                    </a:extLst>
                  </p:cNvPr>
                  <p:cNvSpPr>
                    <a:spLocks/>
                  </p:cNvSpPr>
                  <p:nvPr/>
                </p:nvSpPr>
                <p:spPr bwMode="auto">
                  <a:xfrm>
                    <a:off x="-363538" y="187801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3"/>
                      </a:cxn>
                      <a:cxn ang="0">
                        <a:pos x="1502" y="128"/>
                      </a:cxn>
                      <a:cxn ang="0">
                        <a:pos x="1500" y="153"/>
                      </a:cxn>
                      <a:cxn ang="0">
                        <a:pos x="1493" y="177"/>
                      </a:cxn>
                      <a:cxn ang="0">
                        <a:pos x="1481" y="199"/>
                      </a:cxn>
                      <a:cxn ang="0">
                        <a:pos x="1465" y="218"/>
                      </a:cxn>
                      <a:cxn ang="0">
                        <a:pos x="1447" y="233"/>
                      </a:cxn>
                      <a:cxn ang="0">
                        <a:pos x="1425" y="245"/>
                      </a:cxn>
                      <a:cxn ang="0">
                        <a:pos x="1401" y="252"/>
                      </a:cxn>
                      <a:cxn ang="0">
                        <a:pos x="1376" y="254"/>
                      </a:cxn>
                      <a:cxn ang="0">
                        <a:pos x="113" y="254"/>
                      </a:cxn>
                      <a:cxn ang="0">
                        <a:pos x="89" y="249"/>
                      </a:cxn>
                      <a:cxn ang="0">
                        <a:pos x="66" y="240"/>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30"/>
                      </a:cxn>
                      <a:cxn ang="0">
                        <a:pos x="66" y="16"/>
                      </a:cxn>
                      <a:cxn ang="0">
                        <a:pos x="89" y="7"/>
                      </a:cxn>
                      <a:cxn ang="0">
                        <a:pos x="113" y="2"/>
                      </a:cxn>
                    </a:cxnLst>
                    <a:rect l="0" t="0" r="r" b="b"/>
                    <a:pathLst>
                      <a:path w="1502" h="254">
                        <a:moveTo>
                          <a:pt x="127" y="0"/>
                        </a:moveTo>
                        <a:lnTo>
                          <a:pt x="1376" y="0"/>
                        </a:lnTo>
                        <a:lnTo>
                          <a:pt x="1388" y="2"/>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3"/>
                        </a:lnTo>
                        <a:lnTo>
                          <a:pt x="1502" y="115"/>
                        </a:lnTo>
                        <a:lnTo>
                          <a:pt x="1502" y="128"/>
                        </a:lnTo>
                        <a:lnTo>
                          <a:pt x="1502" y="140"/>
                        </a:lnTo>
                        <a:lnTo>
                          <a:pt x="1500" y="153"/>
                        </a:lnTo>
                        <a:lnTo>
                          <a:pt x="1497" y="165"/>
                        </a:lnTo>
                        <a:lnTo>
                          <a:pt x="1493" y="177"/>
                        </a:lnTo>
                        <a:lnTo>
                          <a:pt x="1487" y="188"/>
                        </a:lnTo>
                        <a:lnTo>
                          <a:pt x="1481" y="199"/>
                        </a:lnTo>
                        <a:lnTo>
                          <a:pt x="1473" y="208"/>
                        </a:lnTo>
                        <a:lnTo>
                          <a:pt x="1465" y="218"/>
                        </a:lnTo>
                        <a:lnTo>
                          <a:pt x="1456" y="226"/>
                        </a:lnTo>
                        <a:lnTo>
                          <a:pt x="1447" y="233"/>
                        </a:lnTo>
                        <a:lnTo>
                          <a:pt x="1436" y="240"/>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40"/>
                        </a:lnTo>
                        <a:lnTo>
                          <a:pt x="56" y="233"/>
                        </a:lnTo>
                        <a:lnTo>
                          <a:pt x="46" y="226"/>
                        </a:lnTo>
                        <a:lnTo>
                          <a:pt x="37" y="218"/>
                        </a:lnTo>
                        <a:lnTo>
                          <a:pt x="29" y="208"/>
                        </a:lnTo>
                        <a:lnTo>
                          <a:pt x="22" y="199"/>
                        </a:lnTo>
                        <a:lnTo>
                          <a:pt x="15" y="188"/>
                        </a:lnTo>
                        <a:lnTo>
                          <a:pt x="10" y="177"/>
                        </a:lnTo>
                        <a:lnTo>
                          <a:pt x="6" y="165"/>
                        </a:lnTo>
                        <a:lnTo>
                          <a:pt x="3" y="153"/>
                        </a:lnTo>
                        <a:lnTo>
                          <a:pt x="1" y="140"/>
                        </a:lnTo>
                        <a:lnTo>
                          <a:pt x="0" y="128"/>
                        </a:lnTo>
                        <a:lnTo>
                          <a:pt x="1" y="115"/>
                        </a:lnTo>
                        <a:lnTo>
                          <a:pt x="3" y="103"/>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2"/>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60" name="Freeform 150">
                    <a:extLst>
                      <a:ext uri="{FF2B5EF4-FFF2-40B4-BE49-F238E27FC236}">
                        <a16:creationId xmlns:a16="http://schemas.microsoft.com/office/drawing/2014/main" id="{6B51F8D2-0DB2-46FB-8084-F7EF25928BC3}"/>
                      </a:ext>
                    </a:extLst>
                  </p:cNvPr>
                  <p:cNvSpPr>
                    <a:spLocks/>
                  </p:cNvSpPr>
                  <p:nvPr/>
                </p:nvSpPr>
                <p:spPr bwMode="auto">
                  <a:xfrm>
                    <a:off x="-363538" y="215423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2"/>
                      </a:cxn>
                      <a:cxn ang="0">
                        <a:pos x="1502" y="127"/>
                      </a:cxn>
                      <a:cxn ang="0">
                        <a:pos x="1500" y="152"/>
                      </a:cxn>
                      <a:cxn ang="0">
                        <a:pos x="1493" y="176"/>
                      </a:cxn>
                      <a:cxn ang="0">
                        <a:pos x="1481" y="198"/>
                      </a:cxn>
                      <a:cxn ang="0">
                        <a:pos x="1465" y="217"/>
                      </a:cxn>
                      <a:cxn ang="0">
                        <a:pos x="1447" y="233"/>
                      </a:cxn>
                      <a:cxn ang="0">
                        <a:pos x="1425" y="244"/>
                      </a:cxn>
                      <a:cxn ang="0">
                        <a:pos x="1401" y="252"/>
                      </a:cxn>
                      <a:cxn ang="0">
                        <a:pos x="1376" y="254"/>
                      </a:cxn>
                      <a:cxn ang="0">
                        <a:pos x="113" y="254"/>
                      </a:cxn>
                      <a:cxn ang="0">
                        <a:pos x="89" y="248"/>
                      </a:cxn>
                      <a:cxn ang="0">
                        <a:pos x="66" y="239"/>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2"/>
                        </a:lnTo>
                        <a:lnTo>
                          <a:pt x="1502" y="115"/>
                        </a:lnTo>
                        <a:lnTo>
                          <a:pt x="1502" y="127"/>
                        </a:lnTo>
                        <a:lnTo>
                          <a:pt x="1502" y="140"/>
                        </a:lnTo>
                        <a:lnTo>
                          <a:pt x="1500" y="152"/>
                        </a:lnTo>
                        <a:lnTo>
                          <a:pt x="1497" y="165"/>
                        </a:lnTo>
                        <a:lnTo>
                          <a:pt x="1493" y="176"/>
                        </a:lnTo>
                        <a:lnTo>
                          <a:pt x="1487" y="188"/>
                        </a:lnTo>
                        <a:lnTo>
                          <a:pt x="1481" y="198"/>
                        </a:lnTo>
                        <a:lnTo>
                          <a:pt x="1473" y="208"/>
                        </a:lnTo>
                        <a:lnTo>
                          <a:pt x="1465" y="217"/>
                        </a:lnTo>
                        <a:lnTo>
                          <a:pt x="1456" y="226"/>
                        </a:lnTo>
                        <a:lnTo>
                          <a:pt x="1447" y="233"/>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3"/>
                        </a:lnTo>
                        <a:lnTo>
                          <a:pt x="46" y="226"/>
                        </a:lnTo>
                        <a:lnTo>
                          <a:pt x="37" y="217"/>
                        </a:lnTo>
                        <a:lnTo>
                          <a:pt x="29" y="208"/>
                        </a:lnTo>
                        <a:lnTo>
                          <a:pt x="22" y="198"/>
                        </a:lnTo>
                        <a:lnTo>
                          <a:pt x="15" y="188"/>
                        </a:lnTo>
                        <a:lnTo>
                          <a:pt x="10" y="176"/>
                        </a:lnTo>
                        <a:lnTo>
                          <a:pt x="6" y="165"/>
                        </a:lnTo>
                        <a:lnTo>
                          <a:pt x="3" y="152"/>
                        </a:lnTo>
                        <a:lnTo>
                          <a:pt x="1" y="140"/>
                        </a:lnTo>
                        <a:lnTo>
                          <a:pt x="0" y="127"/>
                        </a:lnTo>
                        <a:lnTo>
                          <a:pt x="1" y="115"/>
                        </a:lnTo>
                        <a:lnTo>
                          <a:pt x="3" y="102"/>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61" name="Freeform 151">
                    <a:extLst>
                      <a:ext uri="{FF2B5EF4-FFF2-40B4-BE49-F238E27FC236}">
                        <a16:creationId xmlns:a16="http://schemas.microsoft.com/office/drawing/2014/main" id="{49079421-62F0-4A46-B90E-005511CBE786}"/>
                      </a:ext>
                    </a:extLst>
                  </p:cNvPr>
                  <p:cNvSpPr>
                    <a:spLocks noEditPoints="1"/>
                  </p:cNvSpPr>
                  <p:nvPr/>
                </p:nvSpPr>
                <p:spPr bwMode="auto">
                  <a:xfrm>
                    <a:off x="-909638" y="971550"/>
                    <a:ext cx="909638" cy="203993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rgbClr val="00B0F0"/>
                  </a:solid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grpSp>
            <p:grpSp>
              <p:nvGrpSpPr>
                <p:cNvPr id="40" name="组合 73">
                  <a:extLst>
                    <a:ext uri="{FF2B5EF4-FFF2-40B4-BE49-F238E27FC236}">
                      <a16:creationId xmlns:a16="http://schemas.microsoft.com/office/drawing/2014/main" id="{8BD70C4F-0392-49E7-B057-43181F0EB796}"/>
                    </a:ext>
                  </a:extLst>
                </p:cNvPr>
                <p:cNvGrpSpPr/>
                <p:nvPr/>
              </p:nvGrpSpPr>
              <p:grpSpPr>
                <a:xfrm>
                  <a:off x="1601152" y="2361813"/>
                  <a:ext cx="242888" cy="465236"/>
                  <a:chOff x="-909638" y="971550"/>
                  <a:chExt cx="909638" cy="2039938"/>
                </a:xfrm>
                <a:solidFill>
                  <a:sysClr val="windowText" lastClr="000000">
                    <a:lumMod val="50000"/>
                    <a:lumOff val="50000"/>
                  </a:sysClr>
                </a:solidFill>
              </p:grpSpPr>
              <p:sp>
                <p:nvSpPr>
                  <p:cNvPr id="52" name="Freeform 147">
                    <a:extLst>
                      <a:ext uri="{FF2B5EF4-FFF2-40B4-BE49-F238E27FC236}">
                        <a16:creationId xmlns:a16="http://schemas.microsoft.com/office/drawing/2014/main" id="{4B0CADDC-439D-4F1A-8547-9AFA836B2EC9}"/>
                      </a:ext>
                    </a:extLst>
                  </p:cNvPr>
                  <p:cNvSpPr>
                    <a:spLocks/>
                  </p:cNvSpPr>
                  <p:nvPr/>
                </p:nvSpPr>
                <p:spPr bwMode="auto">
                  <a:xfrm>
                    <a:off x="-363538" y="132556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2"/>
                      </a:cxn>
                      <a:cxn ang="0">
                        <a:pos x="1502" y="128"/>
                      </a:cxn>
                      <a:cxn ang="0">
                        <a:pos x="1500" y="153"/>
                      </a:cxn>
                      <a:cxn ang="0">
                        <a:pos x="1493" y="177"/>
                      </a:cxn>
                      <a:cxn ang="0">
                        <a:pos x="1481" y="199"/>
                      </a:cxn>
                      <a:cxn ang="0">
                        <a:pos x="1465" y="217"/>
                      </a:cxn>
                      <a:cxn ang="0">
                        <a:pos x="1447" y="232"/>
                      </a:cxn>
                      <a:cxn ang="0">
                        <a:pos x="1425" y="245"/>
                      </a:cxn>
                      <a:cxn ang="0">
                        <a:pos x="1401" y="252"/>
                      </a:cxn>
                      <a:cxn ang="0">
                        <a:pos x="1376" y="254"/>
                      </a:cxn>
                      <a:cxn ang="0">
                        <a:pos x="113" y="254"/>
                      </a:cxn>
                      <a:cxn ang="0">
                        <a:pos x="89" y="249"/>
                      </a:cxn>
                      <a:cxn ang="0">
                        <a:pos x="66" y="238"/>
                      </a:cxn>
                      <a:cxn ang="0">
                        <a:pos x="46" y="225"/>
                      </a:cxn>
                      <a:cxn ang="0">
                        <a:pos x="29" y="208"/>
                      </a:cxn>
                      <a:cxn ang="0">
                        <a:pos x="15" y="188"/>
                      </a:cxn>
                      <a:cxn ang="0">
                        <a:pos x="6" y="165"/>
                      </a:cxn>
                      <a:cxn ang="0">
                        <a:pos x="1" y="140"/>
                      </a:cxn>
                      <a:cxn ang="0">
                        <a:pos x="1" y="114"/>
                      </a:cxn>
                      <a:cxn ang="0">
                        <a:pos x="6" y="90"/>
                      </a:cxn>
                      <a:cxn ang="0">
                        <a:pos x="15" y="67"/>
                      </a:cxn>
                      <a:cxn ang="0">
                        <a:pos x="29" y="47"/>
                      </a:cxn>
                      <a:cxn ang="0">
                        <a:pos x="46" y="30"/>
                      </a:cxn>
                      <a:cxn ang="0">
                        <a:pos x="66" y="16"/>
                      </a:cxn>
                      <a:cxn ang="0">
                        <a:pos x="89" y="7"/>
                      </a:cxn>
                      <a:cxn ang="0">
                        <a:pos x="113" y="1"/>
                      </a:cxn>
                    </a:cxnLst>
                    <a:rect l="0" t="0" r="r" b="b"/>
                    <a:pathLst>
                      <a:path w="1502" h="254">
                        <a:moveTo>
                          <a:pt x="127" y="0"/>
                        </a:moveTo>
                        <a:lnTo>
                          <a:pt x="1376" y="0"/>
                        </a:lnTo>
                        <a:lnTo>
                          <a:pt x="1388" y="1"/>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2"/>
                        </a:lnTo>
                        <a:lnTo>
                          <a:pt x="1502" y="114"/>
                        </a:lnTo>
                        <a:lnTo>
                          <a:pt x="1502" y="128"/>
                        </a:lnTo>
                        <a:lnTo>
                          <a:pt x="1502" y="140"/>
                        </a:lnTo>
                        <a:lnTo>
                          <a:pt x="1500" y="153"/>
                        </a:lnTo>
                        <a:lnTo>
                          <a:pt x="1497" y="165"/>
                        </a:lnTo>
                        <a:lnTo>
                          <a:pt x="1493" y="177"/>
                        </a:lnTo>
                        <a:lnTo>
                          <a:pt x="1487" y="188"/>
                        </a:lnTo>
                        <a:lnTo>
                          <a:pt x="1481" y="199"/>
                        </a:lnTo>
                        <a:lnTo>
                          <a:pt x="1473" y="208"/>
                        </a:lnTo>
                        <a:lnTo>
                          <a:pt x="1465" y="217"/>
                        </a:lnTo>
                        <a:lnTo>
                          <a:pt x="1456" y="225"/>
                        </a:lnTo>
                        <a:lnTo>
                          <a:pt x="1447" y="232"/>
                        </a:lnTo>
                        <a:lnTo>
                          <a:pt x="1436" y="238"/>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38"/>
                        </a:lnTo>
                        <a:lnTo>
                          <a:pt x="56" y="232"/>
                        </a:lnTo>
                        <a:lnTo>
                          <a:pt x="46" y="225"/>
                        </a:lnTo>
                        <a:lnTo>
                          <a:pt x="37" y="217"/>
                        </a:lnTo>
                        <a:lnTo>
                          <a:pt x="29" y="208"/>
                        </a:lnTo>
                        <a:lnTo>
                          <a:pt x="22" y="199"/>
                        </a:lnTo>
                        <a:lnTo>
                          <a:pt x="15" y="188"/>
                        </a:lnTo>
                        <a:lnTo>
                          <a:pt x="10" y="177"/>
                        </a:lnTo>
                        <a:lnTo>
                          <a:pt x="6" y="165"/>
                        </a:lnTo>
                        <a:lnTo>
                          <a:pt x="3" y="153"/>
                        </a:lnTo>
                        <a:lnTo>
                          <a:pt x="1" y="140"/>
                        </a:lnTo>
                        <a:lnTo>
                          <a:pt x="0" y="128"/>
                        </a:lnTo>
                        <a:lnTo>
                          <a:pt x="1" y="114"/>
                        </a:lnTo>
                        <a:lnTo>
                          <a:pt x="3" y="102"/>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1"/>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53" name="Freeform 148">
                    <a:extLst>
                      <a:ext uri="{FF2B5EF4-FFF2-40B4-BE49-F238E27FC236}">
                        <a16:creationId xmlns:a16="http://schemas.microsoft.com/office/drawing/2014/main" id="{F16B7427-D04C-4E1A-9577-DB8AF4F36B8C}"/>
                      </a:ext>
                    </a:extLst>
                  </p:cNvPr>
                  <p:cNvSpPr>
                    <a:spLocks/>
                  </p:cNvSpPr>
                  <p:nvPr/>
                </p:nvSpPr>
                <p:spPr bwMode="auto">
                  <a:xfrm>
                    <a:off x="-363538" y="160178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1"/>
                      </a:cxn>
                      <a:cxn ang="0">
                        <a:pos x="1502" y="127"/>
                      </a:cxn>
                      <a:cxn ang="0">
                        <a:pos x="1500" y="152"/>
                      </a:cxn>
                      <a:cxn ang="0">
                        <a:pos x="1493" y="176"/>
                      </a:cxn>
                      <a:cxn ang="0">
                        <a:pos x="1481" y="198"/>
                      </a:cxn>
                      <a:cxn ang="0">
                        <a:pos x="1465" y="217"/>
                      </a:cxn>
                      <a:cxn ang="0">
                        <a:pos x="1447" y="232"/>
                      </a:cxn>
                      <a:cxn ang="0">
                        <a:pos x="1425" y="244"/>
                      </a:cxn>
                      <a:cxn ang="0">
                        <a:pos x="1401" y="252"/>
                      </a:cxn>
                      <a:cxn ang="0">
                        <a:pos x="1376" y="254"/>
                      </a:cxn>
                      <a:cxn ang="0">
                        <a:pos x="113" y="254"/>
                      </a:cxn>
                      <a:cxn ang="0">
                        <a:pos x="89" y="248"/>
                      </a:cxn>
                      <a:cxn ang="0">
                        <a:pos x="66" y="239"/>
                      </a:cxn>
                      <a:cxn ang="0">
                        <a:pos x="46" y="224"/>
                      </a:cxn>
                      <a:cxn ang="0">
                        <a:pos x="29" y="208"/>
                      </a:cxn>
                      <a:cxn ang="0">
                        <a:pos x="15" y="188"/>
                      </a:cxn>
                      <a:cxn ang="0">
                        <a:pos x="6" y="165"/>
                      </a:cxn>
                      <a:cxn ang="0">
                        <a:pos x="1" y="140"/>
                      </a:cxn>
                      <a:cxn ang="0">
                        <a:pos x="1" y="114"/>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1"/>
                        </a:lnTo>
                        <a:lnTo>
                          <a:pt x="1502" y="114"/>
                        </a:lnTo>
                        <a:lnTo>
                          <a:pt x="1502" y="127"/>
                        </a:lnTo>
                        <a:lnTo>
                          <a:pt x="1502" y="140"/>
                        </a:lnTo>
                        <a:lnTo>
                          <a:pt x="1500" y="152"/>
                        </a:lnTo>
                        <a:lnTo>
                          <a:pt x="1497" y="165"/>
                        </a:lnTo>
                        <a:lnTo>
                          <a:pt x="1493" y="176"/>
                        </a:lnTo>
                        <a:lnTo>
                          <a:pt x="1487" y="188"/>
                        </a:lnTo>
                        <a:lnTo>
                          <a:pt x="1481" y="198"/>
                        </a:lnTo>
                        <a:lnTo>
                          <a:pt x="1473" y="208"/>
                        </a:lnTo>
                        <a:lnTo>
                          <a:pt x="1465" y="217"/>
                        </a:lnTo>
                        <a:lnTo>
                          <a:pt x="1456" y="224"/>
                        </a:lnTo>
                        <a:lnTo>
                          <a:pt x="1447" y="232"/>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2"/>
                        </a:lnTo>
                        <a:lnTo>
                          <a:pt x="46" y="224"/>
                        </a:lnTo>
                        <a:lnTo>
                          <a:pt x="37" y="217"/>
                        </a:lnTo>
                        <a:lnTo>
                          <a:pt x="29" y="208"/>
                        </a:lnTo>
                        <a:lnTo>
                          <a:pt x="22" y="198"/>
                        </a:lnTo>
                        <a:lnTo>
                          <a:pt x="15" y="188"/>
                        </a:lnTo>
                        <a:lnTo>
                          <a:pt x="10" y="176"/>
                        </a:lnTo>
                        <a:lnTo>
                          <a:pt x="6" y="165"/>
                        </a:lnTo>
                        <a:lnTo>
                          <a:pt x="3" y="152"/>
                        </a:lnTo>
                        <a:lnTo>
                          <a:pt x="1" y="140"/>
                        </a:lnTo>
                        <a:lnTo>
                          <a:pt x="0" y="127"/>
                        </a:lnTo>
                        <a:lnTo>
                          <a:pt x="1" y="114"/>
                        </a:lnTo>
                        <a:lnTo>
                          <a:pt x="3" y="101"/>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54" name="Freeform 149">
                    <a:extLst>
                      <a:ext uri="{FF2B5EF4-FFF2-40B4-BE49-F238E27FC236}">
                        <a16:creationId xmlns:a16="http://schemas.microsoft.com/office/drawing/2014/main" id="{70CEF153-A2D0-4B04-AD9D-1385F0D5EF15}"/>
                      </a:ext>
                    </a:extLst>
                  </p:cNvPr>
                  <p:cNvSpPr>
                    <a:spLocks/>
                  </p:cNvSpPr>
                  <p:nvPr/>
                </p:nvSpPr>
                <p:spPr bwMode="auto">
                  <a:xfrm>
                    <a:off x="-363538" y="187801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3"/>
                      </a:cxn>
                      <a:cxn ang="0">
                        <a:pos x="1502" y="128"/>
                      </a:cxn>
                      <a:cxn ang="0">
                        <a:pos x="1500" y="153"/>
                      </a:cxn>
                      <a:cxn ang="0">
                        <a:pos x="1493" y="177"/>
                      </a:cxn>
                      <a:cxn ang="0">
                        <a:pos x="1481" y="199"/>
                      </a:cxn>
                      <a:cxn ang="0">
                        <a:pos x="1465" y="218"/>
                      </a:cxn>
                      <a:cxn ang="0">
                        <a:pos x="1447" y="233"/>
                      </a:cxn>
                      <a:cxn ang="0">
                        <a:pos x="1425" y="245"/>
                      </a:cxn>
                      <a:cxn ang="0">
                        <a:pos x="1401" y="252"/>
                      </a:cxn>
                      <a:cxn ang="0">
                        <a:pos x="1376" y="254"/>
                      </a:cxn>
                      <a:cxn ang="0">
                        <a:pos x="113" y="254"/>
                      </a:cxn>
                      <a:cxn ang="0">
                        <a:pos x="89" y="249"/>
                      </a:cxn>
                      <a:cxn ang="0">
                        <a:pos x="66" y="240"/>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30"/>
                      </a:cxn>
                      <a:cxn ang="0">
                        <a:pos x="66" y="16"/>
                      </a:cxn>
                      <a:cxn ang="0">
                        <a:pos x="89" y="7"/>
                      </a:cxn>
                      <a:cxn ang="0">
                        <a:pos x="113" y="2"/>
                      </a:cxn>
                    </a:cxnLst>
                    <a:rect l="0" t="0" r="r" b="b"/>
                    <a:pathLst>
                      <a:path w="1502" h="254">
                        <a:moveTo>
                          <a:pt x="127" y="0"/>
                        </a:moveTo>
                        <a:lnTo>
                          <a:pt x="1376" y="0"/>
                        </a:lnTo>
                        <a:lnTo>
                          <a:pt x="1388" y="2"/>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3"/>
                        </a:lnTo>
                        <a:lnTo>
                          <a:pt x="1502" y="115"/>
                        </a:lnTo>
                        <a:lnTo>
                          <a:pt x="1502" y="128"/>
                        </a:lnTo>
                        <a:lnTo>
                          <a:pt x="1502" y="140"/>
                        </a:lnTo>
                        <a:lnTo>
                          <a:pt x="1500" y="153"/>
                        </a:lnTo>
                        <a:lnTo>
                          <a:pt x="1497" y="165"/>
                        </a:lnTo>
                        <a:lnTo>
                          <a:pt x="1493" y="177"/>
                        </a:lnTo>
                        <a:lnTo>
                          <a:pt x="1487" y="188"/>
                        </a:lnTo>
                        <a:lnTo>
                          <a:pt x="1481" y="199"/>
                        </a:lnTo>
                        <a:lnTo>
                          <a:pt x="1473" y="208"/>
                        </a:lnTo>
                        <a:lnTo>
                          <a:pt x="1465" y="218"/>
                        </a:lnTo>
                        <a:lnTo>
                          <a:pt x="1456" y="226"/>
                        </a:lnTo>
                        <a:lnTo>
                          <a:pt x="1447" y="233"/>
                        </a:lnTo>
                        <a:lnTo>
                          <a:pt x="1436" y="240"/>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40"/>
                        </a:lnTo>
                        <a:lnTo>
                          <a:pt x="56" y="233"/>
                        </a:lnTo>
                        <a:lnTo>
                          <a:pt x="46" y="226"/>
                        </a:lnTo>
                        <a:lnTo>
                          <a:pt x="37" y="218"/>
                        </a:lnTo>
                        <a:lnTo>
                          <a:pt x="29" y="208"/>
                        </a:lnTo>
                        <a:lnTo>
                          <a:pt x="22" y="199"/>
                        </a:lnTo>
                        <a:lnTo>
                          <a:pt x="15" y="188"/>
                        </a:lnTo>
                        <a:lnTo>
                          <a:pt x="10" y="177"/>
                        </a:lnTo>
                        <a:lnTo>
                          <a:pt x="6" y="165"/>
                        </a:lnTo>
                        <a:lnTo>
                          <a:pt x="3" y="153"/>
                        </a:lnTo>
                        <a:lnTo>
                          <a:pt x="1" y="140"/>
                        </a:lnTo>
                        <a:lnTo>
                          <a:pt x="0" y="128"/>
                        </a:lnTo>
                        <a:lnTo>
                          <a:pt x="1" y="115"/>
                        </a:lnTo>
                        <a:lnTo>
                          <a:pt x="3" y="103"/>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2"/>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55" name="Freeform 150">
                    <a:extLst>
                      <a:ext uri="{FF2B5EF4-FFF2-40B4-BE49-F238E27FC236}">
                        <a16:creationId xmlns:a16="http://schemas.microsoft.com/office/drawing/2014/main" id="{C5BFE5F7-C658-4C0B-AFE2-A4B2640EE4E5}"/>
                      </a:ext>
                    </a:extLst>
                  </p:cNvPr>
                  <p:cNvSpPr>
                    <a:spLocks/>
                  </p:cNvSpPr>
                  <p:nvPr/>
                </p:nvSpPr>
                <p:spPr bwMode="auto">
                  <a:xfrm>
                    <a:off x="-363538" y="215423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2"/>
                      </a:cxn>
                      <a:cxn ang="0">
                        <a:pos x="1502" y="127"/>
                      </a:cxn>
                      <a:cxn ang="0">
                        <a:pos x="1500" y="152"/>
                      </a:cxn>
                      <a:cxn ang="0">
                        <a:pos x="1493" y="176"/>
                      </a:cxn>
                      <a:cxn ang="0">
                        <a:pos x="1481" y="198"/>
                      </a:cxn>
                      <a:cxn ang="0">
                        <a:pos x="1465" y="217"/>
                      </a:cxn>
                      <a:cxn ang="0">
                        <a:pos x="1447" y="233"/>
                      </a:cxn>
                      <a:cxn ang="0">
                        <a:pos x="1425" y="244"/>
                      </a:cxn>
                      <a:cxn ang="0">
                        <a:pos x="1401" y="252"/>
                      </a:cxn>
                      <a:cxn ang="0">
                        <a:pos x="1376" y="254"/>
                      </a:cxn>
                      <a:cxn ang="0">
                        <a:pos x="113" y="254"/>
                      </a:cxn>
                      <a:cxn ang="0">
                        <a:pos x="89" y="248"/>
                      </a:cxn>
                      <a:cxn ang="0">
                        <a:pos x="66" y="239"/>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2"/>
                        </a:lnTo>
                        <a:lnTo>
                          <a:pt x="1502" y="115"/>
                        </a:lnTo>
                        <a:lnTo>
                          <a:pt x="1502" y="127"/>
                        </a:lnTo>
                        <a:lnTo>
                          <a:pt x="1502" y="140"/>
                        </a:lnTo>
                        <a:lnTo>
                          <a:pt x="1500" y="152"/>
                        </a:lnTo>
                        <a:lnTo>
                          <a:pt x="1497" y="165"/>
                        </a:lnTo>
                        <a:lnTo>
                          <a:pt x="1493" y="176"/>
                        </a:lnTo>
                        <a:lnTo>
                          <a:pt x="1487" y="188"/>
                        </a:lnTo>
                        <a:lnTo>
                          <a:pt x="1481" y="198"/>
                        </a:lnTo>
                        <a:lnTo>
                          <a:pt x="1473" y="208"/>
                        </a:lnTo>
                        <a:lnTo>
                          <a:pt x="1465" y="217"/>
                        </a:lnTo>
                        <a:lnTo>
                          <a:pt x="1456" y="226"/>
                        </a:lnTo>
                        <a:lnTo>
                          <a:pt x="1447" y="233"/>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3"/>
                        </a:lnTo>
                        <a:lnTo>
                          <a:pt x="46" y="226"/>
                        </a:lnTo>
                        <a:lnTo>
                          <a:pt x="37" y="217"/>
                        </a:lnTo>
                        <a:lnTo>
                          <a:pt x="29" y="208"/>
                        </a:lnTo>
                        <a:lnTo>
                          <a:pt x="22" y="198"/>
                        </a:lnTo>
                        <a:lnTo>
                          <a:pt x="15" y="188"/>
                        </a:lnTo>
                        <a:lnTo>
                          <a:pt x="10" y="176"/>
                        </a:lnTo>
                        <a:lnTo>
                          <a:pt x="6" y="165"/>
                        </a:lnTo>
                        <a:lnTo>
                          <a:pt x="3" y="152"/>
                        </a:lnTo>
                        <a:lnTo>
                          <a:pt x="1" y="140"/>
                        </a:lnTo>
                        <a:lnTo>
                          <a:pt x="0" y="127"/>
                        </a:lnTo>
                        <a:lnTo>
                          <a:pt x="1" y="115"/>
                        </a:lnTo>
                        <a:lnTo>
                          <a:pt x="3" y="102"/>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56" name="Freeform 151">
                    <a:extLst>
                      <a:ext uri="{FF2B5EF4-FFF2-40B4-BE49-F238E27FC236}">
                        <a16:creationId xmlns:a16="http://schemas.microsoft.com/office/drawing/2014/main" id="{79BF3F46-34E0-4050-8E29-76B3C8FC0691}"/>
                      </a:ext>
                    </a:extLst>
                  </p:cNvPr>
                  <p:cNvSpPr>
                    <a:spLocks noEditPoints="1"/>
                  </p:cNvSpPr>
                  <p:nvPr/>
                </p:nvSpPr>
                <p:spPr bwMode="auto">
                  <a:xfrm>
                    <a:off x="-909638" y="971550"/>
                    <a:ext cx="909638" cy="203993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rgbClr val="00B0F0"/>
                  </a:solid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grpSp>
            <p:cxnSp>
              <p:nvCxnSpPr>
                <p:cNvPr id="41" name="直接连接符 37">
                  <a:extLst>
                    <a:ext uri="{FF2B5EF4-FFF2-40B4-BE49-F238E27FC236}">
                      <a16:creationId xmlns:a16="http://schemas.microsoft.com/office/drawing/2014/main" id="{94F467CF-B00A-4000-9B21-E50CC819FC5E}"/>
                    </a:ext>
                  </a:extLst>
                </p:cNvPr>
                <p:cNvCxnSpPr/>
                <p:nvPr/>
              </p:nvCxnSpPr>
              <p:spPr bwMode="auto">
                <a:xfrm>
                  <a:off x="975360" y="2202180"/>
                  <a:ext cx="1028700" cy="7620"/>
                </a:xfrm>
                <a:prstGeom prst="line">
                  <a:avLst/>
                </a:prstGeom>
                <a:noFill/>
                <a:ln w="22225">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38">
                  <a:extLst>
                    <a:ext uri="{FF2B5EF4-FFF2-40B4-BE49-F238E27FC236}">
                      <a16:creationId xmlns:a16="http://schemas.microsoft.com/office/drawing/2014/main" id="{B20C5144-170A-4199-9575-911CA1AA623D}"/>
                    </a:ext>
                  </a:extLst>
                </p:cNvPr>
                <p:cNvCxnSpPr/>
                <p:nvPr/>
              </p:nvCxnSpPr>
              <p:spPr bwMode="auto">
                <a:xfrm>
                  <a:off x="1264920" y="2209800"/>
                  <a:ext cx="0" cy="144780"/>
                </a:xfrm>
                <a:prstGeom prst="line">
                  <a:avLst/>
                </a:prstGeom>
                <a:noFill/>
                <a:ln w="12700">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39">
                  <a:extLst>
                    <a:ext uri="{FF2B5EF4-FFF2-40B4-BE49-F238E27FC236}">
                      <a16:creationId xmlns:a16="http://schemas.microsoft.com/office/drawing/2014/main" id="{017F9EAB-3EDC-4D01-8624-FCC367E85311}"/>
                    </a:ext>
                  </a:extLst>
                </p:cNvPr>
                <p:cNvCxnSpPr/>
                <p:nvPr/>
              </p:nvCxnSpPr>
              <p:spPr bwMode="auto">
                <a:xfrm>
                  <a:off x="1729740" y="2217420"/>
                  <a:ext cx="0" cy="144780"/>
                </a:xfrm>
                <a:prstGeom prst="line">
                  <a:avLst/>
                </a:prstGeom>
                <a:noFill/>
                <a:ln w="12700">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圆角矩形 40">
                  <a:extLst>
                    <a:ext uri="{FF2B5EF4-FFF2-40B4-BE49-F238E27FC236}">
                      <a16:creationId xmlns:a16="http://schemas.microsoft.com/office/drawing/2014/main" id="{A7E2AF78-36FC-4E23-BFCF-D6F3458E576B}"/>
                    </a:ext>
                  </a:extLst>
                </p:cNvPr>
                <p:cNvSpPr/>
                <p:nvPr/>
              </p:nvSpPr>
              <p:spPr bwMode="auto">
                <a:xfrm>
                  <a:off x="807720" y="1973580"/>
                  <a:ext cx="1478280" cy="1927860"/>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noAutofit/>
                </a:bodyPr>
                <a:lstStyle/>
                <a:p>
                  <a:pPr fontAlgn="ctr">
                    <a:buClr>
                      <a:srgbClr val="CC9900"/>
                    </a:buClr>
                    <a:buFont typeface="Wingdings" pitchFamily="2" charset="2"/>
                    <a:buChar char="n"/>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5" name="圆角矩形 41">
                  <a:extLst>
                    <a:ext uri="{FF2B5EF4-FFF2-40B4-BE49-F238E27FC236}">
                      <a16:creationId xmlns:a16="http://schemas.microsoft.com/office/drawing/2014/main" id="{19316139-3932-436C-905B-2C278B5AE876}"/>
                    </a:ext>
                  </a:extLst>
                </p:cNvPr>
                <p:cNvSpPr/>
                <p:nvPr/>
              </p:nvSpPr>
              <p:spPr bwMode="auto">
                <a:xfrm>
                  <a:off x="1121365" y="1762443"/>
                  <a:ext cx="832614" cy="309633"/>
                </a:xfrm>
                <a:prstGeom prst="roundRect">
                  <a:avLst/>
                </a:prstGeom>
                <a:solidFill>
                  <a:sysClr val="window" lastClr="FFFFFF"/>
                </a:solidFill>
                <a:ln w="12700">
                  <a:solidFill>
                    <a:sysClr val="windowText" lastClr="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noAutofit/>
                </a:bodyPr>
                <a:lstStyle/>
                <a:p>
                  <a:pPr fontAlgn="ctr">
                    <a:buClr>
                      <a:srgbClr val="CC9900"/>
                    </a:buCl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6" name="Freeform 8">
                  <a:extLst>
                    <a:ext uri="{FF2B5EF4-FFF2-40B4-BE49-F238E27FC236}">
                      <a16:creationId xmlns:a16="http://schemas.microsoft.com/office/drawing/2014/main" id="{03DBA9A2-F72F-4A21-87A1-38DC3D925F46}"/>
                    </a:ext>
                  </a:extLst>
                </p:cNvPr>
                <p:cNvSpPr>
                  <a:spLocks/>
                </p:cNvSpPr>
                <p:nvPr/>
              </p:nvSpPr>
              <p:spPr bwMode="auto">
                <a:xfrm>
                  <a:off x="1345412" y="3014505"/>
                  <a:ext cx="323368" cy="246856"/>
                </a:xfrm>
                <a:custGeom>
                  <a:avLst/>
                  <a:gdLst>
                    <a:gd name="T0" fmla="*/ 341 w 727"/>
                    <a:gd name="T1" fmla="*/ 0 h 482"/>
                    <a:gd name="T2" fmla="*/ 374 w 727"/>
                    <a:gd name="T3" fmla="*/ 3 h 482"/>
                    <a:gd name="T4" fmla="*/ 407 w 727"/>
                    <a:gd name="T5" fmla="*/ 11 h 482"/>
                    <a:gd name="T6" fmla="*/ 438 w 727"/>
                    <a:gd name="T7" fmla="*/ 23 h 482"/>
                    <a:gd name="T8" fmla="*/ 465 w 727"/>
                    <a:gd name="T9" fmla="*/ 38 h 482"/>
                    <a:gd name="T10" fmla="*/ 491 w 727"/>
                    <a:gd name="T11" fmla="*/ 58 h 482"/>
                    <a:gd name="T12" fmla="*/ 513 w 727"/>
                    <a:gd name="T13" fmla="*/ 82 h 482"/>
                    <a:gd name="T14" fmla="*/ 531 w 727"/>
                    <a:gd name="T15" fmla="*/ 109 h 482"/>
                    <a:gd name="T16" fmla="*/ 546 w 727"/>
                    <a:gd name="T17" fmla="*/ 139 h 482"/>
                    <a:gd name="T18" fmla="*/ 553 w 727"/>
                    <a:gd name="T19" fmla="*/ 139 h 482"/>
                    <a:gd name="T20" fmla="*/ 571 w 727"/>
                    <a:gd name="T21" fmla="*/ 139 h 482"/>
                    <a:gd name="T22" fmla="*/ 604 w 727"/>
                    <a:gd name="T23" fmla="*/ 146 h 482"/>
                    <a:gd name="T24" fmla="*/ 635 w 727"/>
                    <a:gd name="T25" fmla="*/ 159 h 482"/>
                    <a:gd name="T26" fmla="*/ 663 w 727"/>
                    <a:gd name="T27" fmla="*/ 177 h 482"/>
                    <a:gd name="T28" fmla="*/ 686 w 727"/>
                    <a:gd name="T29" fmla="*/ 201 h 482"/>
                    <a:gd name="T30" fmla="*/ 705 w 727"/>
                    <a:gd name="T31" fmla="*/ 228 h 482"/>
                    <a:gd name="T32" fmla="*/ 719 w 727"/>
                    <a:gd name="T33" fmla="*/ 259 h 482"/>
                    <a:gd name="T34" fmla="*/ 725 w 727"/>
                    <a:gd name="T35" fmla="*/ 292 h 482"/>
                    <a:gd name="T36" fmla="*/ 727 w 727"/>
                    <a:gd name="T37" fmla="*/ 310 h 482"/>
                    <a:gd name="T38" fmla="*/ 723 w 727"/>
                    <a:gd name="T39" fmla="*/ 345 h 482"/>
                    <a:gd name="T40" fmla="*/ 712 w 727"/>
                    <a:gd name="T41" fmla="*/ 378 h 482"/>
                    <a:gd name="T42" fmla="*/ 697 w 727"/>
                    <a:gd name="T43" fmla="*/ 407 h 482"/>
                    <a:gd name="T44" fmla="*/ 675 w 727"/>
                    <a:gd name="T45" fmla="*/ 433 h 482"/>
                    <a:gd name="T46" fmla="*/ 650 w 727"/>
                    <a:gd name="T47" fmla="*/ 453 h 482"/>
                    <a:gd name="T48" fmla="*/ 621 w 727"/>
                    <a:gd name="T49" fmla="*/ 470 h 482"/>
                    <a:gd name="T50" fmla="*/ 588 w 727"/>
                    <a:gd name="T51" fmla="*/ 480 h 482"/>
                    <a:gd name="T52" fmla="*/ 553 w 727"/>
                    <a:gd name="T53" fmla="*/ 482 h 482"/>
                    <a:gd name="T54" fmla="*/ 143 w 727"/>
                    <a:gd name="T55" fmla="*/ 482 h 482"/>
                    <a:gd name="T56" fmla="*/ 114 w 727"/>
                    <a:gd name="T57" fmla="*/ 480 h 482"/>
                    <a:gd name="T58" fmla="*/ 88 w 727"/>
                    <a:gd name="T59" fmla="*/ 471 h 482"/>
                    <a:gd name="T60" fmla="*/ 63 w 727"/>
                    <a:gd name="T61" fmla="*/ 459 h 482"/>
                    <a:gd name="T62" fmla="*/ 43 w 727"/>
                    <a:gd name="T63" fmla="*/ 440 h 482"/>
                    <a:gd name="T64" fmla="*/ 24 w 727"/>
                    <a:gd name="T65" fmla="*/ 420 h 482"/>
                    <a:gd name="T66" fmla="*/ 11 w 727"/>
                    <a:gd name="T67" fmla="*/ 395 h 482"/>
                    <a:gd name="T68" fmla="*/ 2 w 727"/>
                    <a:gd name="T69" fmla="*/ 369 h 482"/>
                    <a:gd name="T70" fmla="*/ 0 w 727"/>
                    <a:gd name="T71" fmla="*/ 340 h 482"/>
                    <a:gd name="T72" fmla="*/ 0 w 727"/>
                    <a:gd name="T73" fmla="*/ 327 h 482"/>
                    <a:gd name="T74" fmla="*/ 4 w 727"/>
                    <a:gd name="T75" fmla="*/ 301 h 482"/>
                    <a:gd name="T76" fmla="*/ 13 w 727"/>
                    <a:gd name="T77" fmla="*/ 278 h 482"/>
                    <a:gd name="T78" fmla="*/ 33 w 727"/>
                    <a:gd name="T79" fmla="*/ 246 h 482"/>
                    <a:gd name="T80" fmla="*/ 72 w 727"/>
                    <a:gd name="T81" fmla="*/ 215 h 482"/>
                    <a:gd name="T82" fmla="*/ 96 w 727"/>
                    <a:gd name="T83" fmla="*/ 204 h 482"/>
                    <a:gd name="T84" fmla="*/ 119 w 727"/>
                    <a:gd name="T85" fmla="*/ 197 h 482"/>
                    <a:gd name="T86" fmla="*/ 123 w 727"/>
                    <a:gd name="T87" fmla="*/ 177 h 482"/>
                    <a:gd name="T88" fmla="*/ 136 w 727"/>
                    <a:gd name="T89" fmla="*/ 139 h 482"/>
                    <a:gd name="T90" fmla="*/ 154 w 727"/>
                    <a:gd name="T91" fmla="*/ 102 h 482"/>
                    <a:gd name="T92" fmla="*/ 178 w 727"/>
                    <a:gd name="T93" fmla="*/ 71 h 482"/>
                    <a:gd name="T94" fmla="*/ 207 w 727"/>
                    <a:gd name="T95" fmla="*/ 45 h 482"/>
                    <a:gd name="T96" fmla="*/ 240 w 727"/>
                    <a:gd name="T97" fmla="*/ 23 h 482"/>
                    <a:gd name="T98" fmla="*/ 279 w 727"/>
                    <a:gd name="T99" fmla="*/ 9 h 482"/>
                    <a:gd name="T100" fmla="*/ 319 w 727"/>
                    <a:gd name="T101" fmla="*/ 1 h 482"/>
                    <a:gd name="T102" fmla="*/ 341 w 727"/>
                    <a:gd name="T10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482">
                      <a:moveTo>
                        <a:pt x="341" y="0"/>
                      </a:moveTo>
                      <a:lnTo>
                        <a:pt x="341" y="0"/>
                      </a:lnTo>
                      <a:lnTo>
                        <a:pt x="357" y="1"/>
                      </a:lnTo>
                      <a:lnTo>
                        <a:pt x="374" y="3"/>
                      </a:lnTo>
                      <a:lnTo>
                        <a:pt x="390" y="5"/>
                      </a:lnTo>
                      <a:lnTo>
                        <a:pt x="407" y="11"/>
                      </a:lnTo>
                      <a:lnTo>
                        <a:pt x="421" y="16"/>
                      </a:lnTo>
                      <a:lnTo>
                        <a:pt x="438" y="23"/>
                      </a:lnTo>
                      <a:lnTo>
                        <a:pt x="450" y="31"/>
                      </a:lnTo>
                      <a:lnTo>
                        <a:pt x="465" y="38"/>
                      </a:lnTo>
                      <a:lnTo>
                        <a:pt x="478" y="49"/>
                      </a:lnTo>
                      <a:lnTo>
                        <a:pt x="491" y="58"/>
                      </a:lnTo>
                      <a:lnTo>
                        <a:pt x="502" y="71"/>
                      </a:lnTo>
                      <a:lnTo>
                        <a:pt x="513" y="82"/>
                      </a:lnTo>
                      <a:lnTo>
                        <a:pt x="522" y="95"/>
                      </a:lnTo>
                      <a:lnTo>
                        <a:pt x="531" y="109"/>
                      </a:lnTo>
                      <a:lnTo>
                        <a:pt x="538" y="124"/>
                      </a:lnTo>
                      <a:lnTo>
                        <a:pt x="546" y="139"/>
                      </a:lnTo>
                      <a:lnTo>
                        <a:pt x="546" y="139"/>
                      </a:lnTo>
                      <a:lnTo>
                        <a:pt x="553" y="139"/>
                      </a:lnTo>
                      <a:lnTo>
                        <a:pt x="553" y="139"/>
                      </a:lnTo>
                      <a:lnTo>
                        <a:pt x="571" y="139"/>
                      </a:lnTo>
                      <a:lnTo>
                        <a:pt x="588" y="142"/>
                      </a:lnTo>
                      <a:lnTo>
                        <a:pt x="604" y="146"/>
                      </a:lnTo>
                      <a:lnTo>
                        <a:pt x="621" y="151"/>
                      </a:lnTo>
                      <a:lnTo>
                        <a:pt x="635" y="159"/>
                      </a:lnTo>
                      <a:lnTo>
                        <a:pt x="650" y="168"/>
                      </a:lnTo>
                      <a:lnTo>
                        <a:pt x="663" y="177"/>
                      </a:lnTo>
                      <a:lnTo>
                        <a:pt x="675" y="188"/>
                      </a:lnTo>
                      <a:lnTo>
                        <a:pt x="686" y="201"/>
                      </a:lnTo>
                      <a:lnTo>
                        <a:pt x="697" y="213"/>
                      </a:lnTo>
                      <a:lnTo>
                        <a:pt x="705" y="228"/>
                      </a:lnTo>
                      <a:lnTo>
                        <a:pt x="712" y="243"/>
                      </a:lnTo>
                      <a:lnTo>
                        <a:pt x="719" y="259"/>
                      </a:lnTo>
                      <a:lnTo>
                        <a:pt x="723" y="276"/>
                      </a:lnTo>
                      <a:lnTo>
                        <a:pt x="725" y="292"/>
                      </a:lnTo>
                      <a:lnTo>
                        <a:pt x="727" y="310"/>
                      </a:lnTo>
                      <a:lnTo>
                        <a:pt x="727" y="310"/>
                      </a:lnTo>
                      <a:lnTo>
                        <a:pt x="725" y="329"/>
                      </a:lnTo>
                      <a:lnTo>
                        <a:pt x="723" y="345"/>
                      </a:lnTo>
                      <a:lnTo>
                        <a:pt x="719" y="362"/>
                      </a:lnTo>
                      <a:lnTo>
                        <a:pt x="712" y="378"/>
                      </a:lnTo>
                      <a:lnTo>
                        <a:pt x="705" y="393"/>
                      </a:lnTo>
                      <a:lnTo>
                        <a:pt x="697" y="407"/>
                      </a:lnTo>
                      <a:lnTo>
                        <a:pt x="686" y="420"/>
                      </a:lnTo>
                      <a:lnTo>
                        <a:pt x="675" y="433"/>
                      </a:lnTo>
                      <a:lnTo>
                        <a:pt x="663" y="444"/>
                      </a:lnTo>
                      <a:lnTo>
                        <a:pt x="650" y="453"/>
                      </a:lnTo>
                      <a:lnTo>
                        <a:pt x="635" y="462"/>
                      </a:lnTo>
                      <a:lnTo>
                        <a:pt x="621" y="470"/>
                      </a:lnTo>
                      <a:lnTo>
                        <a:pt x="604" y="475"/>
                      </a:lnTo>
                      <a:lnTo>
                        <a:pt x="588" y="480"/>
                      </a:lnTo>
                      <a:lnTo>
                        <a:pt x="571" y="482"/>
                      </a:lnTo>
                      <a:lnTo>
                        <a:pt x="553" y="482"/>
                      </a:lnTo>
                      <a:lnTo>
                        <a:pt x="143" y="482"/>
                      </a:lnTo>
                      <a:lnTo>
                        <a:pt x="143" y="482"/>
                      </a:lnTo>
                      <a:lnTo>
                        <a:pt x="129" y="482"/>
                      </a:lnTo>
                      <a:lnTo>
                        <a:pt x="114" y="480"/>
                      </a:lnTo>
                      <a:lnTo>
                        <a:pt x="101" y="477"/>
                      </a:lnTo>
                      <a:lnTo>
                        <a:pt x="88" y="471"/>
                      </a:lnTo>
                      <a:lnTo>
                        <a:pt x="75" y="466"/>
                      </a:lnTo>
                      <a:lnTo>
                        <a:pt x="63" y="459"/>
                      </a:lnTo>
                      <a:lnTo>
                        <a:pt x="52" y="449"/>
                      </a:lnTo>
                      <a:lnTo>
                        <a:pt x="43" y="440"/>
                      </a:lnTo>
                      <a:lnTo>
                        <a:pt x="33" y="431"/>
                      </a:lnTo>
                      <a:lnTo>
                        <a:pt x="24" y="420"/>
                      </a:lnTo>
                      <a:lnTo>
                        <a:pt x="17" y="407"/>
                      </a:lnTo>
                      <a:lnTo>
                        <a:pt x="11" y="395"/>
                      </a:lnTo>
                      <a:lnTo>
                        <a:pt x="6" y="382"/>
                      </a:lnTo>
                      <a:lnTo>
                        <a:pt x="2" y="369"/>
                      </a:lnTo>
                      <a:lnTo>
                        <a:pt x="0" y="354"/>
                      </a:lnTo>
                      <a:lnTo>
                        <a:pt x="0" y="340"/>
                      </a:lnTo>
                      <a:lnTo>
                        <a:pt x="0" y="340"/>
                      </a:lnTo>
                      <a:lnTo>
                        <a:pt x="0" y="327"/>
                      </a:lnTo>
                      <a:lnTo>
                        <a:pt x="2" y="314"/>
                      </a:lnTo>
                      <a:lnTo>
                        <a:pt x="4" y="301"/>
                      </a:lnTo>
                      <a:lnTo>
                        <a:pt x="10" y="288"/>
                      </a:lnTo>
                      <a:lnTo>
                        <a:pt x="13" y="278"/>
                      </a:lnTo>
                      <a:lnTo>
                        <a:pt x="21" y="267"/>
                      </a:lnTo>
                      <a:lnTo>
                        <a:pt x="33" y="246"/>
                      </a:lnTo>
                      <a:lnTo>
                        <a:pt x="52" y="228"/>
                      </a:lnTo>
                      <a:lnTo>
                        <a:pt x="72" y="215"/>
                      </a:lnTo>
                      <a:lnTo>
                        <a:pt x="83" y="208"/>
                      </a:lnTo>
                      <a:lnTo>
                        <a:pt x="96" y="204"/>
                      </a:lnTo>
                      <a:lnTo>
                        <a:pt x="108" y="201"/>
                      </a:lnTo>
                      <a:lnTo>
                        <a:pt x="119" y="197"/>
                      </a:lnTo>
                      <a:lnTo>
                        <a:pt x="119" y="197"/>
                      </a:lnTo>
                      <a:lnTo>
                        <a:pt x="123" y="177"/>
                      </a:lnTo>
                      <a:lnTo>
                        <a:pt x="129" y="157"/>
                      </a:lnTo>
                      <a:lnTo>
                        <a:pt x="136" y="139"/>
                      </a:lnTo>
                      <a:lnTo>
                        <a:pt x="143" y="120"/>
                      </a:lnTo>
                      <a:lnTo>
                        <a:pt x="154" y="102"/>
                      </a:lnTo>
                      <a:lnTo>
                        <a:pt x="165" y="85"/>
                      </a:lnTo>
                      <a:lnTo>
                        <a:pt x="178" y="71"/>
                      </a:lnTo>
                      <a:lnTo>
                        <a:pt x="193" y="58"/>
                      </a:lnTo>
                      <a:lnTo>
                        <a:pt x="207" y="45"/>
                      </a:lnTo>
                      <a:lnTo>
                        <a:pt x="224" y="32"/>
                      </a:lnTo>
                      <a:lnTo>
                        <a:pt x="240" y="23"/>
                      </a:lnTo>
                      <a:lnTo>
                        <a:pt x="258" y="16"/>
                      </a:lnTo>
                      <a:lnTo>
                        <a:pt x="279" y="9"/>
                      </a:lnTo>
                      <a:lnTo>
                        <a:pt x="299" y="3"/>
                      </a:lnTo>
                      <a:lnTo>
                        <a:pt x="319" y="1"/>
                      </a:lnTo>
                      <a:lnTo>
                        <a:pt x="341" y="0"/>
                      </a:lnTo>
                      <a:lnTo>
                        <a:pt x="341" y="0"/>
                      </a:lnTo>
                      <a:close/>
                    </a:path>
                  </a:pathLst>
                </a:custGeom>
                <a:solidFill>
                  <a:srgbClr val="00B0F0"/>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cxnSp>
              <p:nvCxnSpPr>
                <p:cNvPr id="47" name="直接连接符 43">
                  <a:extLst>
                    <a:ext uri="{FF2B5EF4-FFF2-40B4-BE49-F238E27FC236}">
                      <a16:creationId xmlns:a16="http://schemas.microsoft.com/office/drawing/2014/main" id="{F2638555-4F2A-4922-8B7F-BA212C2AAFEE}"/>
                    </a:ext>
                  </a:extLst>
                </p:cNvPr>
                <p:cNvCxnSpPr>
                  <a:endCxn id="48" idx="0"/>
                </p:cNvCxnSpPr>
                <p:nvPr/>
              </p:nvCxnSpPr>
              <p:spPr bwMode="auto">
                <a:xfrm>
                  <a:off x="1188720" y="2827021"/>
                  <a:ext cx="308609" cy="220980"/>
                </a:xfrm>
                <a:prstGeom prst="line">
                  <a:avLst/>
                </a:prstGeom>
                <a:noFill/>
                <a:ln w="15875">
                  <a:solidFill>
                    <a:srgbClr val="C0504D">
                      <a:lumMod val="75000"/>
                    </a:srgbClr>
                  </a:solidFill>
                  <a:prstDash val="sys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TextBox 304">
                  <a:extLst>
                    <a:ext uri="{FF2B5EF4-FFF2-40B4-BE49-F238E27FC236}">
                      <a16:creationId xmlns:a16="http://schemas.microsoft.com/office/drawing/2014/main" id="{46A0FB84-94F6-4711-813C-6C73244AE298}"/>
                    </a:ext>
                  </a:extLst>
                </p:cNvPr>
                <p:cNvSpPr txBox="1"/>
                <p:nvPr/>
              </p:nvSpPr>
              <p:spPr>
                <a:xfrm>
                  <a:off x="1249680" y="3048001"/>
                  <a:ext cx="495299" cy="213438"/>
                </a:xfrm>
                <a:prstGeom prst="rect">
                  <a:avLst/>
                </a:prstGeom>
                <a:noFill/>
              </p:spPr>
              <p:txBody>
                <a:bodyPr wrap="square" rtlCol="0">
                  <a:noAutofit/>
                </a:bodyPr>
                <a:lstStyle/>
                <a:p>
                  <a:pPr defTabSz="1625885" fontAlgn="ctr">
                    <a:defRPr/>
                  </a:pPr>
                  <a:r>
                    <a:rPr lang="en-US">
                      <a:solidFill>
                        <a:prstClr val="white"/>
                      </a:solidFill>
                      <a:latin typeface="Arial" panose="020B0604020202020204" pitchFamily="34" charset="0"/>
                      <a:ea typeface="微软雅黑" panose="020B0503020204020204" pitchFamily="34" charset="-122"/>
                      <a:cs typeface="Arial" pitchFamily="34" charset="0"/>
                    </a:rPr>
                    <a:t> </a:t>
                  </a:r>
                  <a:endParaRPr lang="en-US" altLang="zh-CN" sz="1200" kern="0">
                    <a:solidFill>
                      <a:prstClr val="white"/>
                    </a:solidFill>
                    <a:latin typeface="Arial" panose="020B0604020202020204" pitchFamily="34" charset="0"/>
                    <a:ea typeface="微软雅黑" panose="020B0503020204020204" pitchFamily="34" charset="-122"/>
                    <a:cs typeface="Arial" pitchFamily="34" charset="0"/>
                  </a:endParaRPr>
                </a:p>
              </p:txBody>
            </p:sp>
            <p:cxnSp>
              <p:nvCxnSpPr>
                <p:cNvPr id="49" name="直接连接符 45">
                  <a:extLst>
                    <a:ext uri="{FF2B5EF4-FFF2-40B4-BE49-F238E27FC236}">
                      <a16:creationId xmlns:a16="http://schemas.microsoft.com/office/drawing/2014/main" id="{FA46B36E-92A4-429F-806F-132A76A54DD7}"/>
                    </a:ext>
                  </a:extLst>
                </p:cNvPr>
                <p:cNvCxnSpPr>
                  <a:stCxn id="48" idx="0"/>
                </p:cNvCxnSpPr>
                <p:nvPr/>
              </p:nvCxnSpPr>
              <p:spPr bwMode="auto">
                <a:xfrm flipV="1">
                  <a:off x="1497329" y="2834643"/>
                  <a:ext cx="156211" cy="213358"/>
                </a:xfrm>
                <a:prstGeom prst="line">
                  <a:avLst/>
                </a:prstGeom>
                <a:noFill/>
                <a:ln w="15875">
                  <a:solidFill>
                    <a:srgbClr val="C0504D">
                      <a:lumMod val="75000"/>
                    </a:srgbClr>
                  </a:solidFill>
                  <a:prstDash val="sys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46">
                  <a:extLst>
                    <a:ext uri="{FF2B5EF4-FFF2-40B4-BE49-F238E27FC236}">
                      <a16:creationId xmlns:a16="http://schemas.microsoft.com/office/drawing/2014/main" id="{7B2B8AD6-7951-46DA-B366-C0415849EC39}"/>
                    </a:ext>
                  </a:extLst>
                </p:cNvPr>
                <p:cNvCxnSpPr/>
                <p:nvPr/>
              </p:nvCxnSpPr>
              <p:spPr bwMode="auto">
                <a:xfrm flipV="1">
                  <a:off x="1509378" y="3239560"/>
                  <a:ext cx="44460" cy="206839"/>
                </a:xfrm>
                <a:prstGeom prst="line">
                  <a:avLst/>
                </a:prstGeom>
                <a:noFill/>
                <a:ln w="15875">
                  <a:solidFill>
                    <a:srgbClr val="C0504D">
                      <a:lumMod val="75000"/>
                    </a:srgb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Freeform 30">
                  <a:extLst>
                    <a:ext uri="{FF2B5EF4-FFF2-40B4-BE49-F238E27FC236}">
                      <a16:creationId xmlns:a16="http://schemas.microsoft.com/office/drawing/2014/main" id="{8A3E8E5C-3221-4B87-A928-98917AD3DDDE}"/>
                    </a:ext>
                  </a:extLst>
                </p:cNvPr>
                <p:cNvSpPr>
                  <a:spLocks noEditPoints="1"/>
                </p:cNvSpPr>
                <p:nvPr/>
              </p:nvSpPr>
              <p:spPr bwMode="auto">
                <a:xfrm>
                  <a:off x="1324701" y="3392351"/>
                  <a:ext cx="321219" cy="455750"/>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00B0F0"/>
                </a:solid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grpSp>
          <p:sp>
            <p:nvSpPr>
              <p:cNvPr id="38" name="TextBox 293">
                <a:extLst>
                  <a:ext uri="{FF2B5EF4-FFF2-40B4-BE49-F238E27FC236}">
                    <a16:creationId xmlns:a16="http://schemas.microsoft.com/office/drawing/2014/main" id="{7EDD4595-7261-433E-A5A0-B73B397DD7DB}"/>
                  </a:ext>
                </a:extLst>
              </p:cNvPr>
              <p:cNvSpPr txBox="1"/>
              <p:nvPr/>
            </p:nvSpPr>
            <p:spPr>
              <a:xfrm>
                <a:off x="3477603" y="1816152"/>
                <a:ext cx="1054647" cy="266797"/>
              </a:xfrm>
              <a:prstGeom prst="rect">
                <a:avLst/>
              </a:prstGeom>
              <a:noFill/>
            </p:spPr>
            <p:txBody>
              <a:bodyPr wrap="square" rtlCol="0" anchor="ctr">
                <a:noAutofit/>
              </a:bodyPr>
              <a:lstStyle/>
              <a:p>
                <a:pPr algn="ctr" defTabSz="1625885" fontAlgn="ctr">
                  <a:defRPr/>
                </a:pPr>
                <a:r>
                  <a:rPr lang="en-US" sz="1200" b="1">
                    <a:solidFill>
                      <a:prstClr val="black"/>
                    </a:solidFill>
                    <a:latin typeface="Arial" panose="020B0604020202020204" pitchFamily="34" charset="0"/>
                  </a:rPr>
                  <a:t>Remote DR center</a:t>
                </a:r>
                <a:endParaRPr lang="en-US" altLang="zh-CN" sz="1200" b="1" kern="0">
                  <a:solidFill>
                    <a:prstClr val="black"/>
                  </a:solidFill>
                  <a:latin typeface="Arial" panose="020B0604020202020204" pitchFamily="34" charset="0"/>
                  <a:ea typeface="微软雅黑" panose="020B0503020204020204" pitchFamily="34" charset="-122"/>
                  <a:cs typeface="Arial" pitchFamily="34" charset="0"/>
                </a:endParaRPr>
              </a:p>
            </p:txBody>
          </p:sp>
        </p:grpSp>
        <p:cxnSp>
          <p:nvCxnSpPr>
            <p:cNvPr id="6" name="形状 232">
              <a:extLst>
                <a:ext uri="{FF2B5EF4-FFF2-40B4-BE49-F238E27FC236}">
                  <a16:creationId xmlns:a16="http://schemas.microsoft.com/office/drawing/2014/main" id="{13FEEBC2-6873-4F5A-92D1-A31BDAE46DD1}"/>
                </a:ext>
              </a:extLst>
            </p:cNvPr>
            <p:cNvCxnSpPr/>
            <p:nvPr/>
          </p:nvCxnSpPr>
          <p:spPr bwMode="auto">
            <a:xfrm>
              <a:off x="1751854" y="2040420"/>
              <a:ext cx="1403685" cy="12700"/>
            </a:xfrm>
            <a:prstGeom prst="curvedConnector3">
              <a:avLst>
                <a:gd name="adj1" fmla="val 50000"/>
              </a:avLst>
            </a:prstGeom>
            <a:noFill/>
            <a:ln w="15875">
              <a:solidFill>
                <a:srgbClr val="002060"/>
              </a:solidFill>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 name="组合 33">
              <a:extLst>
                <a:ext uri="{FF2B5EF4-FFF2-40B4-BE49-F238E27FC236}">
                  <a16:creationId xmlns:a16="http://schemas.microsoft.com/office/drawing/2014/main" id="{91D46B33-E670-4E2C-B8D2-8F68E9F45E60}"/>
                </a:ext>
              </a:extLst>
            </p:cNvPr>
            <p:cNvGrpSpPr/>
            <p:nvPr/>
          </p:nvGrpSpPr>
          <p:grpSpPr>
            <a:xfrm>
              <a:off x="1944408" y="1588565"/>
              <a:ext cx="775802" cy="673387"/>
              <a:chOff x="2429931" y="2907824"/>
              <a:chExt cx="753646" cy="406875"/>
            </a:xfrm>
          </p:grpSpPr>
          <p:sp>
            <p:nvSpPr>
              <p:cNvPr id="35" name="Freeform 8">
                <a:extLst>
                  <a:ext uri="{FF2B5EF4-FFF2-40B4-BE49-F238E27FC236}">
                    <a16:creationId xmlns:a16="http://schemas.microsoft.com/office/drawing/2014/main" id="{803C21FD-3A89-4B85-9727-1270C7695BD0}"/>
                  </a:ext>
                </a:extLst>
              </p:cNvPr>
              <p:cNvSpPr>
                <a:spLocks/>
              </p:cNvSpPr>
              <p:nvPr/>
            </p:nvSpPr>
            <p:spPr bwMode="auto">
              <a:xfrm>
                <a:off x="2536388" y="2907824"/>
                <a:ext cx="647189" cy="406875"/>
              </a:xfrm>
              <a:custGeom>
                <a:avLst/>
                <a:gdLst>
                  <a:gd name="T0" fmla="*/ 341 w 727"/>
                  <a:gd name="T1" fmla="*/ 0 h 482"/>
                  <a:gd name="T2" fmla="*/ 374 w 727"/>
                  <a:gd name="T3" fmla="*/ 3 h 482"/>
                  <a:gd name="T4" fmla="*/ 407 w 727"/>
                  <a:gd name="T5" fmla="*/ 11 h 482"/>
                  <a:gd name="T6" fmla="*/ 438 w 727"/>
                  <a:gd name="T7" fmla="*/ 23 h 482"/>
                  <a:gd name="T8" fmla="*/ 465 w 727"/>
                  <a:gd name="T9" fmla="*/ 38 h 482"/>
                  <a:gd name="T10" fmla="*/ 491 w 727"/>
                  <a:gd name="T11" fmla="*/ 58 h 482"/>
                  <a:gd name="T12" fmla="*/ 513 w 727"/>
                  <a:gd name="T13" fmla="*/ 82 h 482"/>
                  <a:gd name="T14" fmla="*/ 531 w 727"/>
                  <a:gd name="T15" fmla="*/ 109 h 482"/>
                  <a:gd name="T16" fmla="*/ 546 w 727"/>
                  <a:gd name="T17" fmla="*/ 139 h 482"/>
                  <a:gd name="T18" fmla="*/ 553 w 727"/>
                  <a:gd name="T19" fmla="*/ 139 h 482"/>
                  <a:gd name="T20" fmla="*/ 571 w 727"/>
                  <a:gd name="T21" fmla="*/ 139 h 482"/>
                  <a:gd name="T22" fmla="*/ 604 w 727"/>
                  <a:gd name="T23" fmla="*/ 146 h 482"/>
                  <a:gd name="T24" fmla="*/ 635 w 727"/>
                  <a:gd name="T25" fmla="*/ 159 h 482"/>
                  <a:gd name="T26" fmla="*/ 663 w 727"/>
                  <a:gd name="T27" fmla="*/ 177 h 482"/>
                  <a:gd name="T28" fmla="*/ 686 w 727"/>
                  <a:gd name="T29" fmla="*/ 201 h 482"/>
                  <a:gd name="T30" fmla="*/ 705 w 727"/>
                  <a:gd name="T31" fmla="*/ 228 h 482"/>
                  <a:gd name="T32" fmla="*/ 719 w 727"/>
                  <a:gd name="T33" fmla="*/ 259 h 482"/>
                  <a:gd name="T34" fmla="*/ 725 w 727"/>
                  <a:gd name="T35" fmla="*/ 292 h 482"/>
                  <a:gd name="T36" fmla="*/ 727 w 727"/>
                  <a:gd name="T37" fmla="*/ 310 h 482"/>
                  <a:gd name="T38" fmla="*/ 723 w 727"/>
                  <a:gd name="T39" fmla="*/ 345 h 482"/>
                  <a:gd name="T40" fmla="*/ 712 w 727"/>
                  <a:gd name="T41" fmla="*/ 378 h 482"/>
                  <a:gd name="T42" fmla="*/ 697 w 727"/>
                  <a:gd name="T43" fmla="*/ 407 h 482"/>
                  <a:gd name="T44" fmla="*/ 675 w 727"/>
                  <a:gd name="T45" fmla="*/ 433 h 482"/>
                  <a:gd name="T46" fmla="*/ 650 w 727"/>
                  <a:gd name="T47" fmla="*/ 453 h 482"/>
                  <a:gd name="T48" fmla="*/ 621 w 727"/>
                  <a:gd name="T49" fmla="*/ 470 h 482"/>
                  <a:gd name="T50" fmla="*/ 588 w 727"/>
                  <a:gd name="T51" fmla="*/ 480 h 482"/>
                  <a:gd name="T52" fmla="*/ 553 w 727"/>
                  <a:gd name="T53" fmla="*/ 482 h 482"/>
                  <a:gd name="T54" fmla="*/ 143 w 727"/>
                  <a:gd name="T55" fmla="*/ 482 h 482"/>
                  <a:gd name="T56" fmla="*/ 114 w 727"/>
                  <a:gd name="T57" fmla="*/ 480 h 482"/>
                  <a:gd name="T58" fmla="*/ 88 w 727"/>
                  <a:gd name="T59" fmla="*/ 471 h 482"/>
                  <a:gd name="T60" fmla="*/ 63 w 727"/>
                  <a:gd name="T61" fmla="*/ 459 h 482"/>
                  <a:gd name="T62" fmla="*/ 43 w 727"/>
                  <a:gd name="T63" fmla="*/ 440 h 482"/>
                  <a:gd name="T64" fmla="*/ 24 w 727"/>
                  <a:gd name="T65" fmla="*/ 420 h 482"/>
                  <a:gd name="T66" fmla="*/ 11 w 727"/>
                  <a:gd name="T67" fmla="*/ 395 h 482"/>
                  <a:gd name="T68" fmla="*/ 2 w 727"/>
                  <a:gd name="T69" fmla="*/ 369 h 482"/>
                  <a:gd name="T70" fmla="*/ 0 w 727"/>
                  <a:gd name="T71" fmla="*/ 340 h 482"/>
                  <a:gd name="T72" fmla="*/ 0 w 727"/>
                  <a:gd name="T73" fmla="*/ 327 h 482"/>
                  <a:gd name="T74" fmla="*/ 4 w 727"/>
                  <a:gd name="T75" fmla="*/ 301 h 482"/>
                  <a:gd name="T76" fmla="*/ 13 w 727"/>
                  <a:gd name="T77" fmla="*/ 278 h 482"/>
                  <a:gd name="T78" fmla="*/ 33 w 727"/>
                  <a:gd name="T79" fmla="*/ 246 h 482"/>
                  <a:gd name="T80" fmla="*/ 72 w 727"/>
                  <a:gd name="T81" fmla="*/ 215 h 482"/>
                  <a:gd name="T82" fmla="*/ 96 w 727"/>
                  <a:gd name="T83" fmla="*/ 204 h 482"/>
                  <a:gd name="T84" fmla="*/ 119 w 727"/>
                  <a:gd name="T85" fmla="*/ 197 h 482"/>
                  <a:gd name="T86" fmla="*/ 123 w 727"/>
                  <a:gd name="T87" fmla="*/ 177 h 482"/>
                  <a:gd name="T88" fmla="*/ 136 w 727"/>
                  <a:gd name="T89" fmla="*/ 139 h 482"/>
                  <a:gd name="T90" fmla="*/ 154 w 727"/>
                  <a:gd name="T91" fmla="*/ 102 h 482"/>
                  <a:gd name="T92" fmla="*/ 178 w 727"/>
                  <a:gd name="T93" fmla="*/ 71 h 482"/>
                  <a:gd name="T94" fmla="*/ 207 w 727"/>
                  <a:gd name="T95" fmla="*/ 45 h 482"/>
                  <a:gd name="T96" fmla="*/ 240 w 727"/>
                  <a:gd name="T97" fmla="*/ 23 h 482"/>
                  <a:gd name="T98" fmla="*/ 279 w 727"/>
                  <a:gd name="T99" fmla="*/ 9 h 482"/>
                  <a:gd name="T100" fmla="*/ 319 w 727"/>
                  <a:gd name="T101" fmla="*/ 1 h 482"/>
                  <a:gd name="T102" fmla="*/ 341 w 727"/>
                  <a:gd name="T10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482">
                    <a:moveTo>
                      <a:pt x="341" y="0"/>
                    </a:moveTo>
                    <a:lnTo>
                      <a:pt x="341" y="0"/>
                    </a:lnTo>
                    <a:lnTo>
                      <a:pt x="357" y="1"/>
                    </a:lnTo>
                    <a:lnTo>
                      <a:pt x="374" y="3"/>
                    </a:lnTo>
                    <a:lnTo>
                      <a:pt x="390" y="5"/>
                    </a:lnTo>
                    <a:lnTo>
                      <a:pt x="407" y="11"/>
                    </a:lnTo>
                    <a:lnTo>
                      <a:pt x="421" y="16"/>
                    </a:lnTo>
                    <a:lnTo>
                      <a:pt x="438" y="23"/>
                    </a:lnTo>
                    <a:lnTo>
                      <a:pt x="450" y="31"/>
                    </a:lnTo>
                    <a:lnTo>
                      <a:pt x="465" y="38"/>
                    </a:lnTo>
                    <a:lnTo>
                      <a:pt x="478" y="49"/>
                    </a:lnTo>
                    <a:lnTo>
                      <a:pt x="491" y="58"/>
                    </a:lnTo>
                    <a:lnTo>
                      <a:pt x="502" y="71"/>
                    </a:lnTo>
                    <a:lnTo>
                      <a:pt x="513" y="82"/>
                    </a:lnTo>
                    <a:lnTo>
                      <a:pt x="522" y="95"/>
                    </a:lnTo>
                    <a:lnTo>
                      <a:pt x="531" y="109"/>
                    </a:lnTo>
                    <a:lnTo>
                      <a:pt x="538" y="124"/>
                    </a:lnTo>
                    <a:lnTo>
                      <a:pt x="546" y="139"/>
                    </a:lnTo>
                    <a:lnTo>
                      <a:pt x="546" y="139"/>
                    </a:lnTo>
                    <a:lnTo>
                      <a:pt x="553" y="139"/>
                    </a:lnTo>
                    <a:lnTo>
                      <a:pt x="553" y="139"/>
                    </a:lnTo>
                    <a:lnTo>
                      <a:pt x="571" y="139"/>
                    </a:lnTo>
                    <a:lnTo>
                      <a:pt x="588" y="142"/>
                    </a:lnTo>
                    <a:lnTo>
                      <a:pt x="604" y="146"/>
                    </a:lnTo>
                    <a:lnTo>
                      <a:pt x="621" y="151"/>
                    </a:lnTo>
                    <a:lnTo>
                      <a:pt x="635" y="159"/>
                    </a:lnTo>
                    <a:lnTo>
                      <a:pt x="650" y="168"/>
                    </a:lnTo>
                    <a:lnTo>
                      <a:pt x="663" y="177"/>
                    </a:lnTo>
                    <a:lnTo>
                      <a:pt x="675" y="188"/>
                    </a:lnTo>
                    <a:lnTo>
                      <a:pt x="686" y="201"/>
                    </a:lnTo>
                    <a:lnTo>
                      <a:pt x="697" y="213"/>
                    </a:lnTo>
                    <a:lnTo>
                      <a:pt x="705" y="228"/>
                    </a:lnTo>
                    <a:lnTo>
                      <a:pt x="712" y="243"/>
                    </a:lnTo>
                    <a:lnTo>
                      <a:pt x="719" y="259"/>
                    </a:lnTo>
                    <a:lnTo>
                      <a:pt x="723" y="276"/>
                    </a:lnTo>
                    <a:lnTo>
                      <a:pt x="725" y="292"/>
                    </a:lnTo>
                    <a:lnTo>
                      <a:pt x="727" y="310"/>
                    </a:lnTo>
                    <a:lnTo>
                      <a:pt x="727" y="310"/>
                    </a:lnTo>
                    <a:lnTo>
                      <a:pt x="725" y="329"/>
                    </a:lnTo>
                    <a:lnTo>
                      <a:pt x="723" y="345"/>
                    </a:lnTo>
                    <a:lnTo>
                      <a:pt x="719" y="362"/>
                    </a:lnTo>
                    <a:lnTo>
                      <a:pt x="712" y="378"/>
                    </a:lnTo>
                    <a:lnTo>
                      <a:pt x="705" y="393"/>
                    </a:lnTo>
                    <a:lnTo>
                      <a:pt x="697" y="407"/>
                    </a:lnTo>
                    <a:lnTo>
                      <a:pt x="686" y="420"/>
                    </a:lnTo>
                    <a:lnTo>
                      <a:pt x="675" y="433"/>
                    </a:lnTo>
                    <a:lnTo>
                      <a:pt x="663" y="444"/>
                    </a:lnTo>
                    <a:lnTo>
                      <a:pt x="650" y="453"/>
                    </a:lnTo>
                    <a:lnTo>
                      <a:pt x="635" y="462"/>
                    </a:lnTo>
                    <a:lnTo>
                      <a:pt x="621" y="470"/>
                    </a:lnTo>
                    <a:lnTo>
                      <a:pt x="604" y="475"/>
                    </a:lnTo>
                    <a:lnTo>
                      <a:pt x="588" y="480"/>
                    </a:lnTo>
                    <a:lnTo>
                      <a:pt x="571" y="482"/>
                    </a:lnTo>
                    <a:lnTo>
                      <a:pt x="553" y="482"/>
                    </a:lnTo>
                    <a:lnTo>
                      <a:pt x="143" y="482"/>
                    </a:lnTo>
                    <a:lnTo>
                      <a:pt x="143" y="482"/>
                    </a:lnTo>
                    <a:lnTo>
                      <a:pt x="129" y="482"/>
                    </a:lnTo>
                    <a:lnTo>
                      <a:pt x="114" y="480"/>
                    </a:lnTo>
                    <a:lnTo>
                      <a:pt x="101" y="477"/>
                    </a:lnTo>
                    <a:lnTo>
                      <a:pt x="88" y="471"/>
                    </a:lnTo>
                    <a:lnTo>
                      <a:pt x="75" y="466"/>
                    </a:lnTo>
                    <a:lnTo>
                      <a:pt x="63" y="459"/>
                    </a:lnTo>
                    <a:lnTo>
                      <a:pt x="52" y="449"/>
                    </a:lnTo>
                    <a:lnTo>
                      <a:pt x="43" y="440"/>
                    </a:lnTo>
                    <a:lnTo>
                      <a:pt x="33" y="431"/>
                    </a:lnTo>
                    <a:lnTo>
                      <a:pt x="24" y="420"/>
                    </a:lnTo>
                    <a:lnTo>
                      <a:pt x="17" y="407"/>
                    </a:lnTo>
                    <a:lnTo>
                      <a:pt x="11" y="395"/>
                    </a:lnTo>
                    <a:lnTo>
                      <a:pt x="6" y="382"/>
                    </a:lnTo>
                    <a:lnTo>
                      <a:pt x="2" y="369"/>
                    </a:lnTo>
                    <a:lnTo>
                      <a:pt x="0" y="354"/>
                    </a:lnTo>
                    <a:lnTo>
                      <a:pt x="0" y="340"/>
                    </a:lnTo>
                    <a:lnTo>
                      <a:pt x="0" y="340"/>
                    </a:lnTo>
                    <a:lnTo>
                      <a:pt x="0" y="327"/>
                    </a:lnTo>
                    <a:lnTo>
                      <a:pt x="2" y="314"/>
                    </a:lnTo>
                    <a:lnTo>
                      <a:pt x="4" y="301"/>
                    </a:lnTo>
                    <a:lnTo>
                      <a:pt x="10" y="288"/>
                    </a:lnTo>
                    <a:lnTo>
                      <a:pt x="13" y="278"/>
                    </a:lnTo>
                    <a:lnTo>
                      <a:pt x="21" y="267"/>
                    </a:lnTo>
                    <a:lnTo>
                      <a:pt x="33" y="246"/>
                    </a:lnTo>
                    <a:lnTo>
                      <a:pt x="52" y="228"/>
                    </a:lnTo>
                    <a:lnTo>
                      <a:pt x="72" y="215"/>
                    </a:lnTo>
                    <a:lnTo>
                      <a:pt x="83" y="208"/>
                    </a:lnTo>
                    <a:lnTo>
                      <a:pt x="96" y="204"/>
                    </a:lnTo>
                    <a:lnTo>
                      <a:pt x="108" y="201"/>
                    </a:lnTo>
                    <a:lnTo>
                      <a:pt x="119" y="197"/>
                    </a:lnTo>
                    <a:lnTo>
                      <a:pt x="119" y="197"/>
                    </a:lnTo>
                    <a:lnTo>
                      <a:pt x="123" y="177"/>
                    </a:lnTo>
                    <a:lnTo>
                      <a:pt x="129" y="157"/>
                    </a:lnTo>
                    <a:lnTo>
                      <a:pt x="136" y="139"/>
                    </a:lnTo>
                    <a:lnTo>
                      <a:pt x="143" y="120"/>
                    </a:lnTo>
                    <a:lnTo>
                      <a:pt x="154" y="102"/>
                    </a:lnTo>
                    <a:lnTo>
                      <a:pt x="165" y="85"/>
                    </a:lnTo>
                    <a:lnTo>
                      <a:pt x="178" y="71"/>
                    </a:lnTo>
                    <a:lnTo>
                      <a:pt x="193" y="58"/>
                    </a:lnTo>
                    <a:lnTo>
                      <a:pt x="207" y="45"/>
                    </a:lnTo>
                    <a:lnTo>
                      <a:pt x="224" y="32"/>
                    </a:lnTo>
                    <a:lnTo>
                      <a:pt x="240" y="23"/>
                    </a:lnTo>
                    <a:lnTo>
                      <a:pt x="258" y="16"/>
                    </a:lnTo>
                    <a:lnTo>
                      <a:pt x="279" y="9"/>
                    </a:lnTo>
                    <a:lnTo>
                      <a:pt x="299" y="3"/>
                    </a:lnTo>
                    <a:lnTo>
                      <a:pt x="319" y="1"/>
                    </a:lnTo>
                    <a:lnTo>
                      <a:pt x="341" y="0"/>
                    </a:lnTo>
                    <a:lnTo>
                      <a:pt x="341" y="0"/>
                    </a:lnTo>
                    <a:close/>
                  </a:path>
                </a:pathLst>
              </a:custGeom>
              <a:solidFill>
                <a:srgbClr val="00B0F0"/>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6" name="TextBox 240">
                <a:extLst>
                  <a:ext uri="{FF2B5EF4-FFF2-40B4-BE49-F238E27FC236}">
                    <a16:creationId xmlns:a16="http://schemas.microsoft.com/office/drawing/2014/main" id="{BD443ACD-83BF-4B9A-87BB-B8E9B76C8E46}"/>
                  </a:ext>
                </a:extLst>
              </p:cNvPr>
              <p:cNvSpPr txBox="1"/>
              <p:nvPr/>
            </p:nvSpPr>
            <p:spPr>
              <a:xfrm>
                <a:off x="2429931" y="3104918"/>
                <a:ext cx="742951" cy="125527"/>
              </a:xfrm>
              <a:prstGeom prst="rect">
                <a:avLst/>
              </a:prstGeom>
              <a:noFill/>
            </p:spPr>
            <p:txBody>
              <a:bodyPr wrap="square" rtlCol="0" anchor="ctr">
                <a:noAutofit/>
              </a:bodyPr>
              <a:lstStyle/>
              <a:p>
                <a:pPr algn="ctr" defTabSz="1625885" fontAlgn="ctr">
                  <a:defRPr/>
                </a:pPr>
                <a:r>
                  <a:rPr lang="en-US" sz="1200">
                    <a:solidFill>
                      <a:prstClr val="white"/>
                    </a:solidFill>
                    <a:latin typeface="Arial" panose="020B0604020202020204" pitchFamily="34" charset="0"/>
                  </a:rPr>
                  <a:t>     WAN</a:t>
                </a:r>
                <a:endParaRPr lang="en-US" altLang="zh-CN" sz="1200" kern="0">
                  <a:solidFill>
                    <a:prstClr val="white"/>
                  </a:solidFill>
                  <a:latin typeface="Arial" panose="020B0604020202020204" pitchFamily="34" charset="0"/>
                  <a:ea typeface="微软雅黑" panose="020B0503020204020204" pitchFamily="34" charset="-122"/>
                  <a:cs typeface="Arial" pitchFamily="34" charset="0"/>
                </a:endParaRPr>
              </a:p>
            </p:txBody>
          </p:sp>
        </p:grpSp>
        <p:sp>
          <p:nvSpPr>
            <p:cNvPr id="8" name="TextBox 236">
              <a:extLst>
                <a:ext uri="{FF2B5EF4-FFF2-40B4-BE49-F238E27FC236}">
                  <a16:creationId xmlns:a16="http://schemas.microsoft.com/office/drawing/2014/main" id="{14AEAEC2-12EB-4BF7-9AD4-4BC623F2DEA1}"/>
                </a:ext>
              </a:extLst>
            </p:cNvPr>
            <p:cNvSpPr txBox="1"/>
            <p:nvPr/>
          </p:nvSpPr>
          <p:spPr>
            <a:xfrm>
              <a:off x="1841389" y="2387612"/>
              <a:ext cx="1203967" cy="484748"/>
            </a:xfrm>
            <a:prstGeom prst="rect">
              <a:avLst/>
            </a:prstGeom>
            <a:noFill/>
          </p:spPr>
          <p:txBody>
            <a:bodyPr wrap="square" rtlCol="0">
              <a:noAutofit/>
            </a:bodyPr>
            <a:lstStyle/>
            <a:p>
              <a:pPr algn="ctr" defTabSz="1625885" fontAlgn="ctr">
                <a:defRPr/>
              </a:pPr>
              <a:r>
                <a:rPr lang="en-US" sz="1200">
                  <a:solidFill>
                    <a:prstClr val="black"/>
                  </a:solidFill>
                  <a:latin typeface="Arial" panose="020B0604020202020204" pitchFamily="34" charset="0"/>
                </a:rPr>
                <a:t>Asynchronous replication</a:t>
              </a: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grpSp>
          <p:nvGrpSpPr>
            <p:cNvPr id="9" name="组合 73">
              <a:extLst>
                <a:ext uri="{FF2B5EF4-FFF2-40B4-BE49-F238E27FC236}">
                  <a16:creationId xmlns:a16="http://schemas.microsoft.com/office/drawing/2014/main" id="{5D070910-059D-44A4-8DEF-6B6BE7D6ACCF}"/>
                </a:ext>
              </a:extLst>
            </p:cNvPr>
            <p:cNvGrpSpPr/>
            <p:nvPr/>
          </p:nvGrpSpPr>
          <p:grpSpPr>
            <a:xfrm>
              <a:off x="329530" y="1278341"/>
              <a:ext cx="1416825" cy="2794185"/>
              <a:chOff x="3274695" y="1776992"/>
              <a:chExt cx="1478280" cy="2153023"/>
            </a:xfrm>
          </p:grpSpPr>
          <p:grpSp>
            <p:nvGrpSpPr>
              <p:cNvPr id="10" name="组合 70">
                <a:extLst>
                  <a:ext uri="{FF2B5EF4-FFF2-40B4-BE49-F238E27FC236}">
                    <a16:creationId xmlns:a16="http://schemas.microsoft.com/office/drawing/2014/main" id="{450144DD-5AA2-405A-BFFC-AA76C050F95D}"/>
                  </a:ext>
                </a:extLst>
              </p:cNvPr>
              <p:cNvGrpSpPr/>
              <p:nvPr/>
            </p:nvGrpSpPr>
            <p:grpSpPr>
              <a:xfrm>
                <a:off x="3274695" y="1776992"/>
                <a:ext cx="1478280" cy="2153023"/>
                <a:chOff x="807720" y="1748417"/>
                <a:chExt cx="1478280" cy="2153023"/>
              </a:xfrm>
            </p:grpSpPr>
            <p:grpSp>
              <p:nvGrpSpPr>
                <p:cNvPr id="12" name="组合 60">
                  <a:extLst>
                    <a:ext uri="{FF2B5EF4-FFF2-40B4-BE49-F238E27FC236}">
                      <a16:creationId xmlns:a16="http://schemas.microsoft.com/office/drawing/2014/main" id="{7B87BF4E-DAF1-4308-BEC5-01F45408440E}"/>
                    </a:ext>
                  </a:extLst>
                </p:cNvPr>
                <p:cNvGrpSpPr/>
                <p:nvPr/>
              </p:nvGrpSpPr>
              <p:grpSpPr>
                <a:xfrm>
                  <a:off x="1136332" y="2354193"/>
                  <a:ext cx="242888" cy="465236"/>
                  <a:chOff x="-909638" y="971550"/>
                  <a:chExt cx="909638" cy="2039938"/>
                </a:xfrm>
                <a:solidFill>
                  <a:sysClr val="windowText" lastClr="000000">
                    <a:lumMod val="50000"/>
                    <a:lumOff val="50000"/>
                  </a:sysClr>
                </a:solidFill>
              </p:grpSpPr>
              <p:sp>
                <p:nvSpPr>
                  <p:cNvPr id="30" name="Freeform 147">
                    <a:extLst>
                      <a:ext uri="{FF2B5EF4-FFF2-40B4-BE49-F238E27FC236}">
                        <a16:creationId xmlns:a16="http://schemas.microsoft.com/office/drawing/2014/main" id="{88E74EC7-B971-45F2-B554-D24AD991F5C6}"/>
                      </a:ext>
                    </a:extLst>
                  </p:cNvPr>
                  <p:cNvSpPr>
                    <a:spLocks/>
                  </p:cNvSpPr>
                  <p:nvPr/>
                </p:nvSpPr>
                <p:spPr bwMode="auto">
                  <a:xfrm>
                    <a:off x="-363538" y="132556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2"/>
                      </a:cxn>
                      <a:cxn ang="0">
                        <a:pos x="1502" y="128"/>
                      </a:cxn>
                      <a:cxn ang="0">
                        <a:pos x="1500" y="153"/>
                      </a:cxn>
                      <a:cxn ang="0">
                        <a:pos x="1493" y="177"/>
                      </a:cxn>
                      <a:cxn ang="0">
                        <a:pos x="1481" y="199"/>
                      </a:cxn>
                      <a:cxn ang="0">
                        <a:pos x="1465" y="217"/>
                      </a:cxn>
                      <a:cxn ang="0">
                        <a:pos x="1447" y="232"/>
                      </a:cxn>
                      <a:cxn ang="0">
                        <a:pos x="1425" y="245"/>
                      </a:cxn>
                      <a:cxn ang="0">
                        <a:pos x="1401" y="252"/>
                      </a:cxn>
                      <a:cxn ang="0">
                        <a:pos x="1376" y="254"/>
                      </a:cxn>
                      <a:cxn ang="0">
                        <a:pos x="113" y="254"/>
                      </a:cxn>
                      <a:cxn ang="0">
                        <a:pos x="89" y="249"/>
                      </a:cxn>
                      <a:cxn ang="0">
                        <a:pos x="66" y="238"/>
                      </a:cxn>
                      <a:cxn ang="0">
                        <a:pos x="46" y="225"/>
                      </a:cxn>
                      <a:cxn ang="0">
                        <a:pos x="29" y="208"/>
                      </a:cxn>
                      <a:cxn ang="0">
                        <a:pos x="15" y="188"/>
                      </a:cxn>
                      <a:cxn ang="0">
                        <a:pos x="6" y="165"/>
                      </a:cxn>
                      <a:cxn ang="0">
                        <a:pos x="1" y="140"/>
                      </a:cxn>
                      <a:cxn ang="0">
                        <a:pos x="1" y="114"/>
                      </a:cxn>
                      <a:cxn ang="0">
                        <a:pos x="6" y="90"/>
                      </a:cxn>
                      <a:cxn ang="0">
                        <a:pos x="15" y="67"/>
                      </a:cxn>
                      <a:cxn ang="0">
                        <a:pos x="29" y="47"/>
                      </a:cxn>
                      <a:cxn ang="0">
                        <a:pos x="46" y="30"/>
                      </a:cxn>
                      <a:cxn ang="0">
                        <a:pos x="66" y="16"/>
                      </a:cxn>
                      <a:cxn ang="0">
                        <a:pos x="89" y="7"/>
                      </a:cxn>
                      <a:cxn ang="0">
                        <a:pos x="113" y="1"/>
                      </a:cxn>
                    </a:cxnLst>
                    <a:rect l="0" t="0" r="r" b="b"/>
                    <a:pathLst>
                      <a:path w="1502" h="254">
                        <a:moveTo>
                          <a:pt x="127" y="0"/>
                        </a:moveTo>
                        <a:lnTo>
                          <a:pt x="1376" y="0"/>
                        </a:lnTo>
                        <a:lnTo>
                          <a:pt x="1388" y="1"/>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2"/>
                        </a:lnTo>
                        <a:lnTo>
                          <a:pt x="1502" y="114"/>
                        </a:lnTo>
                        <a:lnTo>
                          <a:pt x="1502" y="128"/>
                        </a:lnTo>
                        <a:lnTo>
                          <a:pt x="1502" y="140"/>
                        </a:lnTo>
                        <a:lnTo>
                          <a:pt x="1500" y="153"/>
                        </a:lnTo>
                        <a:lnTo>
                          <a:pt x="1497" y="165"/>
                        </a:lnTo>
                        <a:lnTo>
                          <a:pt x="1493" y="177"/>
                        </a:lnTo>
                        <a:lnTo>
                          <a:pt x="1487" y="188"/>
                        </a:lnTo>
                        <a:lnTo>
                          <a:pt x="1481" y="199"/>
                        </a:lnTo>
                        <a:lnTo>
                          <a:pt x="1473" y="208"/>
                        </a:lnTo>
                        <a:lnTo>
                          <a:pt x="1465" y="217"/>
                        </a:lnTo>
                        <a:lnTo>
                          <a:pt x="1456" y="225"/>
                        </a:lnTo>
                        <a:lnTo>
                          <a:pt x="1447" y="232"/>
                        </a:lnTo>
                        <a:lnTo>
                          <a:pt x="1436" y="238"/>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38"/>
                        </a:lnTo>
                        <a:lnTo>
                          <a:pt x="56" y="232"/>
                        </a:lnTo>
                        <a:lnTo>
                          <a:pt x="46" y="225"/>
                        </a:lnTo>
                        <a:lnTo>
                          <a:pt x="37" y="217"/>
                        </a:lnTo>
                        <a:lnTo>
                          <a:pt x="29" y="208"/>
                        </a:lnTo>
                        <a:lnTo>
                          <a:pt x="22" y="199"/>
                        </a:lnTo>
                        <a:lnTo>
                          <a:pt x="15" y="188"/>
                        </a:lnTo>
                        <a:lnTo>
                          <a:pt x="10" y="177"/>
                        </a:lnTo>
                        <a:lnTo>
                          <a:pt x="6" y="165"/>
                        </a:lnTo>
                        <a:lnTo>
                          <a:pt x="3" y="153"/>
                        </a:lnTo>
                        <a:lnTo>
                          <a:pt x="1" y="140"/>
                        </a:lnTo>
                        <a:lnTo>
                          <a:pt x="0" y="128"/>
                        </a:lnTo>
                        <a:lnTo>
                          <a:pt x="1" y="114"/>
                        </a:lnTo>
                        <a:lnTo>
                          <a:pt x="3" y="102"/>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1"/>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1" name="Freeform 148">
                    <a:extLst>
                      <a:ext uri="{FF2B5EF4-FFF2-40B4-BE49-F238E27FC236}">
                        <a16:creationId xmlns:a16="http://schemas.microsoft.com/office/drawing/2014/main" id="{47C6293F-F0C8-43FF-8BE6-B2D7C031F3D7}"/>
                      </a:ext>
                    </a:extLst>
                  </p:cNvPr>
                  <p:cNvSpPr>
                    <a:spLocks/>
                  </p:cNvSpPr>
                  <p:nvPr/>
                </p:nvSpPr>
                <p:spPr bwMode="auto">
                  <a:xfrm>
                    <a:off x="-363538" y="160178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1"/>
                      </a:cxn>
                      <a:cxn ang="0">
                        <a:pos x="1502" y="127"/>
                      </a:cxn>
                      <a:cxn ang="0">
                        <a:pos x="1500" y="152"/>
                      </a:cxn>
                      <a:cxn ang="0">
                        <a:pos x="1493" y="176"/>
                      </a:cxn>
                      <a:cxn ang="0">
                        <a:pos x="1481" y="198"/>
                      </a:cxn>
                      <a:cxn ang="0">
                        <a:pos x="1465" y="217"/>
                      </a:cxn>
                      <a:cxn ang="0">
                        <a:pos x="1447" y="232"/>
                      </a:cxn>
                      <a:cxn ang="0">
                        <a:pos x="1425" y="244"/>
                      </a:cxn>
                      <a:cxn ang="0">
                        <a:pos x="1401" y="252"/>
                      </a:cxn>
                      <a:cxn ang="0">
                        <a:pos x="1376" y="254"/>
                      </a:cxn>
                      <a:cxn ang="0">
                        <a:pos x="113" y="254"/>
                      </a:cxn>
                      <a:cxn ang="0">
                        <a:pos x="89" y="248"/>
                      </a:cxn>
                      <a:cxn ang="0">
                        <a:pos x="66" y="239"/>
                      </a:cxn>
                      <a:cxn ang="0">
                        <a:pos x="46" y="224"/>
                      </a:cxn>
                      <a:cxn ang="0">
                        <a:pos x="29" y="208"/>
                      </a:cxn>
                      <a:cxn ang="0">
                        <a:pos x="15" y="188"/>
                      </a:cxn>
                      <a:cxn ang="0">
                        <a:pos x="6" y="165"/>
                      </a:cxn>
                      <a:cxn ang="0">
                        <a:pos x="1" y="140"/>
                      </a:cxn>
                      <a:cxn ang="0">
                        <a:pos x="1" y="114"/>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1"/>
                        </a:lnTo>
                        <a:lnTo>
                          <a:pt x="1502" y="114"/>
                        </a:lnTo>
                        <a:lnTo>
                          <a:pt x="1502" y="127"/>
                        </a:lnTo>
                        <a:lnTo>
                          <a:pt x="1502" y="140"/>
                        </a:lnTo>
                        <a:lnTo>
                          <a:pt x="1500" y="152"/>
                        </a:lnTo>
                        <a:lnTo>
                          <a:pt x="1497" y="165"/>
                        </a:lnTo>
                        <a:lnTo>
                          <a:pt x="1493" y="176"/>
                        </a:lnTo>
                        <a:lnTo>
                          <a:pt x="1487" y="188"/>
                        </a:lnTo>
                        <a:lnTo>
                          <a:pt x="1481" y="198"/>
                        </a:lnTo>
                        <a:lnTo>
                          <a:pt x="1473" y="208"/>
                        </a:lnTo>
                        <a:lnTo>
                          <a:pt x="1465" y="217"/>
                        </a:lnTo>
                        <a:lnTo>
                          <a:pt x="1456" y="224"/>
                        </a:lnTo>
                        <a:lnTo>
                          <a:pt x="1447" y="232"/>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2"/>
                        </a:lnTo>
                        <a:lnTo>
                          <a:pt x="46" y="224"/>
                        </a:lnTo>
                        <a:lnTo>
                          <a:pt x="37" y="217"/>
                        </a:lnTo>
                        <a:lnTo>
                          <a:pt x="29" y="208"/>
                        </a:lnTo>
                        <a:lnTo>
                          <a:pt x="22" y="198"/>
                        </a:lnTo>
                        <a:lnTo>
                          <a:pt x="15" y="188"/>
                        </a:lnTo>
                        <a:lnTo>
                          <a:pt x="10" y="176"/>
                        </a:lnTo>
                        <a:lnTo>
                          <a:pt x="6" y="165"/>
                        </a:lnTo>
                        <a:lnTo>
                          <a:pt x="3" y="152"/>
                        </a:lnTo>
                        <a:lnTo>
                          <a:pt x="1" y="140"/>
                        </a:lnTo>
                        <a:lnTo>
                          <a:pt x="0" y="127"/>
                        </a:lnTo>
                        <a:lnTo>
                          <a:pt x="1" y="114"/>
                        </a:lnTo>
                        <a:lnTo>
                          <a:pt x="3" y="101"/>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2" name="Freeform 149">
                    <a:extLst>
                      <a:ext uri="{FF2B5EF4-FFF2-40B4-BE49-F238E27FC236}">
                        <a16:creationId xmlns:a16="http://schemas.microsoft.com/office/drawing/2014/main" id="{B9F6C962-C65A-4D6A-9CAF-D63FC4D3CC98}"/>
                      </a:ext>
                    </a:extLst>
                  </p:cNvPr>
                  <p:cNvSpPr>
                    <a:spLocks/>
                  </p:cNvSpPr>
                  <p:nvPr/>
                </p:nvSpPr>
                <p:spPr bwMode="auto">
                  <a:xfrm>
                    <a:off x="-363538" y="187801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3"/>
                      </a:cxn>
                      <a:cxn ang="0">
                        <a:pos x="1502" y="128"/>
                      </a:cxn>
                      <a:cxn ang="0">
                        <a:pos x="1500" y="153"/>
                      </a:cxn>
                      <a:cxn ang="0">
                        <a:pos x="1493" y="177"/>
                      </a:cxn>
                      <a:cxn ang="0">
                        <a:pos x="1481" y="199"/>
                      </a:cxn>
                      <a:cxn ang="0">
                        <a:pos x="1465" y="218"/>
                      </a:cxn>
                      <a:cxn ang="0">
                        <a:pos x="1447" y="233"/>
                      </a:cxn>
                      <a:cxn ang="0">
                        <a:pos x="1425" y="245"/>
                      </a:cxn>
                      <a:cxn ang="0">
                        <a:pos x="1401" y="252"/>
                      </a:cxn>
                      <a:cxn ang="0">
                        <a:pos x="1376" y="254"/>
                      </a:cxn>
                      <a:cxn ang="0">
                        <a:pos x="113" y="254"/>
                      </a:cxn>
                      <a:cxn ang="0">
                        <a:pos x="89" y="249"/>
                      </a:cxn>
                      <a:cxn ang="0">
                        <a:pos x="66" y="240"/>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30"/>
                      </a:cxn>
                      <a:cxn ang="0">
                        <a:pos x="66" y="16"/>
                      </a:cxn>
                      <a:cxn ang="0">
                        <a:pos x="89" y="7"/>
                      </a:cxn>
                      <a:cxn ang="0">
                        <a:pos x="113" y="2"/>
                      </a:cxn>
                    </a:cxnLst>
                    <a:rect l="0" t="0" r="r" b="b"/>
                    <a:pathLst>
                      <a:path w="1502" h="254">
                        <a:moveTo>
                          <a:pt x="127" y="0"/>
                        </a:moveTo>
                        <a:lnTo>
                          <a:pt x="1376" y="0"/>
                        </a:lnTo>
                        <a:lnTo>
                          <a:pt x="1388" y="2"/>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3"/>
                        </a:lnTo>
                        <a:lnTo>
                          <a:pt x="1502" y="115"/>
                        </a:lnTo>
                        <a:lnTo>
                          <a:pt x="1502" y="128"/>
                        </a:lnTo>
                        <a:lnTo>
                          <a:pt x="1502" y="140"/>
                        </a:lnTo>
                        <a:lnTo>
                          <a:pt x="1500" y="153"/>
                        </a:lnTo>
                        <a:lnTo>
                          <a:pt x="1497" y="165"/>
                        </a:lnTo>
                        <a:lnTo>
                          <a:pt x="1493" y="177"/>
                        </a:lnTo>
                        <a:lnTo>
                          <a:pt x="1487" y="188"/>
                        </a:lnTo>
                        <a:lnTo>
                          <a:pt x="1481" y="199"/>
                        </a:lnTo>
                        <a:lnTo>
                          <a:pt x="1473" y="208"/>
                        </a:lnTo>
                        <a:lnTo>
                          <a:pt x="1465" y="218"/>
                        </a:lnTo>
                        <a:lnTo>
                          <a:pt x="1456" y="226"/>
                        </a:lnTo>
                        <a:lnTo>
                          <a:pt x="1447" y="233"/>
                        </a:lnTo>
                        <a:lnTo>
                          <a:pt x="1436" y="240"/>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40"/>
                        </a:lnTo>
                        <a:lnTo>
                          <a:pt x="56" y="233"/>
                        </a:lnTo>
                        <a:lnTo>
                          <a:pt x="46" y="226"/>
                        </a:lnTo>
                        <a:lnTo>
                          <a:pt x="37" y="218"/>
                        </a:lnTo>
                        <a:lnTo>
                          <a:pt x="29" y="208"/>
                        </a:lnTo>
                        <a:lnTo>
                          <a:pt x="22" y="199"/>
                        </a:lnTo>
                        <a:lnTo>
                          <a:pt x="15" y="188"/>
                        </a:lnTo>
                        <a:lnTo>
                          <a:pt x="10" y="177"/>
                        </a:lnTo>
                        <a:lnTo>
                          <a:pt x="6" y="165"/>
                        </a:lnTo>
                        <a:lnTo>
                          <a:pt x="3" y="153"/>
                        </a:lnTo>
                        <a:lnTo>
                          <a:pt x="1" y="140"/>
                        </a:lnTo>
                        <a:lnTo>
                          <a:pt x="0" y="128"/>
                        </a:lnTo>
                        <a:lnTo>
                          <a:pt x="1" y="115"/>
                        </a:lnTo>
                        <a:lnTo>
                          <a:pt x="3" y="103"/>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2"/>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3" name="Freeform 150">
                    <a:extLst>
                      <a:ext uri="{FF2B5EF4-FFF2-40B4-BE49-F238E27FC236}">
                        <a16:creationId xmlns:a16="http://schemas.microsoft.com/office/drawing/2014/main" id="{5EB8ED4B-47E8-479C-BE1F-362C9DA8C6E9}"/>
                      </a:ext>
                    </a:extLst>
                  </p:cNvPr>
                  <p:cNvSpPr>
                    <a:spLocks/>
                  </p:cNvSpPr>
                  <p:nvPr/>
                </p:nvSpPr>
                <p:spPr bwMode="auto">
                  <a:xfrm>
                    <a:off x="-363538" y="215423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2"/>
                      </a:cxn>
                      <a:cxn ang="0">
                        <a:pos x="1502" y="127"/>
                      </a:cxn>
                      <a:cxn ang="0">
                        <a:pos x="1500" y="152"/>
                      </a:cxn>
                      <a:cxn ang="0">
                        <a:pos x="1493" y="176"/>
                      </a:cxn>
                      <a:cxn ang="0">
                        <a:pos x="1481" y="198"/>
                      </a:cxn>
                      <a:cxn ang="0">
                        <a:pos x="1465" y="217"/>
                      </a:cxn>
                      <a:cxn ang="0">
                        <a:pos x="1447" y="233"/>
                      </a:cxn>
                      <a:cxn ang="0">
                        <a:pos x="1425" y="244"/>
                      </a:cxn>
                      <a:cxn ang="0">
                        <a:pos x="1401" y="252"/>
                      </a:cxn>
                      <a:cxn ang="0">
                        <a:pos x="1376" y="254"/>
                      </a:cxn>
                      <a:cxn ang="0">
                        <a:pos x="113" y="254"/>
                      </a:cxn>
                      <a:cxn ang="0">
                        <a:pos x="89" y="248"/>
                      </a:cxn>
                      <a:cxn ang="0">
                        <a:pos x="66" y="239"/>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2"/>
                        </a:lnTo>
                        <a:lnTo>
                          <a:pt x="1502" y="115"/>
                        </a:lnTo>
                        <a:lnTo>
                          <a:pt x="1502" y="127"/>
                        </a:lnTo>
                        <a:lnTo>
                          <a:pt x="1502" y="140"/>
                        </a:lnTo>
                        <a:lnTo>
                          <a:pt x="1500" y="152"/>
                        </a:lnTo>
                        <a:lnTo>
                          <a:pt x="1497" y="165"/>
                        </a:lnTo>
                        <a:lnTo>
                          <a:pt x="1493" y="176"/>
                        </a:lnTo>
                        <a:lnTo>
                          <a:pt x="1487" y="188"/>
                        </a:lnTo>
                        <a:lnTo>
                          <a:pt x="1481" y="198"/>
                        </a:lnTo>
                        <a:lnTo>
                          <a:pt x="1473" y="208"/>
                        </a:lnTo>
                        <a:lnTo>
                          <a:pt x="1465" y="217"/>
                        </a:lnTo>
                        <a:lnTo>
                          <a:pt x="1456" y="226"/>
                        </a:lnTo>
                        <a:lnTo>
                          <a:pt x="1447" y="233"/>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3"/>
                        </a:lnTo>
                        <a:lnTo>
                          <a:pt x="46" y="226"/>
                        </a:lnTo>
                        <a:lnTo>
                          <a:pt x="37" y="217"/>
                        </a:lnTo>
                        <a:lnTo>
                          <a:pt x="29" y="208"/>
                        </a:lnTo>
                        <a:lnTo>
                          <a:pt x="22" y="198"/>
                        </a:lnTo>
                        <a:lnTo>
                          <a:pt x="15" y="188"/>
                        </a:lnTo>
                        <a:lnTo>
                          <a:pt x="10" y="176"/>
                        </a:lnTo>
                        <a:lnTo>
                          <a:pt x="6" y="165"/>
                        </a:lnTo>
                        <a:lnTo>
                          <a:pt x="3" y="152"/>
                        </a:lnTo>
                        <a:lnTo>
                          <a:pt x="1" y="140"/>
                        </a:lnTo>
                        <a:lnTo>
                          <a:pt x="0" y="127"/>
                        </a:lnTo>
                        <a:lnTo>
                          <a:pt x="1" y="115"/>
                        </a:lnTo>
                        <a:lnTo>
                          <a:pt x="3" y="102"/>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4" name="Freeform 151">
                    <a:extLst>
                      <a:ext uri="{FF2B5EF4-FFF2-40B4-BE49-F238E27FC236}">
                        <a16:creationId xmlns:a16="http://schemas.microsoft.com/office/drawing/2014/main" id="{633E2635-B9DE-47DB-AD04-283F647007AD}"/>
                      </a:ext>
                    </a:extLst>
                  </p:cNvPr>
                  <p:cNvSpPr>
                    <a:spLocks noEditPoints="1"/>
                  </p:cNvSpPr>
                  <p:nvPr/>
                </p:nvSpPr>
                <p:spPr bwMode="auto">
                  <a:xfrm>
                    <a:off x="-909638" y="971550"/>
                    <a:ext cx="909638" cy="203993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rgbClr val="00B0F0"/>
                  </a:solid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grpSp>
            <p:grpSp>
              <p:nvGrpSpPr>
                <p:cNvPr id="13" name="组合 73">
                  <a:extLst>
                    <a:ext uri="{FF2B5EF4-FFF2-40B4-BE49-F238E27FC236}">
                      <a16:creationId xmlns:a16="http://schemas.microsoft.com/office/drawing/2014/main" id="{C6547B49-C869-4F98-942E-AB19AE82AFEC}"/>
                    </a:ext>
                  </a:extLst>
                </p:cNvPr>
                <p:cNvGrpSpPr/>
                <p:nvPr/>
              </p:nvGrpSpPr>
              <p:grpSpPr>
                <a:xfrm>
                  <a:off x="1601152" y="2361813"/>
                  <a:ext cx="242888" cy="465236"/>
                  <a:chOff x="-909638" y="971550"/>
                  <a:chExt cx="909638" cy="2039938"/>
                </a:xfrm>
                <a:solidFill>
                  <a:sysClr val="windowText" lastClr="000000">
                    <a:lumMod val="50000"/>
                    <a:lumOff val="50000"/>
                  </a:sysClr>
                </a:solidFill>
              </p:grpSpPr>
              <p:sp>
                <p:nvSpPr>
                  <p:cNvPr id="25" name="Freeform 147">
                    <a:extLst>
                      <a:ext uri="{FF2B5EF4-FFF2-40B4-BE49-F238E27FC236}">
                        <a16:creationId xmlns:a16="http://schemas.microsoft.com/office/drawing/2014/main" id="{47F126A2-70EE-448B-A3B5-EA48D6878CCA}"/>
                      </a:ext>
                    </a:extLst>
                  </p:cNvPr>
                  <p:cNvSpPr>
                    <a:spLocks/>
                  </p:cNvSpPr>
                  <p:nvPr/>
                </p:nvSpPr>
                <p:spPr bwMode="auto">
                  <a:xfrm>
                    <a:off x="-363538" y="132556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2"/>
                      </a:cxn>
                      <a:cxn ang="0">
                        <a:pos x="1502" y="128"/>
                      </a:cxn>
                      <a:cxn ang="0">
                        <a:pos x="1500" y="153"/>
                      </a:cxn>
                      <a:cxn ang="0">
                        <a:pos x="1493" y="177"/>
                      </a:cxn>
                      <a:cxn ang="0">
                        <a:pos x="1481" y="199"/>
                      </a:cxn>
                      <a:cxn ang="0">
                        <a:pos x="1465" y="217"/>
                      </a:cxn>
                      <a:cxn ang="0">
                        <a:pos x="1447" y="232"/>
                      </a:cxn>
                      <a:cxn ang="0">
                        <a:pos x="1425" y="245"/>
                      </a:cxn>
                      <a:cxn ang="0">
                        <a:pos x="1401" y="252"/>
                      </a:cxn>
                      <a:cxn ang="0">
                        <a:pos x="1376" y="254"/>
                      </a:cxn>
                      <a:cxn ang="0">
                        <a:pos x="113" y="254"/>
                      </a:cxn>
                      <a:cxn ang="0">
                        <a:pos x="89" y="249"/>
                      </a:cxn>
                      <a:cxn ang="0">
                        <a:pos x="66" y="238"/>
                      </a:cxn>
                      <a:cxn ang="0">
                        <a:pos x="46" y="225"/>
                      </a:cxn>
                      <a:cxn ang="0">
                        <a:pos x="29" y="208"/>
                      </a:cxn>
                      <a:cxn ang="0">
                        <a:pos x="15" y="188"/>
                      </a:cxn>
                      <a:cxn ang="0">
                        <a:pos x="6" y="165"/>
                      </a:cxn>
                      <a:cxn ang="0">
                        <a:pos x="1" y="140"/>
                      </a:cxn>
                      <a:cxn ang="0">
                        <a:pos x="1" y="114"/>
                      </a:cxn>
                      <a:cxn ang="0">
                        <a:pos x="6" y="90"/>
                      </a:cxn>
                      <a:cxn ang="0">
                        <a:pos x="15" y="67"/>
                      </a:cxn>
                      <a:cxn ang="0">
                        <a:pos x="29" y="47"/>
                      </a:cxn>
                      <a:cxn ang="0">
                        <a:pos x="46" y="30"/>
                      </a:cxn>
                      <a:cxn ang="0">
                        <a:pos x="66" y="16"/>
                      </a:cxn>
                      <a:cxn ang="0">
                        <a:pos x="89" y="7"/>
                      </a:cxn>
                      <a:cxn ang="0">
                        <a:pos x="113" y="1"/>
                      </a:cxn>
                    </a:cxnLst>
                    <a:rect l="0" t="0" r="r" b="b"/>
                    <a:pathLst>
                      <a:path w="1502" h="254">
                        <a:moveTo>
                          <a:pt x="127" y="0"/>
                        </a:moveTo>
                        <a:lnTo>
                          <a:pt x="1376" y="0"/>
                        </a:lnTo>
                        <a:lnTo>
                          <a:pt x="1388" y="1"/>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2"/>
                        </a:lnTo>
                        <a:lnTo>
                          <a:pt x="1502" y="114"/>
                        </a:lnTo>
                        <a:lnTo>
                          <a:pt x="1502" y="128"/>
                        </a:lnTo>
                        <a:lnTo>
                          <a:pt x="1502" y="140"/>
                        </a:lnTo>
                        <a:lnTo>
                          <a:pt x="1500" y="153"/>
                        </a:lnTo>
                        <a:lnTo>
                          <a:pt x="1497" y="165"/>
                        </a:lnTo>
                        <a:lnTo>
                          <a:pt x="1493" y="177"/>
                        </a:lnTo>
                        <a:lnTo>
                          <a:pt x="1487" y="188"/>
                        </a:lnTo>
                        <a:lnTo>
                          <a:pt x="1481" y="199"/>
                        </a:lnTo>
                        <a:lnTo>
                          <a:pt x="1473" y="208"/>
                        </a:lnTo>
                        <a:lnTo>
                          <a:pt x="1465" y="217"/>
                        </a:lnTo>
                        <a:lnTo>
                          <a:pt x="1456" y="225"/>
                        </a:lnTo>
                        <a:lnTo>
                          <a:pt x="1447" y="232"/>
                        </a:lnTo>
                        <a:lnTo>
                          <a:pt x="1436" y="238"/>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38"/>
                        </a:lnTo>
                        <a:lnTo>
                          <a:pt x="56" y="232"/>
                        </a:lnTo>
                        <a:lnTo>
                          <a:pt x="46" y="225"/>
                        </a:lnTo>
                        <a:lnTo>
                          <a:pt x="37" y="217"/>
                        </a:lnTo>
                        <a:lnTo>
                          <a:pt x="29" y="208"/>
                        </a:lnTo>
                        <a:lnTo>
                          <a:pt x="22" y="199"/>
                        </a:lnTo>
                        <a:lnTo>
                          <a:pt x="15" y="188"/>
                        </a:lnTo>
                        <a:lnTo>
                          <a:pt x="10" y="177"/>
                        </a:lnTo>
                        <a:lnTo>
                          <a:pt x="6" y="165"/>
                        </a:lnTo>
                        <a:lnTo>
                          <a:pt x="3" y="153"/>
                        </a:lnTo>
                        <a:lnTo>
                          <a:pt x="1" y="140"/>
                        </a:lnTo>
                        <a:lnTo>
                          <a:pt x="0" y="128"/>
                        </a:lnTo>
                        <a:lnTo>
                          <a:pt x="1" y="114"/>
                        </a:lnTo>
                        <a:lnTo>
                          <a:pt x="3" y="102"/>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1"/>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26" name="Freeform 148">
                    <a:extLst>
                      <a:ext uri="{FF2B5EF4-FFF2-40B4-BE49-F238E27FC236}">
                        <a16:creationId xmlns:a16="http://schemas.microsoft.com/office/drawing/2014/main" id="{4590887B-3CDD-42EA-8D0A-FFE7EF2D60E5}"/>
                      </a:ext>
                    </a:extLst>
                  </p:cNvPr>
                  <p:cNvSpPr>
                    <a:spLocks/>
                  </p:cNvSpPr>
                  <p:nvPr/>
                </p:nvSpPr>
                <p:spPr bwMode="auto">
                  <a:xfrm>
                    <a:off x="-363538" y="160178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1"/>
                      </a:cxn>
                      <a:cxn ang="0">
                        <a:pos x="1502" y="127"/>
                      </a:cxn>
                      <a:cxn ang="0">
                        <a:pos x="1500" y="152"/>
                      </a:cxn>
                      <a:cxn ang="0">
                        <a:pos x="1493" y="176"/>
                      </a:cxn>
                      <a:cxn ang="0">
                        <a:pos x="1481" y="198"/>
                      </a:cxn>
                      <a:cxn ang="0">
                        <a:pos x="1465" y="217"/>
                      </a:cxn>
                      <a:cxn ang="0">
                        <a:pos x="1447" y="232"/>
                      </a:cxn>
                      <a:cxn ang="0">
                        <a:pos x="1425" y="244"/>
                      </a:cxn>
                      <a:cxn ang="0">
                        <a:pos x="1401" y="252"/>
                      </a:cxn>
                      <a:cxn ang="0">
                        <a:pos x="1376" y="254"/>
                      </a:cxn>
                      <a:cxn ang="0">
                        <a:pos x="113" y="254"/>
                      </a:cxn>
                      <a:cxn ang="0">
                        <a:pos x="89" y="248"/>
                      </a:cxn>
                      <a:cxn ang="0">
                        <a:pos x="66" y="239"/>
                      </a:cxn>
                      <a:cxn ang="0">
                        <a:pos x="46" y="224"/>
                      </a:cxn>
                      <a:cxn ang="0">
                        <a:pos x="29" y="208"/>
                      </a:cxn>
                      <a:cxn ang="0">
                        <a:pos x="15" y="188"/>
                      </a:cxn>
                      <a:cxn ang="0">
                        <a:pos x="6" y="165"/>
                      </a:cxn>
                      <a:cxn ang="0">
                        <a:pos x="1" y="140"/>
                      </a:cxn>
                      <a:cxn ang="0">
                        <a:pos x="1" y="114"/>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1"/>
                        </a:lnTo>
                        <a:lnTo>
                          <a:pt x="1502" y="114"/>
                        </a:lnTo>
                        <a:lnTo>
                          <a:pt x="1502" y="127"/>
                        </a:lnTo>
                        <a:lnTo>
                          <a:pt x="1502" y="140"/>
                        </a:lnTo>
                        <a:lnTo>
                          <a:pt x="1500" y="152"/>
                        </a:lnTo>
                        <a:lnTo>
                          <a:pt x="1497" y="165"/>
                        </a:lnTo>
                        <a:lnTo>
                          <a:pt x="1493" y="176"/>
                        </a:lnTo>
                        <a:lnTo>
                          <a:pt x="1487" y="188"/>
                        </a:lnTo>
                        <a:lnTo>
                          <a:pt x="1481" y="198"/>
                        </a:lnTo>
                        <a:lnTo>
                          <a:pt x="1473" y="208"/>
                        </a:lnTo>
                        <a:lnTo>
                          <a:pt x="1465" y="217"/>
                        </a:lnTo>
                        <a:lnTo>
                          <a:pt x="1456" y="224"/>
                        </a:lnTo>
                        <a:lnTo>
                          <a:pt x="1447" y="232"/>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2"/>
                        </a:lnTo>
                        <a:lnTo>
                          <a:pt x="46" y="224"/>
                        </a:lnTo>
                        <a:lnTo>
                          <a:pt x="37" y="217"/>
                        </a:lnTo>
                        <a:lnTo>
                          <a:pt x="29" y="208"/>
                        </a:lnTo>
                        <a:lnTo>
                          <a:pt x="22" y="198"/>
                        </a:lnTo>
                        <a:lnTo>
                          <a:pt x="15" y="188"/>
                        </a:lnTo>
                        <a:lnTo>
                          <a:pt x="10" y="176"/>
                        </a:lnTo>
                        <a:lnTo>
                          <a:pt x="6" y="165"/>
                        </a:lnTo>
                        <a:lnTo>
                          <a:pt x="3" y="152"/>
                        </a:lnTo>
                        <a:lnTo>
                          <a:pt x="1" y="140"/>
                        </a:lnTo>
                        <a:lnTo>
                          <a:pt x="0" y="127"/>
                        </a:lnTo>
                        <a:lnTo>
                          <a:pt x="1" y="114"/>
                        </a:lnTo>
                        <a:lnTo>
                          <a:pt x="3" y="101"/>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27" name="Freeform 149">
                    <a:extLst>
                      <a:ext uri="{FF2B5EF4-FFF2-40B4-BE49-F238E27FC236}">
                        <a16:creationId xmlns:a16="http://schemas.microsoft.com/office/drawing/2014/main" id="{3046FE38-FAEA-471B-9EA6-2FFD6D64AFE1}"/>
                      </a:ext>
                    </a:extLst>
                  </p:cNvPr>
                  <p:cNvSpPr>
                    <a:spLocks/>
                  </p:cNvSpPr>
                  <p:nvPr/>
                </p:nvSpPr>
                <p:spPr bwMode="auto">
                  <a:xfrm>
                    <a:off x="-363538" y="187801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3"/>
                      </a:cxn>
                      <a:cxn ang="0">
                        <a:pos x="1502" y="128"/>
                      </a:cxn>
                      <a:cxn ang="0">
                        <a:pos x="1500" y="153"/>
                      </a:cxn>
                      <a:cxn ang="0">
                        <a:pos x="1493" y="177"/>
                      </a:cxn>
                      <a:cxn ang="0">
                        <a:pos x="1481" y="199"/>
                      </a:cxn>
                      <a:cxn ang="0">
                        <a:pos x="1465" y="218"/>
                      </a:cxn>
                      <a:cxn ang="0">
                        <a:pos x="1447" y="233"/>
                      </a:cxn>
                      <a:cxn ang="0">
                        <a:pos x="1425" y="245"/>
                      </a:cxn>
                      <a:cxn ang="0">
                        <a:pos x="1401" y="252"/>
                      </a:cxn>
                      <a:cxn ang="0">
                        <a:pos x="1376" y="254"/>
                      </a:cxn>
                      <a:cxn ang="0">
                        <a:pos x="113" y="254"/>
                      </a:cxn>
                      <a:cxn ang="0">
                        <a:pos x="89" y="249"/>
                      </a:cxn>
                      <a:cxn ang="0">
                        <a:pos x="66" y="240"/>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30"/>
                      </a:cxn>
                      <a:cxn ang="0">
                        <a:pos x="66" y="16"/>
                      </a:cxn>
                      <a:cxn ang="0">
                        <a:pos x="89" y="7"/>
                      </a:cxn>
                      <a:cxn ang="0">
                        <a:pos x="113" y="2"/>
                      </a:cxn>
                    </a:cxnLst>
                    <a:rect l="0" t="0" r="r" b="b"/>
                    <a:pathLst>
                      <a:path w="1502" h="254">
                        <a:moveTo>
                          <a:pt x="127" y="0"/>
                        </a:moveTo>
                        <a:lnTo>
                          <a:pt x="1376" y="0"/>
                        </a:lnTo>
                        <a:lnTo>
                          <a:pt x="1388" y="2"/>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3"/>
                        </a:lnTo>
                        <a:lnTo>
                          <a:pt x="1502" y="115"/>
                        </a:lnTo>
                        <a:lnTo>
                          <a:pt x="1502" y="128"/>
                        </a:lnTo>
                        <a:lnTo>
                          <a:pt x="1502" y="140"/>
                        </a:lnTo>
                        <a:lnTo>
                          <a:pt x="1500" y="153"/>
                        </a:lnTo>
                        <a:lnTo>
                          <a:pt x="1497" y="165"/>
                        </a:lnTo>
                        <a:lnTo>
                          <a:pt x="1493" y="177"/>
                        </a:lnTo>
                        <a:lnTo>
                          <a:pt x="1487" y="188"/>
                        </a:lnTo>
                        <a:lnTo>
                          <a:pt x="1481" y="199"/>
                        </a:lnTo>
                        <a:lnTo>
                          <a:pt x="1473" y="208"/>
                        </a:lnTo>
                        <a:lnTo>
                          <a:pt x="1465" y="218"/>
                        </a:lnTo>
                        <a:lnTo>
                          <a:pt x="1456" y="226"/>
                        </a:lnTo>
                        <a:lnTo>
                          <a:pt x="1447" y="233"/>
                        </a:lnTo>
                        <a:lnTo>
                          <a:pt x="1436" y="240"/>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40"/>
                        </a:lnTo>
                        <a:lnTo>
                          <a:pt x="56" y="233"/>
                        </a:lnTo>
                        <a:lnTo>
                          <a:pt x="46" y="226"/>
                        </a:lnTo>
                        <a:lnTo>
                          <a:pt x="37" y="218"/>
                        </a:lnTo>
                        <a:lnTo>
                          <a:pt x="29" y="208"/>
                        </a:lnTo>
                        <a:lnTo>
                          <a:pt x="22" y="199"/>
                        </a:lnTo>
                        <a:lnTo>
                          <a:pt x="15" y="188"/>
                        </a:lnTo>
                        <a:lnTo>
                          <a:pt x="10" y="177"/>
                        </a:lnTo>
                        <a:lnTo>
                          <a:pt x="6" y="165"/>
                        </a:lnTo>
                        <a:lnTo>
                          <a:pt x="3" y="153"/>
                        </a:lnTo>
                        <a:lnTo>
                          <a:pt x="1" y="140"/>
                        </a:lnTo>
                        <a:lnTo>
                          <a:pt x="0" y="128"/>
                        </a:lnTo>
                        <a:lnTo>
                          <a:pt x="1" y="115"/>
                        </a:lnTo>
                        <a:lnTo>
                          <a:pt x="3" y="103"/>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2"/>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28" name="Freeform 150">
                    <a:extLst>
                      <a:ext uri="{FF2B5EF4-FFF2-40B4-BE49-F238E27FC236}">
                        <a16:creationId xmlns:a16="http://schemas.microsoft.com/office/drawing/2014/main" id="{A9D7CBD5-7EC5-4651-982C-DB7FDF42AF31}"/>
                      </a:ext>
                    </a:extLst>
                  </p:cNvPr>
                  <p:cNvSpPr>
                    <a:spLocks/>
                  </p:cNvSpPr>
                  <p:nvPr/>
                </p:nvSpPr>
                <p:spPr bwMode="auto">
                  <a:xfrm>
                    <a:off x="-363538" y="215423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2"/>
                      </a:cxn>
                      <a:cxn ang="0">
                        <a:pos x="1502" y="127"/>
                      </a:cxn>
                      <a:cxn ang="0">
                        <a:pos x="1500" y="152"/>
                      </a:cxn>
                      <a:cxn ang="0">
                        <a:pos x="1493" y="176"/>
                      </a:cxn>
                      <a:cxn ang="0">
                        <a:pos x="1481" y="198"/>
                      </a:cxn>
                      <a:cxn ang="0">
                        <a:pos x="1465" y="217"/>
                      </a:cxn>
                      <a:cxn ang="0">
                        <a:pos x="1447" y="233"/>
                      </a:cxn>
                      <a:cxn ang="0">
                        <a:pos x="1425" y="244"/>
                      </a:cxn>
                      <a:cxn ang="0">
                        <a:pos x="1401" y="252"/>
                      </a:cxn>
                      <a:cxn ang="0">
                        <a:pos x="1376" y="254"/>
                      </a:cxn>
                      <a:cxn ang="0">
                        <a:pos x="113" y="254"/>
                      </a:cxn>
                      <a:cxn ang="0">
                        <a:pos x="89" y="248"/>
                      </a:cxn>
                      <a:cxn ang="0">
                        <a:pos x="66" y="239"/>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2"/>
                        </a:lnTo>
                        <a:lnTo>
                          <a:pt x="1502" y="115"/>
                        </a:lnTo>
                        <a:lnTo>
                          <a:pt x="1502" y="127"/>
                        </a:lnTo>
                        <a:lnTo>
                          <a:pt x="1502" y="140"/>
                        </a:lnTo>
                        <a:lnTo>
                          <a:pt x="1500" y="152"/>
                        </a:lnTo>
                        <a:lnTo>
                          <a:pt x="1497" y="165"/>
                        </a:lnTo>
                        <a:lnTo>
                          <a:pt x="1493" y="176"/>
                        </a:lnTo>
                        <a:lnTo>
                          <a:pt x="1487" y="188"/>
                        </a:lnTo>
                        <a:lnTo>
                          <a:pt x="1481" y="198"/>
                        </a:lnTo>
                        <a:lnTo>
                          <a:pt x="1473" y="208"/>
                        </a:lnTo>
                        <a:lnTo>
                          <a:pt x="1465" y="217"/>
                        </a:lnTo>
                        <a:lnTo>
                          <a:pt x="1456" y="226"/>
                        </a:lnTo>
                        <a:lnTo>
                          <a:pt x="1447" y="233"/>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3"/>
                        </a:lnTo>
                        <a:lnTo>
                          <a:pt x="46" y="226"/>
                        </a:lnTo>
                        <a:lnTo>
                          <a:pt x="37" y="217"/>
                        </a:lnTo>
                        <a:lnTo>
                          <a:pt x="29" y="208"/>
                        </a:lnTo>
                        <a:lnTo>
                          <a:pt x="22" y="198"/>
                        </a:lnTo>
                        <a:lnTo>
                          <a:pt x="15" y="188"/>
                        </a:lnTo>
                        <a:lnTo>
                          <a:pt x="10" y="176"/>
                        </a:lnTo>
                        <a:lnTo>
                          <a:pt x="6" y="165"/>
                        </a:lnTo>
                        <a:lnTo>
                          <a:pt x="3" y="152"/>
                        </a:lnTo>
                        <a:lnTo>
                          <a:pt x="1" y="140"/>
                        </a:lnTo>
                        <a:lnTo>
                          <a:pt x="0" y="127"/>
                        </a:lnTo>
                        <a:lnTo>
                          <a:pt x="1" y="115"/>
                        </a:lnTo>
                        <a:lnTo>
                          <a:pt x="3" y="102"/>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29" name="Freeform 151">
                    <a:extLst>
                      <a:ext uri="{FF2B5EF4-FFF2-40B4-BE49-F238E27FC236}">
                        <a16:creationId xmlns:a16="http://schemas.microsoft.com/office/drawing/2014/main" id="{E46F2A8A-6733-4658-AB69-6A77C264151C}"/>
                      </a:ext>
                    </a:extLst>
                  </p:cNvPr>
                  <p:cNvSpPr>
                    <a:spLocks noEditPoints="1"/>
                  </p:cNvSpPr>
                  <p:nvPr/>
                </p:nvSpPr>
                <p:spPr bwMode="auto">
                  <a:xfrm>
                    <a:off x="-909638" y="971550"/>
                    <a:ext cx="909638" cy="203993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rgbClr val="00B0F0"/>
                  </a:solid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grpSp>
            <p:cxnSp>
              <p:nvCxnSpPr>
                <p:cNvPr id="14" name="直接连接符 74">
                  <a:extLst>
                    <a:ext uri="{FF2B5EF4-FFF2-40B4-BE49-F238E27FC236}">
                      <a16:creationId xmlns:a16="http://schemas.microsoft.com/office/drawing/2014/main" id="{CFEDAD4B-8CB3-401E-A441-87982D95E1D3}"/>
                    </a:ext>
                  </a:extLst>
                </p:cNvPr>
                <p:cNvCxnSpPr/>
                <p:nvPr/>
              </p:nvCxnSpPr>
              <p:spPr bwMode="auto">
                <a:xfrm>
                  <a:off x="975360" y="2202180"/>
                  <a:ext cx="1028700" cy="7620"/>
                </a:xfrm>
                <a:prstGeom prst="line">
                  <a:avLst/>
                </a:prstGeom>
                <a:noFill/>
                <a:ln w="22225">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75">
                  <a:extLst>
                    <a:ext uri="{FF2B5EF4-FFF2-40B4-BE49-F238E27FC236}">
                      <a16:creationId xmlns:a16="http://schemas.microsoft.com/office/drawing/2014/main" id="{0BD063DC-736A-4A41-82EF-FDD84565804F}"/>
                    </a:ext>
                  </a:extLst>
                </p:cNvPr>
                <p:cNvCxnSpPr/>
                <p:nvPr/>
              </p:nvCxnSpPr>
              <p:spPr bwMode="auto">
                <a:xfrm>
                  <a:off x="1264920" y="2209800"/>
                  <a:ext cx="0" cy="144780"/>
                </a:xfrm>
                <a:prstGeom prst="line">
                  <a:avLst/>
                </a:prstGeom>
                <a:noFill/>
                <a:ln w="12700">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76">
                  <a:extLst>
                    <a:ext uri="{FF2B5EF4-FFF2-40B4-BE49-F238E27FC236}">
                      <a16:creationId xmlns:a16="http://schemas.microsoft.com/office/drawing/2014/main" id="{5CF72428-3CDA-40CD-829A-C0E3BDCDE3FA}"/>
                    </a:ext>
                  </a:extLst>
                </p:cNvPr>
                <p:cNvCxnSpPr/>
                <p:nvPr/>
              </p:nvCxnSpPr>
              <p:spPr bwMode="auto">
                <a:xfrm>
                  <a:off x="1729740" y="2217420"/>
                  <a:ext cx="0" cy="144780"/>
                </a:xfrm>
                <a:prstGeom prst="line">
                  <a:avLst/>
                </a:prstGeom>
                <a:noFill/>
                <a:ln w="12700">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圆角矩形 77">
                  <a:extLst>
                    <a:ext uri="{FF2B5EF4-FFF2-40B4-BE49-F238E27FC236}">
                      <a16:creationId xmlns:a16="http://schemas.microsoft.com/office/drawing/2014/main" id="{68C6CD4F-63CF-44F5-9B60-53CE82470D61}"/>
                    </a:ext>
                  </a:extLst>
                </p:cNvPr>
                <p:cNvSpPr/>
                <p:nvPr/>
              </p:nvSpPr>
              <p:spPr bwMode="auto">
                <a:xfrm>
                  <a:off x="807720" y="1973580"/>
                  <a:ext cx="1478280" cy="1927860"/>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noAutofit/>
                </a:bodyPr>
                <a:lstStyle/>
                <a:p>
                  <a:pPr fontAlgn="ctr">
                    <a:buClr>
                      <a:srgbClr val="CC9900"/>
                    </a:buClr>
                    <a:buFont typeface="Wingdings" pitchFamily="2" charset="2"/>
                    <a:buChar char="n"/>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8" name="圆角矩形 78">
                  <a:extLst>
                    <a:ext uri="{FF2B5EF4-FFF2-40B4-BE49-F238E27FC236}">
                      <a16:creationId xmlns:a16="http://schemas.microsoft.com/office/drawing/2014/main" id="{D4E35209-7C15-4A58-8A42-5E1D03DF8FA4}"/>
                    </a:ext>
                  </a:extLst>
                </p:cNvPr>
                <p:cNvSpPr/>
                <p:nvPr/>
              </p:nvSpPr>
              <p:spPr bwMode="auto">
                <a:xfrm>
                  <a:off x="1036900" y="1748417"/>
                  <a:ext cx="1019920" cy="309633"/>
                </a:xfrm>
                <a:prstGeom prst="roundRect">
                  <a:avLst/>
                </a:prstGeom>
                <a:solidFill>
                  <a:sysClr val="window" lastClr="FFFFFF"/>
                </a:solidFill>
                <a:ln w="12700">
                  <a:solidFill>
                    <a:sysClr val="windowText" lastClr="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noAutofit/>
                </a:bodyPr>
                <a:lstStyle/>
                <a:p>
                  <a:pPr fontAlgn="ctr">
                    <a:buClr>
                      <a:srgbClr val="CC9900"/>
                    </a:buCl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9" name="Freeform 8">
                  <a:extLst>
                    <a:ext uri="{FF2B5EF4-FFF2-40B4-BE49-F238E27FC236}">
                      <a16:creationId xmlns:a16="http://schemas.microsoft.com/office/drawing/2014/main" id="{C781BE5B-CABC-4B15-B9A9-62C3797DEC95}"/>
                    </a:ext>
                  </a:extLst>
                </p:cNvPr>
                <p:cNvSpPr>
                  <a:spLocks/>
                </p:cNvSpPr>
                <p:nvPr/>
              </p:nvSpPr>
              <p:spPr bwMode="auto">
                <a:xfrm>
                  <a:off x="1345412" y="3014505"/>
                  <a:ext cx="323368" cy="246856"/>
                </a:xfrm>
                <a:custGeom>
                  <a:avLst/>
                  <a:gdLst>
                    <a:gd name="T0" fmla="*/ 341 w 727"/>
                    <a:gd name="T1" fmla="*/ 0 h 482"/>
                    <a:gd name="T2" fmla="*/ 374 w 727"/>
                    <a:gd name="T3" fmla="*/ 3 h 482"/>
                    <a:gd name="T4" fmla="*/ 407 w 727"/>
                    <a:gd name="T5" fmla="*/ 11 h 482"/>
                    <a:gd name="T6" fmla="*/ 438 w 727"/>
                    <a:gd name="T7" fmla="*/ 23 h 482"/>
                    <a:gd name="T8" fmla="*/ 465 w 727"/>
                    <a:gd name="T9" fmla="*/ 38 h 482"/>
                    <a:gd name="T10" fmla="*/ 491 w 727"/>
                    <a:gd name="T11" fmla="*/ 58 h 482"/>
                    <a:gd name="T12" fmla="*/ 513 w 727"/>
                    <a:gd name="T13" fmla="*/ 82 h 482"/>
                    <a:gd name="T14" fmla="*/ 531 w 727"/>
                    <a:gd name="T15" fmla="*/ 109 h 482"/>
                    <a:gd name="T16" fmla="*/ 546 w 727"/>
                    <a:gd name="T17" fmla="*/ 139 h 482"/>
                    <a:gd name="T18" fmla="*/ 553 w 727"/>
                    <a:gd name="T19" fmla="*/ 139 h 482"/>
                    <a:gd name="T20" fmla="*/ 571 w 727"/>
                    <a:gd name="T21" fmla="*/ 139 h 482"/>
                    <a:gd name="T22" fmla="*/ 604 w 727"/>
                    <a:gd name="T23" fmla="*/ 146 h 482"/>
                    <a:gd name="T24" fmla="*/ 635 w 727"/>
                    <a:gd name="T25" fmla="*/ 159 h 482"/>
                    <a:gd name="T26" fmla="*/ 663 w 727"/>
                    <a:gd name="T27" fmla="*/ 177 h 482"/>
                    <a:gd name="T28" fmla="*/ 686 w 727"/>
                    <a:gd name="T29" fmla="*/ 201 h 482"/>
                    <a:gd name="T30" fmla="*/ 705 w 727"/>
                    <a:gd name="T31" fmla="*/ 228 h 482"/>
                    <a:gd name="T32" fmla="*/ 719 w 727"/>
                    <a:gd name="T33" fmla="*/ 259 h 482"/>
                    <a:gd name="T34" fmla="*/ 725 w 727"/>
                    <a:gd name="T35" fmla="*/ 292 h 482"/>
                    <a:gd name="T36" fmla="*/ 727 w 727"/>
                    <a:gd name="T37" fmla="*/ 310 h 482"/>
                    <a:gd name="T38" fmla="*/ 723 w 727"/>
                    <a:gd name="T39" fmla="*/ 345 h 482"/>
                    <a:gd name="T40" fmla="*/ 712 w 727"/>
                    <a:gd name="T41" fmla="*/ 378 h 482"/>
                    <a:gd name="T42" fmla="*/ 697 w 727"/>
                    <a:gd name="T43" fmla="*/ 407 h 482"/>
                    <a:gd name="T44" fmla="*/ 675 w 727"/>
                    <a:gd name="T45" fmla="*/ 433 h 482"/>
                    <a:gd name="T46" fmla="*/ 650 w 727"/>
                    <a:gd name="T47" fmla="*/ 453 h 482"/>
                    <a:gd name="T48" fmla="*/ 621 w 727"/>
                    <a:gd name="T49" fmla="*/ 470 h 482"/>
                    <a:gd name="T50" fmla="*/ 588 w 727"/>
                    <a:gd name="T51" fmla="*/ 480 h 482"/>
                    <a:gd name="T52" fmla="*/ 553 w 727"/>
                    <a:gd name="T53" fmla="*/ 482 h 482"/>
                    <a:gd name="T54" fmla="*/ 143 w 727"/>
                    <a:gd name="T55" fmla="*/ 482 h 482"/>
                    <a:gd name="T56" fmla="*/ 114 w 727"/>
                    <a:gd name="T57" fmla="*/ 480 h 482"/>
                    <a:gd name="T58" fmla="*/ 88 w 727"/>
                    <a:gd name="T59" fmla="*/ 471 h 482"/>
                    <a:gd name="T60" fmla="*/ 63 w 727"/>
                    <a:gd name="T61" fmla="*/ 459 h 482"/>
                    <a:gd name="T62" fmla="*/ 43 w 727"/>
                    <a:gd name="T63" fmla="*/ 440 h 482"/>
                    <a:gd name="T64" fmla="*/ 24 w 727"/>
                    <a:gd name="T65" fmla="*/ 420 h 482"/>
                    <a:gd name="T66" fmla="*/ 11 w 727"/>
                    <a:gd name="T67" fmla="*/ 395 h 482"/>
                    <a:gd name="T68" fmla="*/ 2 w 727"/>
                    <a:gd name="T69" fmla="*/ 369 h 482"/>
                    <a:gd name="T70" fmla="*/ 0 w 727"/>
                    <a:gd name="T71" fmla="*/ 340 h 482"/>
                    <a:gd name="T72" fmla="*/ 0 w 727"/>
                    <a:gd name="T73" fmla="*/ 327 h 482"/>
                    <a:gd name="T74" fmla="*/ 4 w 727"/>
                    <a:gd name="T75" fmla="*/ 301 h 482"/>
                    <a:gd name="T76" fmla="*/ 13 w 727"/>
                    <a:gd name="T77" fmla="*/ 278 h 482"/>
                    <a:gd name="T78" fmla="*/ 33 w 727"/>
                    <a:gd name="T79" fmla="*/ 246 h 482"/>
                    <a:gd name="T80" fmla="*/ 72 w 727"/>
                    <a:gd name="T81" fmla="*/ 215 h 482"/>
                    <a:gd name="T82" fmla="*/ 96 w 727"/>
                    <a:gd name="T83" fmla="*/ 204 h 482"/>
                    <a:gd name="T84" fmla="*/ 119 w 727"/>
                    <a:gd name="T85" fmla="*/ 197 h 482"/>
                    <a:gd name="T86" fmla="*/ 123 w 727"/>
                    <a:gd name="T87" fmla="*/ 177 h 482"/>
                    <a:gd name="T88" fmla="*/ 136 w 727"/>
                    <a:gd name="T89" fmla="*/ 139 h 482"/>
                    <a:gd name="T90" fmla="*/ 154 w 727"/>
                    <a:gd name="T91" fmla="*/ 102 h 482"/>
                    <a:gd name="T92" fmla="*/ 178 w 727"/>
                    <a:gd name="T93" fmla="*/ 71 h 482"/>
                    <a:gd name="T94" fmla="*/ 207 w 727"/>
                    <a:gd name="T95" fmla="*/ 45 h 482"/>
                    <a:gd name="T96" fmla="*/ 240 w 727"/>
                    <a:gd name="T97" fmla="*/ 23 h 482"/>
                    <a:gd name="T98" fmla="*/ 279 w 727"/>
                    <a:gd name="T99" fmla="*/ 9 h 482"/>
                    <a:gd name="T100" fmla="*/ 319 w 727"/>
                    <a:gd name="T101" fmla="*/ 1 h 482"/>
                    <a:gd name="T102" fmla="*/ 341 w 727"/>
                    <a:gd name="T10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482">
                      <a:moveTo>
                        <a:pt x="341" y="0"/>
                      </a:moveTo>
                      <a:lnTo>
                        <a:pt x="341" y="0"/>
                      </a:lnTo>
                      <a:lnTo>
                        <a:pt x="357" y="1"/>
                      </a:lnTo>
                      <a:lnTo>
                        <a:pt x="374" y="3"/>
                      </a:lnTo>
                      <a:lnTo>
                        <a:pt x="390" y="5"/>
                      </a:lnTo>
                      <a:lnTo>
                        <a:pt x="407" y="11"/>
                      </a:lnTo>
                      <a:lnTo>
                        <a:pt x="421" y="16"/>
                      </a:lnTo>
                      <a:lnTo>
                        <a:pt x="438" y="23"/>
                      </a:lnTo>
                      <a:lnTo>
                        <a:pt x="450" y="31"/>
                      </a:lnTo>
                      <a:lnTo>
                        <a:pt x="465" y="38"/>
                      </a:lnTo>
                      <a:lnTo>
                        <a:pt x="478" y="49"/>
                      </a:lnTo>
                      <a:lnTo>
                        <a:pt x="491" y="58"/>
                      </a:lnTo>
                      <a:lnTo>
                        <a:pt x="502" y="71"/>
                      </a:lnTo>
                      <a:lnTo>
                        <a:pt x="513" y="82"/>
                      </a:lnTo>
                      <a:lnTo>
                        <a:pt x="522" y="95"/>
                      </a:lnTo>
                      <a:lnTo>
                        <a:pt x="531" y="109"/>
                      </a:lnTo>
                      <a:lnTo>
                        <a:pt x="538" y="124"/>
                      </a:lnTo>
                      <a:lnTo>
                        <a:pt x="546" y="139"/>
                      </a:lnTo>
                      <a:lnTo>
                        <a:pt x="546" y="139"/>
                      </a:lnTo>
                      <a:lnTo>
                        <a:pt x="553" y="139"/>
                      </a:lnTo>
                      <a:lnTo>
                        <a:pt x="553" y="139"/>
                      </a:lnTo>
                      <a:lnTo>
                        <a:pt x="571" y="139"/>
                      </a:lnTo>
                      <a:lnTo>
                        <a:pt x="588" y="142"/>
                      </a:lnTo>
                      <a:lnTo>
                        <a:pt x="604" y="146"/>
                      </a:lnTo>
                      <a:lnTo>
                        <a:pt x="621" y="151"/>
                      </a:lnTo>
                      <a:lnTo>
                        <a:pt x="635" y="159"/>
                      </a:lnTo>
                      <a:lnTo>
                        <a:pt x="650" y="168"/>
                      </a:lnTo>
                      <a:lnTo>
                        <a:pt x="663" y="177"/>
                      </a:lnTo>
                      <a:lnTo>
                        <a:pt x="675" y="188"/>
                      </a:lnTo>
                      <a:lnTo>
                        <a:pt x="686" y="201"/>
                      </a:lnTo>
                      <a:lnTo>
                        <a:pt x="697" y="213"/>
                      </a:lnTo>
                      <a:lnTo>
                        <a:pt x="705" y="228"/>
                      </a:lnTo>
                      <a:lnTo>
                        <a:pt x="712" y="243"/>
                      </a:lnTo>
                      <a:lnTo>
                        <a:pt x="719" y="259"/>
                      </a:lnTo>
                      <a:lnTo>
                        <a:pt x="723" y="276"/>
                      </a:lnTo>
                      <a:lnTo>
                        <a:pt x="725" y="292"/>
                      </a:lnTo>
                      <a:lnTo>
                        <a:pt x="727" y="310"/>
                      </a:lnTo>
                      <a:lnTo>
                        <a:pt x="727" y="310"/>
                      </a:lnTo>
                      <a:lnTo>
                        <a:pt x="725" y="329"/>
                      </a:lnTo>
                      <a:lnTo>
                        <a:pt x="723" y="345"/>
                      </a:lnTo>
                      <a:lnTo>
                        <a:pt x="719" y="362"/>
                      </a:lnTo>
                      <a:lnTo>
                        <a:pt x="712" y="378"/>
                      </a:lnTo>
                      <a:lnTo>
                        <a:pt x="705" y="393"/>
                      </a:lnTo>
                      <a:lnTo>
                        <a:pt x="697" y="407"/>
                      </a:lnTo>
                      <a:lnTo>
                        <a:pt x="686" y="420"/>
                      </a:lnTo>
                      <a:lnTo>
                        <a:pt x="675" y="433"/>
                      </a:lnTo>
                      <a:lnTo>
                        <a:pt x="663" y="444"/>
                      </a:lnTo>
                      <a:lnTo>
                        <a:pt x="650" y="453"/>
                      </a:lnTo>
                      <a:lnTo>
                        <a:pt x="635" y="462"/>
                      </a:lnTo>
                      <a:lnTo>
                        <a:pt x="621" y="470"/>
                      </a:lnTo>
                      <a:lnTo>
                        <a:pt x="604" y="475"/>
                      </a:lnTo>
                      <a:lnTo>
                        <a:pt x="588" y="480"/>
                      </a:lnTo>
                      <a:lnTo>
                        <a:pt x="571" y="482"/>
                      </a:lnTo>
                      <a:lnTo>
                        <a:pt x="553" y="482"/>
                      </a:lnTo>
                      <a:lnTo>
                        <a:pt x="143" y="482"/>
                      </a:lnTo>
                      <a:lnTo>
                        <a:pt x="143" y="482"/>
                      </a:lnTo>
                      <a:lnTo>
                        <a:pt x="129" y="482"/>
                      </a:lnTo>
                      <a:lnTo>
                        <a:pt x="114" y="480"/>
                      </a:lnTo>
                      <a:lnTo>
                        <a:pt x="101" y="477"/>
                      </a:lnTo>
                      <a:lnTo>
                        <a:pt x="88" y="471"/>
                      </a:lnTo>
                      <a:lnTo>
                        <a:pt x="75" y="466"/>
                      </a:lnTo>
                      <a:lnTo>
                        <a:pt x="63" y="459"/>
                      </a:lnTo>
                      <a:lnTo>
                        <a:pt x="52" y="449"/>
                      </a:lnTo>
                      <a:lnTo>
                        <a:pt x="43" y="440"/>
                      </a:lnTo>
                      <a:lnTo>
                        <a:pt x="33" y="431"/>
                      </a:lnTo>
                      <a:lnTo>
                        <a:pt x="24" y="420"/>
                      </a:lnTo>
                      <a:lnTo>
                        <a:pt x="17" y="407"/>
                      </a:lnTo>
                      <a:lnTo>
                        <a:pt x="11" y="395"/>
                      </a:lnTo>
                      <a:lnTo>
                        <a:pt x="6" y="382"/>
                      </a:lnTo>
                      <a:lnTo>
                        <a:pt x="2" y="369"/>
                      </a:lnTo>
                      <a:lnTo>
                        <a:pt x="0" y="354"/>
                      </a:lnTo>
                      <a:lnTo>
                        <a:pt x="0" y="340"/>
                      </a:lnTo>
                      <a:lnTo>
                        <a:pt x="0" y="340"/>
                      </a:lnTo>
                      <a:lnTo>
                        <a:pt x="0" y="327"/>
                      </a:lnTo>
                      <a:lnTo>
                        <a:pt x="2" y="314"/>
                      </a:lnTo>
                      <a:lnTo>
                        <a:pt x="4" y="301"/>
                      </a:lnTo>
                      <a:lnTo>
                        <a:pt x="10" y="288"/>
                      </a:lnTo>
                      <a:lnTo>
                        <a:pt x="13" y="278"/>
                      </a:lnTo>
                      <a:lnTo>
                        <a:pt x="21" y="267"/>
                      </a:lnTo>
                      <a:lnTo>
                        <a:pt x="33" y="246"/>
                      </a:lnTo>
                      <a:lnTo>
                        <a:pt x="52" y="228"/>
                      </a:lnTo>
                      <a:lnTo>
                        <a:pt x="72" y="215"/>
                      </a:lnTo>
                      <a:lnTo>
                        <a:pt x="83" y="208"/>
                      </a:lnTo>
                      <a:lnTo>
                        <a:pt x="96" y="204"/>
                      </a:lnTo>
                      <a:lnTo>
                        <a:pt x="108" y="201"/>
                      </a:lnTo>
                      <a:lnTo>
                        <a:pt x="119" y="197"/>
                      </a:lnTo>
                      <a:lnTo>
                        <a:pt x="119" y="197"/>
                      </a:lnTo>
                      <a:lnTo>
                        <a:pt x="123" y="177"/>
                      </a:lnTo>
                      <a:lnTo>
                        <a:pt x="129" y="157"/>
                      </a:lnTo>
                      <a:lnTo>
                        <a:pt x="136" y="139"/>
                      </a:lnTo>
                      <a:lnTo>
                        <a:pt x="143" y="120"/>
                      </a:lnTo>
                      <a:lnTo>
                        <a:pt x="154" y="102"/>
                      </a:lnTo>
                      <a:lnTo>
                        <a:pt x="165" y="85"/>
                      </a:lnTo>
                      <a:lnTo>
                        <a:pt x="178" y="71"/>
                      </a:lnTo>
                      <a:lnTo>
                        <a:pt x="193" y="58"/>
                      </a:lnTo>
                      <a:lnTo>
                        <a:pt x="207" y="45"/>
                      </a:lnTo>
                      <a:lnTo>
                        <a:pt x="224" y="32"/>
                      </a:lnTo>
                      <a:lnTo>
                        <a:pt x="240" y="23"/>
                      </a:lnTo>
                      <a:lnTo>
                        <a:pt x="258" y="16"/>
                      </a:lnTo>
                      <a:lnTo>
                        <a:pt x="279" y="9"/>
                      </a:lnTo>
                      <a:lnTo>
                        <a:pt x="299" y="3"/>
                      </a:lnTo>
                      <a:lnTo>
                        <a:pt x="319" y="1"/>
                      </a:lnTo>
                      <a:lnTo>
                        <a:pt x="341" y="0"/>
                      </a:lnTo>
                      <a:lnTo>
                        <a:pt x="341" y="0"/>
                      </a:lnTo>
                      <a:close/>
                    </a:path>
                  </a:pathLst>
                </a:custGeom>
                <a:solidFill>
                  <a:srgbClr val="00B0F0"/>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cxnSp>
              <p:nvCxnSpPr>
                <p:cNvPr id="20" name="直接连接符 80">
                  <a:extLst>
                    <a:ext uri="{FF2B5EF4-FFF2-40B4-BE49-F238E27FC236}">
                      <a16:creationId xmlns:a16="http://schemas.microsoft.com/office/drawing/2014/main" id="{022DA760-E712-4934-A511-DAFA6A8E776C}"/>
                    </a:ext>
                  </a:extLst>
                </p:cNvPr>
                <p:cNvCxnSpPr>
                  <a:endCxn id="21" idx="0"/>
                </p:cNvCxnSpPr>
                <p:nvPr/>
              </p:nvCxnSpPr>
              <p:spPr bwMode="auto">
                <a:xfrm>
                  <a:off x="1188720" y="2827021"/>
                  <a:ext cx="308609" cy="220980"/>
                </a:xfrm>
                <a:prstGeom prst="line">
                  <a:avLst/>
                </a:prstGeom>
                <a:noFill/>
                <a:ln w="15875">
                  <a:solidFill>
                    <a:srgbClr val="C0504D">
                      <a:lumMod val="75000"/>
                    </a:srgbClr>
                  </a:solidFill>
                  <a:prstDash val="sys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304">
                  <a:extLst>
                    <a:ext uri="{FF2B5EF4-FFF2-40B4-BE49-F238E27FC236}">
                      <a16:creationId xmlns:a16="http://schemas.microsoft.com/office/drawing/2014/main" id="{966ADDD7-5074-4A8A-BE8F-2C0EE08DA50D}"/>
                    </a:ext>
                  </a:extLst>
                </p:cNvPr>
                <p:cNvSpPr txBox="1"/>
                <p:nvPr/>
              </p:nvSpPr>
              <p:spPr>
                <a:xfrm>
                  <a:off x="1249680" y="3048001"/>
                  <a:ext cx="495299" cy="213438"/>
                </a:xfrm>
                <a:prstGeom prst="rect">
                  <a:avLst/>
                </a:prstGeom>
                <a:noFill/>
              </p:spPr>
              <p:txBody>
                <a:bodyPr wrap="square" rtlCol="0">
                  <a:noAutofit/>
                </a:bodyPr>
                <a:lstStyle/>
                <a:p>
                  <a:pPr defTabSz="1625885" fontAlgn="ctr">
                    <a:defRPr/>
                  </a:pPr>
                  <a:r>
                    <a:rPr lang="en-US">
                      <a:solidFill>
                        <a:prstClr val="white"/>
                      </a:solidFill>
                      <a:latin typeface="Arial" panose="020B0604020202020204" pitchFamily="34" charset="0"/>
                      <a:ea typeface="微软雅黑" panose="020B0503020204020204" pitchFamily="34" charset="-122"/>
                      <a:cs typeface="Arial" pitchFamily="34" charset="0"/>
                    </a:rPr>
                    <a:t> </a:t>
                  </a:r>
                  <a:endParaRPr lang="en-US" altLang="zh-CN" sz="1200" kern="0">
                    <a:solidFill>
                      <a:prstClr val="white"/>
                    </a:solidFill>
                    <a:latin typeface="Arial" panose="020B0604020202020204" pitchFamily="34" charset="0"/>
                    <a:ea typeface="微软雅黑" panose="020B0503020204020204" pitchFamily="34" charset="-122"/>
                    <a:cs typeface="Arial" pitchFamily="34" charset="0"/>
                  </a:endParaRPr>
                </a:p>
              </p:txBody>
            </p:sp>
            <p:cxnSp>
              <p:nvCxnSpPr>
                <p:cNvPr id="22" name="直接连接符 82">
                  <a:extLst>
                    <a:ext uri="{FF2B5EF4-FFF2-40B4-BE49-F238E27FC236}">
                      <a16:creationId xmlns:a16="http://schemas.microsoft.com/office/drawing/2014/main" id="{62BEBBE9-5B76-42C3-B3EC-D580908E340B}"/>
                    </a:ext>
                  </a:extLst>
                </p:cNvPr>
                <p:cNvCxnSpPr>
                  <a:stCxn id="21" idx="0"/>
                </p:cNvCxnSpPr>
                <p:nvPr/>
              </p:nvCxnSpPr>
              <p:spPr bwMode="auto">
                <a:xfrm flipV="1">
                  <a:off x="1497329" y="2834643"/>
                  <a:ext cx="156211" cy="213358"/>
                </a:xfrm>
                <a:prstGeom prst="line">
                  <a:avLst/>
                </a:prstGeom>
                <a:noFill/>
                <a:ln w="15875">
                  <a:solidFill>
                    <a:srgbClr val="C0504D">
                      <a:lumMod val="75000"/>
                    </a:srgbClr>
                  </a:solidFill>
                  <a:prstDash val="sys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83">
                  <a:extLst>
                    <a:ext uri="{FF2B5EF4-FFF2-40B4-BE49-F238E27FC236}">
                      <a16:creationId xmlns:a16="http://schemas.microsoft.com/office/drawing/2014/main" id="{67BFEE67-B561-4BC5-B753-4AC8F3FF8668}"/>
                    </a:ext>
                  </a:extLst>
                </p:cNvPr>
                <p:cNvCxnSpPr/>
                <p:nvPr/>
              </p:nvCxnSpPr>
              <p:spPr bwMode="auto">
                <a:xfrm flipV="1">
                  <a:off x="1509378" y="3239560"/>
                  <a:ext cx="44460" cy="206839"/>
                </a:xfrm>
                <a:prstGeom prst="line">
                  <a:avLst/>
                </a:prstGeom>
                <a:noFill/>
                <a:ln w="15875">
                  <a:solidFill>
                    <a:srgbClr val="C0504D">
                      <a:lumMod val="75000"/>
                    </a:srgb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Freeform 30">
                  <a:extLst>
                    <a:ext uri="{FF2B5EF4-FFF2-40B4-BE49-F238E27FC236}">
                      <a16:creationId xmlns:a16="http://schemas.microsoft.com/office/drawing/2014/main" id="{353DC35C-1166-4281-89E3-D571DBA5ED1A}"/>
                    </a:ext>
                  </a:extLst>
                </p:cNvPr>
                <p:cNvSpPr>
                  <a:spLocks noEditPoints="1"/>
                </p:cNvSpPr>
                <p:nvPr/>
              </p:nvSpPr>
              <p:spPr bwMode="auto">
                <a:xfrm>
                  <a:off x="1324701" y="3392351"/>
                  <a:ext cx="321219" cy="455750"/>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00B0F0"/>
                </a:solid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grpSp>
          <p:sp>
            <p:nvSpPr>
              <p:cNvPr id="11" name="TextBox 293">
                <a:extLst>
                  <a:ext uri="{FF2B5EF4-FFF2-40B4-BE49-F238E27FC236}">
                    <a16:creationId xmlns:a16="http://schemas.microsoft.com/office/drawing/2014/main" id="{C4B3E65E-1B32-41CA-9950-62863F260741}"/>
                  </a:ext>
                </a:extLst>
              </p:cNvPr>
              <p:cNvSpPr txBox="1"/>
              <p:nvPr/>
            </p:nvSpPr>
            <p:spPr>
              <a:xfrm>
                <a:off x="3477603" y="1843900"/>
                <a:ext cx="1130658" cy="195295"/>
              </a:xfrm>
              <a:prstGeom prst="rect">
                <a:avLst/>
              </a:prstGeom>
              <a:noFill/>
            </p:spPr>
            <p:txBody>
              <a:bodyPr wrap="square" rtlCol="0" anchor="ctr">
                <a:noAutofit/>
              </a:bodyPr>
              <a:lstStyle/>
              <a:p>
                <a:pPr algn="ctr" defTabSz="1625885" fontAlgn="ctr">
                  <a:defRPr/>
                </a:pPr>
                <a:r>
                  <a:rPr lang="en-US" sz="1200" b="1">
                    <a:solidFill>
                      <a:prstClr val="black"/>
                    </a:solidFill>
                    <a:latin typeface="Arial" panose="020B0604020202020204" pitchFamily="34" charset="0"/>
                  </a:rPr>
                  <a:t>Production center</a:t>
                </a:r>
              </a:p>
            </p:txBody>
          </p:sp>
        </p:grpSp>
      </p:grpSp>
      <p:sp>
        <p:nvSpPr>
          <p:cNvPr id="62" name="矩形 1">
            <a:extLst>
              <a:ext uri="{FF2B5EF4-FFF2-40B4-BE49-F238E27FC236}">
                <a16:creationId xmlns:a16="http://schemas.microsoft.com/office/drawing/2014/main" id="{E04BDEA3-0E54-4704-A95C-DD8C4FF673DF}"/>
              </a:ext>
            </a:extLst>
          </p:cNvPr>
          <p:cNvSpPr/>
          <p:nvPr/>
        </p:nvSpPr>
        <p:spPr>
          <a:xfrm>
            <a:off x="6331108" y="1760903"/>
            <a:ext cx="5186113" cy="3637763"/>
          </a:xfrm>
          <a:prstGeom prst="rect">
            <a:avLst/>
          </a:prstGeom>
        </p:spPr>
        <p:txBody>
          <a:bodyPr wrap="square">
            <a:noAutofit/>
          </a:bodyPr>
          <a:lstStyle/>
          <a:p>
            <a:pPr fontAlgn="ctr">
              <a:defRPr/>
            </a:pPr>
            <a:r>
              <a:rPr lang="en-US" sz="1400">
                <a:solidFill>
                  <a:srgbClr val="1D1D1A"/>
                </a:solidFill>
              </a:rPr>
              <a:t>Asynchronous replication provides 99.999% solution-level reliability.</a:t>
            </a:r>
            <a:endParaRPr lang="en-US" altLang="zh-CN" sz="1400">
              <a:solidFill>
                <a:srgbClr val="1D1D1A"/>
              </a:solidFill>
              <a:ea typeface="微软雅黑" pitchFamily="34" charset="-122"/>
              <a:cs typeface="Arial" pitchFamily="34" charset="0"/>
            </a:endParaRPr>
          </a:p>
          <a:p>
            <a:pPr marL="285750" indent="-285750" fontAlgn="ctr">
              <a:buFont typeface="Wingdings" panose="05000000000000000000" pitchFamily="2" charset="2"/>
              <a:buChar char=""/>
              <a:defRPr/>
            </a:pPr>
            <a:r>
              <a:rPr lang="en-US" sz="1400">
                <a:solidFill>
                  <a:srgbClr val="1D1D1A"/>
                </a:solidFill>
              </a:rPr>
              <a:t>An asynchronous remote replication relationship is established between the production center and a secondary DR center. </a:t>
            </a:r>
          </a:p>
          <a:p>
            <a:pPr marL="285750" indent="-285750" fontAlgn="ctr">
              <a:buFont typeface="Wingdings" panose="05000000000000000000" pitchFamily="2" charset="2"/>
              <a:buChar char=""/>
              <a:defRPr/>
            </a:pPr>
            <a:r>
              <a:rPr lang="en-US" sz="1400">
                <a:solidFill>
                  <a:srgbClr val="1D1D1A"/>
                </a:solidFill>
              </a:rPr>
              <a:t>After the initial synchronization is complete, the asynchronous remote replication enters the periodic incremental synchronization phase. Based on the customized interval, the system periodically starts the synchronization task and synchronizes the incremental data written by the production host from the end of the previous period to the current time.</a:t>
            </a:r>
          </a:p>
          <a:p>
            <a:pPr marL="285750" indent="-285750" fontAlgn="ctr">
              <a:buFont typeface="Wingdings" panose="05000000000000000000" pitchFamily="2" charset="2"/>
              <a:buChar char=""/>
              <a:defRPr/>
            </a:pPr>
            <a:r>
              <a:rPr lang="en-US" sz="1400">
                <a:solidFill>
                  <a:srgbClr val="1D1D1A"/>
                </a:solidFill>
              </a:rPr>
              <a:t>Support for one-to-one and one-to-many</a:t>
            </a:r>
            <a:endParaRPr lang="en-US" altLang="zh-CN" sz="1400">
              <a:solidFill>
                <a:srgbClr val="1D1D1A"/>
              </a:solidFill>
              <a:ea typeface="微软雅黑" pitchFamily="34" charset="-122"/>
              <a:cs typeface="Arial" pitchFamily="34" charset="0"/>
            </a:endParaRPr>
          </a:p>
          <a:p>
            <a:pPr marL="285750" indent="-285750" fontAlgn="ctr">
              <a:buFont typeface="Wingdings" panose="05000000000000000000" pitchFamily="2" charset="2"/>
              <a:buChar char=""/>
              <a:defRPr/>
            </a:pPr>
            <a:r>
              <a:rPr lang="en-US" sz="1400">
                <a:solidFill>
                  <a:srgbClr val="1D1D1A"/>
                </a:solidFill>
              </a:rPr>
              <a:t>Simple management and one-click DR drill and recovery</a:t>
            </a:r>
            <a:endParaRPr lang="en-US" altLang="zh-CN" sz="1400">
              <a:solidFill>
                <a:srgbClr val="1D1D1A"/>
              </a:solidFill>
              <a:ea typeface="微软雅黑" pitchFamily="34" charset="-122"/>
              <a:cs typeface="Arial" pitchFamily="34" charset="0"/>
            </a:endParaRPr>
          </a:p>
        </p:txBody>
      </p:sp>
      <p:pic>
        <p:nvPicPr>
          <p:cNvPr id="63" name="Picture 62">
            <a:extLst>
              <a:ext uri="{FF2B5EF4-FFF2-40B4-BE49-F238E27FC236}">
                <a16:creationId xmlns:a16="http://schemas.microsoft.com/office/drawing/2014/main" id="{4DE252F8-A5E4-4199-BC49-06DC939118E7}"/>
              </a:ext>
            </a:extLst>
          </p:cNvPr>
          <p:cNvPicPr>
            <a:picLocks noChangeAspect="1"/>
          </p:cNvPicPr>
          <p:nvPr/>
        </p:nvPicPr>
        <p:blipFill>
          <a:blip r:embed="rId2"/>
          <a:stretch>
            <a:fillRect/>
          </a:stretch>
        </p:blipFill>
        <p:spPr>
          <a:xfrm>
            <a:off x="441635" y="4563794"/>
            <a:ext cx="5048955" cy="2057687"/>
          </a:xfrm>
          <a:prstGeom prst="rect">
            <a:avLst/>
          </a:prstGeom>
        </p:spPr>
      </p:pic>
      <p:sp>
        <p:nvSpPr>
          <p:cNvPr id="64" name="Rectangle 63">
            <a:extLst>
              <a:ext uri="{FF2B5EF4-FFF2-40B4-BE49-F238E27FC236}">
                <a16:creationId xmlns:a16="http://schemas.microsoft.com/office/drawing/2014/main" id="{F0C3A90C-33E2-4FB5-86CF-83DB4D299790}"/>
              </a:ext>
            </a:extLst>
          </p:cNvPr>
          <p:cNvSpPr/>
          <p:nvPr/>
        </p:nvSpPr>
        <p:spPr>
          <a:xfrm>
            <a:off x="6414062" y="5468881"/>
            <a:ext cx="1128899" cy="369332"/>
          </a:xfrm>
          <a:prstGeom prst="rect">
            <a:avLst/>
          </a:prstGeom>
        </p:spPr>
        <p:txBody>
          <a:bodyPr wrap="none">
            <a:spAutoFit/>
          </a:bodyPr>
          <a:lstStyle/>
          <a:p>
            <a:pPr lvl="0">
              <a:buNone/>
            </a:pPr>
            <a:r>
              <a:rPr lang="en-US"/>
              <a:t>Roadmap </a:t>
            </a:r>
          </a:p>
        </p:txBody>
      </p:sp>
    </p:spTree>
    <p:extLst>
      <p:ext uri="{BB962C8B-B14F-4D97-AF65-F5344CB8AC3E}">
        <p14:creationId xmlns:p14="http://schemas.microsoft.com/office/powerpoint/2010/main" val="255420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FE89E-745E-4341-8538-BC730BDA4F6F}"/>
              </a:ext>
            </a:extLst>
          </p:cNvPr>
          <p:cNvSpPr>
            <a:spLocks noGrp="1"/>
          </p:cNvSpPr>
          <p:nvPr>
            <p:ph type="title"/>
          </p:nvPr>
        </p:nvSpPr>
        <p:spPr/>
        <p:txBody>
          <a:bodyPr/>
          <a:lstStyle/>
          <a:p>
            <a:r>
              <a:rPr lang="en-US"/>
              <a:t>Tiering (</a:t>
            </a:r>
            <a:r>
              <a:rPr lang="en-US" err="1"/>
              <a:t>InfoTier</a:t>
            </a:r>
            <a:r>
              <a:rPr lang="en-US"/>
              <a:t>)</a:t>
            </a:r>
          </a:p>
        </p:txBody>
      </p:sp>
      <p:pic>
        <p:nvPicPr>
          <p:cNvPr id="3" name="Picture 2">
            <a:extLst>
              <a:ext uri="{FF2B5EF4-FFF2-40B4-BE49-F238E27FC236}">
                <a16:creationId xmlns:a16="http://schemas.microsoft.com/office/drawing/2014/main" id="{525A390E-1C9B-4FF7-A1B0-72887BD3EB06}"/>
              </a:ext>
            </a:extLst>
          </p:cNvPr>
          <p:cNvPicPr>
            <a:picLocks noChangeAspect="1"/>
          </p:cNvPicPr>
          <p:nvPr/>
        </p:nvPicPr>
        <p:blipFill>
          <a:blip r:embed="rId2"/>
          <a:stretch>
            <a:fillRect/>
          </a:stretch>
        </p:blipFill>
        <p:spPr>
          <a:xfrm>
            <a:off x="911210" y="1601350"/>
            <a:ext cx="4682560" cy="4731764"/>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74AD3F32-4F81-456C-B4FE-0F203BB7A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812" y="2169426"/>
            <a:ext cx="3307634" cy="2194564"/>
          </a:xfrm>
          <a:prstGeom prst="rect">
            <a:avLst/>
          </a:prstGeom>
        </p:spPr>
      </p:pic>
      <p:sp>
        <p:nvSpPr>
          <p:cNvPr id="8" name="TextBox 7">
            <a:extLst>
              <a:ext uri="{FF2B5EF4-FFF2-40B4-BE49-F238E27FC236}">
                <a16:creationId xmlns:a16="http://schemas.microsoft.com/office/drawing/2014/main" id="{FF9AB06C-D1F5-476F-833F-B9D03750B606}"/>
              </a:ext>
            </a:extLst>
          </p:cNvPr>
          <p:cNvSpPr txBox="1"/>
          <p:nvPr/>
        </p:nvSpPr>
        <p:spPr>
          <a:xfrm>
            <a:off x="5999584" y="4488024"/>
            <a:ext cx="5542383" cy="1600438"/>
          </a:xfrm>
          <a:prstGeom prst="rect">
            <a:avLst/>
          </a:prstGeom>
          <a:noFill/>
        </p:spPr>
        <p:txBody>
          <a:bodyPr wrap="square" rtlCol="0">
            <a:spAutoFit/>
          </a:bodyPr>
          <a:lstStyle/>
          <a:p>
            <a:pPr marL="285750" indent="-285750">
              <a:buFont typeface="Arial" panose="020B0604020202020204" pitchFamily="34" charset="0"/>
              <a:buChar char="•"/>
            </a:pPr>
            <a:r>
              <a:rPr lang="en-US" sz="1600"/>
              <a:t>Data location can be optimized based on context such as creation time, file size, modified time, I/O hotness, etc.</a:t>
            </a:r>
          </a:p>
          <a:p>
            <a:pPr marL="285750" indent="-285750">
              <a:buFont typeface="Arial" panose="020B0604020202020204" pitchFamily="34" charset="0"/>
              <a:buChar char="•"/>
            </a:pPr>
            <a:r>
              <a:rPr lang="en-US" sz="1600"/>
              <a:t>Data flow among tiers</a:t>
            </a:r>
          </a:p>
          <a:p>
            <a:pPr marL="285750" indent="-285750">
              <a:buFont typeface="Arial" panose="020B0604020202020204" pitchFamily="34" charset="0"/>
              <a:buChar char="•"/>
            </a:pPr>
            <a:r>
              <a:rPr lang="en-US" sz="1600"/>
              <a:t>Policy based strategy</a:t>
            </a:r>
          </a:p>
          <a:p>
            <a:pPr marL="285750" indent="-285750">
              <a:buFont typeface="Arial" panose="020B0604020202020204" pitchFamily="34" charset="0"/>
              <a:buChar char="•"/>
            </a:pPr>
            <a:endParaRPr lang="en-US"/>
          </a:p>
        </p:txBody>
      </p:sp>
      <p:sp>
        <p:nvSpPr>
          <p:cNvPr id="9" name="TextBox 8">
            <a:extLst>
              <a:ext uri="{FF2B5EF4-FFF2-40B4-BE49-F238E27FC236}">
                <a16:creationId xmlns:a16="http://schemas.microsoft.com/office/drawing/2014/main" id="{A05D4D5D-5857-445A-865B-C7C3FF9DA059}"/>
              </a:ext>
            </a:extLst>
          </p:cNvPr>
          <p:cNvSpPr txBox="1"/>
          <p:nvPr/>
        </p:nvSpPr>
        <p:spPr>
          <a:xfrm>
            <a:off x="6127867" y="3365569"/>
            <a:ext cx="1959523" cy="523220"/>
          </a:xfrm>
          <a:prstGeom prst="rect">
            <a:avLst/>
          </a:prstGeom>
          <a:noFill/>
        </p:spPr>
        <p:txBody>
          <a:bodyPr wrap="square" rtlCol="0">
            <a:spAutoFit/>
          </a:bodyPr>
          <a:lstStyle/>
          <a:p>
            <a:pPr algn="ctr"/>
            <a:r>
              <a:rPr lang="en-US" sz="1400"/>
              <a:t>Roadmap: support tiering to cloud</a:t>
            </a:r>
          </a:p>
        </p:txBody>
      </p:sp>
    </p:spTree>
    <p:extLst>
      <p:ext uri="{BB962C8B-B14F-4D97-AF65-F5344CB8AC3E}">
        <p14:creationId xmlns:p14="http://schemas.microsoft.com/office/powerpoint/2010/main" val="1672365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A3680-B91F-466B-BECE-0FF2C8CA14C4}"/>
              </a:ext>
            </a:extLst>
          </p:cNvPr>
          <p:cNvSpPr>
            <a:spLocks noGrp="1"/>
          </p:cNvSpPr>
          <p:nvPr>
            <p:ph type="title"/>
          </p:nvPr>
        </p:nvSpPr>
        <p:spPr/>
        <p:txBody>
          <a:bodyPr/>
          <a:lstStyle/>
          <a:p>
            <a:r>
              <a:rPr lang="en-US"/>
              <a:t>Quota (</a:t>
            </a:r>
            <a:r>
              <a:rPr lang="en-US" err="1"/>
              <a:t>InfoAllocator</a:t>
            </a:r>
            <a:r>
              <a:rPr lang="en-US"/>
              <a:t>)</a:t>
            </a:r>
          </a:p>
        </p:txBody>
      </p:sp>
      <p:pic>
        <p:nvPicPr>
          <p:cNvPr id="4" name="Picture 3">
            <a:extLst>
              <a:ext uri="{FF2B5EF4-FFF2-40B4-BE49-F238E27FC236}">
                <a16:creationId xmlns:a16="http://schemas.microsoft.com/office/drawing/2014/main" id="{D778885F-9FDF-463F-B6D4-720FAED8390B}"/>
              </a:ext>
            </a:extLst>
          </p:cNvPr>
          <p:cNvPicPr>
            <a:picLocks noChangeAspect="1"/>
          </p:cNvPicPr>
          <p:nvPr/>
        </p:nvPicPr>
        <p:blipFill>
          <a:blip r:embed="rId2"/>
          <a:stretch>
            <a:fillRect/>
          </a:stretch>
        </p:blipFill>
        <p:spPr>
          <a:xfrm>
            <a:off x="359959" y="1961275"/>
            <a:ext cx="4910293" cy="3459810"/>
          </a:xfrm>
          <a:prstGeom prst="rect">
            <a:avLst/>
          </a:prstGeom>
        </p:spPr>
      </p:pic>
      <p:sp>
        <p:nvSpPr>
          <p:cNvPr id="5" name="TextBox 4">
            <a:extLst>
              <a:ext uri="{FF2B5EF4-FFF2-40B4-BE49-F238E27FC236}">
                <a16:creationId xmlns:a16="http://schemas.microsoft.com/office/drawing/2014/main" id="{6EF40931-F1AD-4505-ACCE-0D3526A21A5E}"/>
              </a:ext>
            </a:extLst>
          </p:cNvPr>
          <p:cNvSpPr txBox="1"/>
          <p:nvPr/>
        </p:nvSpPr>
        <p:spPr>
          <a:xfrm>
            <a:off x="6464559" y="1003542"/>
            <a:ext cx="4469363" cy="1200329"/>
          </a:xfrm>
          <a:prstGeom prst="rect">
            <a:avLst/>
          </a:prstGeom>
          <a:noFill/>
        </p:spPr>
        <p:txBody>
          <a:bodyPr wrap="square" rtlCol="0">
            <a:spAutoFit/>
          </a:bodyPr>
          <a:lstStyle/>
          <a:p>
            <a:pPr marL="285750" indent="-285750">
              <a:buFont typeface="Arial" panose="020B0604020202020204" pitchFamily="34" charset="0"/>
              <a:buChar char="•"/>
            </a:pPr>
            <a:r>
              <a:rPr lang="en-US"/>
              <a:t>Multiple quota types such as file quantity and capacity.</a:t>
            </a:r>
          </a:p>
          <a:p>
            <a:pPr marL="285750" indent="-285750">
              <a:buFont typeface="Arial" panose="020B0604020202020204" pitchFamily="34" charset="0"/>
              <a:buChar char="•"/>
            </a:pPr>
            <a:r>
              <a:rPr lang="en-US"/>
              <a:t>Different thresholds</a:t>
            </a:r>
          </a:p>
          <a:p>
            <a:pPr marL="285750" indent="-285750">
              <a:buFont typeface="Arial" panose="020B0604020202020204" pitchFamily="34" charset="0"/>
              <a:buChar char="•"/>
            </a:pPr>
            <a:r>
              <a:rPr lang="en-US"/>
              <a:t>Statistics</a:t>
            </a:r>
          </a:p>
        </p:txBody>
      </p:sp>
      <p:pic>
        <p:nvPicPr>
          <p:cNvPr id="6" name="Picture 5">
            <a:extLst>
              <a:ext uri="{FF2B5EF4-FFF2-40B4-BE49-F238E27FC236}">
                <a16:creationId xmlns:a16="http://schemas.microsoft.com/office/drawing/2014/main" id="{64008873-F877-4C52-A402-96FFE49A1E1A}"/>
              </a:ext>
            </a:extLst>
          </p:cNvPr>
          <p:cNvPicPr>
            <a:picLocks noChangeAspect="1"/>
          </p:cNvPicPr>
          <p:nvPr/>
        </p:nvPicPr>
        <p:blipFill>
          <a:blip r:embed="rId3"/>
          <a:stretch>
            <a:fillRect/>
          </a:stretch>
        </p:blipFill>
        <p:spPr>
          <a:xfrm>
            <a:off x="5307564" y="2414354"/>
            <a:ext cx="6524477" cy="3693454"/>
          </a:xfrm>
          <a:prstGeom prst="rect">
            <a:avLst/>
          </a:prstGeom>
        </p:spPr>
      </p:pic>
    </p:spTree>
    <p:extLst>
      <p:ext uri="{BB962C8B-B14F-4D97-AF65-F5344CB8AC3E}">
        <p14:creationId xmlns:p14="http://schemas.microsoft.com/office/powerpoint/2010/main" val="27355192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20D1E-1D8D-476D-B4C0-F177519AAB82}"/>
              </a:ext>
            </a:extLst>
          </p:cNvPr>
          <p:cNvSpPr>
            <a:spLocks noGrp="1"/>
          </p:cNvSpPr>
          <p:nvPr>
            <p:ph type="title"/>
          </p:nvPr>
        </p:nvSpPr>
        <p:spPr/>
        <p:txBody>
          <a:bodyPr/>
          <a:lstStyle/>
          <a:p>
            <a:r>
              <a:rPr lang="en-US"/>
              <a:t>WORM (</a:t>
            </a:r>
            <a:r>
              <a:rPr lang="en-US" err="1"/>
              <a:t>InfoLocker</a:t>
            </a:r>
            <a:r>
              <a:rPr lang="en-US"/>
              <a:t>)</a:t>
            </a:r>
          </a:p>
        </p:txBody>
      </p:sp>
      <p:pic>
        <p:nvPicPr>
          <p:cNvPr id="3" name="Picture 2">
            <a:extLst>
              <a:ext uri="{FF2B5EF4-FFF2-40B4-BE49-F238E27FC236}">
                <a16:creationId xmlns:a16="http://schemas.microsoft.com/office/drawing/2014/main" id="{640D4CE4-E1ED-4A36-A451-0208536CC52A}"/>
              </a:ext>
            </a:extLst>
          </p:cNvPr>
          <p:cNvPicPr>
            <a:picLocks noChangeAspect="1"/>
          </p:cNvPicPr>
          <p:nvPr/>
        </p:nvPicPr>
        <p:blipFill>
          <a:blip r:embed="rId2"/>
          <a:stretch>
            <a:fillRect/>
          </a:stretch>
        </p:blipFill>
        <p:spPr>
          <a:xfrm>
            <a:off x="740562" y="2235532"/>
            <a:ext cx="4963218" cy="1733792"/>
          </a:xfrm>
          <a:prstGeom prst="rect">
            <a:avLst/>
          </a:prstGeom>
        </p:spPr>
      </p:pic>
      <p:pic>
        <p:nvPicPr>
          <p:cNvPr id="5" name="Picture 4">
            <a:extLst>
              <a:ext uri="{FF2B5EF4-FFF2-40B4-BE49-F238E27FC236}">
                <a16:creationId xmlns:a16="http://schemas.microsoft.com/office/drawing/2014/main" id="{93FD632A-B874-4127-AEC0-408FB39502E8}"/>
              </a:ext>
            </a:extLst>
          </p:cNvPr>
          <p:cNvPicPr>
            <a:picLocks noChangeAspect="1"/>
          </p:cNvPicPr>
          <p:nvPr/>
        </p:nvPicPr>
        <p:blipFill>
          <a:blip r:embed="rId3"/>
          <a:stretch>
            <a:fillRect/>
          </a:stretch>
        </p:blipFill>
        <p:spPr>
          <a:xfrm>
            <a:off x="2292442" y="4261116"/>
            <a:ext cx="1626416" cy="1749042"/>
          </a:xfrm>
          <a:prstGeom prst="rect">
            <a:avLst/>
          </a:prstGeom>
        </p:spPr>
      </p:pic>
      <p:pic>
        <p:nvPicPr>
          <p:cNvPr id="6" name="Picture 5">
            <a:extLst>
              <a:ext uri="{FF2B5EF4-FFF2-40B4-BE49-F238E27FC236}">
                <a16:creationId xmlns:a16="http://schemas.microsoft.com/office/drawing/2014/main" id="{44205EE3-CFB9-4AC2-8DA2-09483250442D}"/>
              </a:ext>
            </a:extLst>
          </p:cNvPr>
          <p:cNvPicPr>
            <a:picLocks noChangeAspect="1"/>
          </p:cNvPicPr>
          <p:nvPr/>
        </p:nvPicPr>
        <p:blipFill>
          <a:blip r:embed="rId4"/>
          <a:stretch>
            <a:fillRect/>
          </a:stretch>
        </p:blipFill>
        <p:spPr>
          <a:xfrm>
            <a:off x="390463" y="1690688"/>
            <a:ext cx="447737" cy="485843"/>
          </a:xfrm>
          <a:prstGeom prst="rect">
            <a:avLst/>
          </a:prstGeom>
        </p:spPr>
      </p:pic>
      <p:sp>
        <p:nvSpPr>
          <p:cNvPr id="7" name="TextBox 6">
            <a:extLst>
              <a:ext uri="{FF2B5EF4-FFF2-40B4-BE49-F238E27FC236}">
                <a16:creationId xmlns:a16="http://schemas.microsoft.com/office/drawing/2014/main" id="{0D0C4ADF-49FC-4620-A04E-C7990349BF50}"/>
              </a:ext>
            </a:extLst>
          </p:cNvPr>
          <p:cNvSpPr txBox="1"/>
          <p:nvPr/>
        </p:nvSpPr>
        <p:spPr>
          <a:xfrm>
            <a:off x="5946773" y="1933609"/>
            <a:ext cx="5504665" cy="2862322"/>
          </a:xfrm>
          <a:prstGeom prst="rect">
            <a:avLst/>
          </a:prstGeom>
          <a:noFill/>
        </p:spPr>
        <p:txBody>
          <a:bodyPr wrap="square" rtlCol="0">
            <a:spAutoFit/>
          </a:bodyPr>
          <a:lstStyle/>
          <a:p>
            <a:pPr marL="285750" indent="-285750">
              <a:buFont typeface="Arial" panose="020B0604020202020204" pitchFamily="34" charset="0"/>
              <a:buChar char="•"/>
            </a:pPr>
            <a:r>
              <a:rPr lang="en-US"/>
              <a:t>When data is in protection, data cannot be modified or deleted.</a:t>
            </a:r>
          </a:p>
          <a:p>
            <a:pPr marL="285750" indent="-285750">
              <a:buFont typeface="Arial" panose="020B0604020202020204" pitchFamily="34" charset="0"/>
              <a:buChar char="•"/>
            </a:pPr>
            <a:r>
              <a:rPr lang="en-US"/>
              <a:t>Expired files can be deleted but cannot be modified.</a:t>
            </a:r>
          </a:p>
          <a:p>
            <a:pPr marL="285750" indent="-285750">
              <a:buFont typeface="Arial" panose="020B0604020202020204" pitchFamily="34" charset="0"/>
              <a:buChar char="•"/>
            </a:pPr>
            <a:r>
              <a:rPr lang="en-US"/>
              <a:t>Support individual WORM clock. Cannot be modified after setup.</a:t>
            </a:r>
          </a:p>
          <a:p>
            <a:pPr marL="285750" indent="-285750">
              <a:buFont typeface="Arial" panose="020B0604020202020204" pitchFamily="34" charset="0"/>
              <a:buChar char="•"/>
            </a:pPr>
            <a:r>
              <a:rPr lang="en-US"/>
              <a:t>Subdirectory will inherit the WORM attributes of the father directory.</a:t>
            </a:r>
          </a:p>
          <a:p>
            <a:pPr marL="285750" indent="-285750">
              <a:buFont typeface="Arial" panose="020B0604020202020204" pitchFamily="34" charset="0"/>
              <a:buChar char="•"/>
            </a:pPr>
            <a:r>
              <a:rPr lang="en-US"/>
              <a:t>The super administrator (admin) can execute the privileged deletion of files, empty files, WORM root directories in the Protected state.</a:t>
            </a:r>
          </a:p>
        </p:txBody>
      </p:sp>
      <p:sp>
        <p:nvSpPr>
          <p:cNvPr id="9" name="TextBox 8">
            <a:extLst>
              <a:ext uri="{FF2B5EF4-FFF2-40B4-BE49-F238E27FC236}">
                <a16:creationId xmlns:a16="http://schemas.microsoft.com/office/drawing/2014/main" id="{5CADC4DA-1477-46A0-A670-F7BDD5C1EB42}"/>
              </a:ext>
            </a:extLst>
          </p:cNvPr>
          <p:cNvSpPr txBox="1"/>
          <p:nvPr/>
        </p:nvSpPr>
        <p:spPr>
          <a:xfrm>
            <a:off x="4438649" y="5248275"/>
            <a:ext cx="3533775" cy="369332"/>
          </a:xfrm>
          <a:prstGeom prst="rect">
            <a:avLst/>
          </a:prstGeom>
          <a:noFill/>
        </p:spPr>
        <p:txBody>
          <a:bodyPr wrap="square" rtlCol="0">
            <a:spAutoFit/>
          </a:bodyPr>
          <a:lstStyle/>
          <a:p>
            <a:r>
              <a:rPr lang="en-US"/>
              <a:t>Roadmap</a:t>
            </a:r>
          </a:p>
        </p:txBody>
      </p:sp>
    </p:spTree>
    <p:extLst>
      <p:ext uri="{BB962C8B-B14F-4D97-AF65-F5344CB8AC3E}">
        <p14:creationId xmlns:p14="http://schemas.microsoft.com/office/powerpoint/2010/main" val="3816143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F0960-B438-4C5E-9CD2-E8E166A9FAAC}"/>
              </a:ext>
            </a:extLst>
          </p:cNvPr>
          <p:cNvSpPr>
            <a:spLocks noGrp="1"/>
          </p:cNvSpPr>
          <p:nvPr>
            <p:ph type="title"/>
          </p:nvPr>
        </p:nvSpPr>
        <p:spPr/>
        <p:txBody>
          <a:bodyPr/>
          <a:lstStyle/>
          <a:p>
            <a:r>
              <a:rPr lang="en-US"/>
              <a:t>Virus Scan (</a:t>
            </a:r>
            <a:r>
              <a:rPr lang="en-US" err="1"/>
              <a:t>InfoScanner</a:t>
            </a:r>
            <a:r>
              <a:rPr lang="en-US"/>
              <a:t>)</a:t>
            </a:r>
          </a:p>
        </p:txBody>
      </p:sp>
      <p:pic>
        <p:nvPicPr>
          <p:cNvPr id="3" name="Picture 2">
            <a:extLst>
              <a:ext uri="{FF2B5EF4-FFF2-40B4-BE49-F238E27FC236}">
                <a16:creationId xmlns:a16="http://schemas.microsoft.com/office/drawing/2014/main" id="{666AE444-A117-4433-A8F0-C85EF5ED5B14}"/>
              </a:ext>
            </a:extLst>
          </p:cNvPr>
          <p:cNvPicPr>
            <a:picLocks noChangeAspect="1"/>
          </p:cNvPicPr>
          <p:nvPr/>
        </p:nvPicPr>
        <p:blipFill>
          <a:blip r:embed="rId2"/>
          <a:stretch>
            <a:fillRect/>
          </a:stretch>
        </p:blipFill>
        <p:spPr>
          <a:xfrm>
            <a:off x="985905" y="1856702"/>
            <a:ext cx="5313677" cy="4170873"/>
          </a:xfrm>
          <a:prstGeom prst="rect">
            <a:avLst/>
          </a:prstGeom>
        </p:spPr>
      </p:pic>
      <p:sp>
        <p:nvSpPr>
          <p:cNvPr id="6" name="TextBox 5">
            <a:extLst>
              <a:ext uri="{FF2B5EF4-FFF2-40B4-BE49-F238E27FC236}">
                <a16:creationId xmlns:a16="http://schemas.microsoft.com/office/drawing/2014/main" id="{6D052FA9-01DB-4E09-BAFD-3B79A153FA72}"/>
              </a:ext>
            </a:extLst>
          </p:cNvPr>
          <p:cNvSpPr txBox="1"/>
          <p:nvPr/>
        </p:nvSpPr>
        <p:spPr>
          <a:xfrm>
            <a:off x="6532789" y="2014635"/>
            <a:ext cx="4739981" cy="2339102"/>
          </a:xfrm>
          <a:prstGeom prst="rect">
            <a:avLst/>
          </a:prstGeom>
          <a:noFill/>
        </p:spPr>
        <p:txBody>
          <a:bodyPr wrap="square" rtlCol="0">
            <a:spAutoFit/>
          </a:bodyPr>
          <a:lstStyle/>
          <a:p>
            <a:pPr marL="285750" indent="-285750">
              <a:buFont typeface="Arial" panose="020B0604020202020204" pitchFamily="34" charset="0"/>
              <a:buChar char="•"/>
            </a:pPr>
            <a:r>
              <a:rPr lang="en-US" sz="1600"/>
              <a:t>Anti-virus software is downloaded via Device Manager, 100D’s management software.</a:t>
            </a:r>
          </a:p>
          <a:p>
            <a:pPr marL="285750" indent="-285750">
              <a:buFont typeface="Arial" panose="020B0604020202020204" pitchFamily="34" charset="0"/>
              <a:buChar char="•"/>
            </a:pPr>
            <a:r>
              <a:rPr lang="en-US" sz="1600"/>
              <a:t>Anti-virus software is installed on the antivirus server.</a:t>
            </a:r>
          </a:p>
          <a:p>
            <a:pPr marL="285750" indent="-285750">
              <a:buFont typeface="Arial" panose="020B0604020202020204" pitchFamily="34" charset="0"/>
              <a:buChar char="•"/>
            </a:pPr>
            <a:r>
              <a:rPr lang="en-US" sz="1600"/>
              <a:t>The files to be scanned are sent to the antivirus server.</a:t>
            </a:r>
          </a:p>
          <a:p>
            <a:pPr marL="285750" indent="-285750">
              <a:buFont typeface="Arial" panose="020B0604020202020204" pitchFamily="34" charset="0"/>
              <a:buChar char="•"/>
            </a:pPr>
            <a:r>
              <a:rPr lang="en-US" sz="1600"/>
              <a:t>Online and periodic scan mode.</a:t>
            </a:r>
          </a:p>
          <a:p>
            <a:pPr marL="285750" indent="-285750">
              <a:buFont typeface="Arial" panose="020B0604020202020204" pitchFamily="34" charset="0"/>
              <a:buChar char="•"/>
            </a:pPr>
            <a:r>
              <a:rPr lang="en-US" sz="1600"/>
              <a:t>Multiple anti-virus software supported.</a:t>
            </a:r>
          </a:p>
          <a:p>
            <a:pPr marL="285750" indent="-285750">
              <a:buFont typeface="Arial" panose="020B0604020202020204" pitchFamily="34" charset="0"/>
              <a:buChar char="•"/>
            </a:pPr>
            <a:endParaRPr lang="en-US"/>
          </a:p>
        </p:txBody>
      </p:sp>
      <p:sp>
        <p:nvSpPr>
          <p:cNvPr id="8" name="TextBox 7">
            <a:extLst>
              <a:ext uri="{FF2B5EF4-FFF2-40B4-BE49-F238E27FC236}">
                <a16:creationId xmlns:a16="http://schemas.microsoft.com/office/drawing/2014/main" id="{09C95C16-34A5-4110-9596-EB18AE997388}"/>
              </a:ext>
            </a:extLst>
          </p:cNvPr>
          <p:cNvSpPr txBox="1"/>
          <p:nvPr/>
        </p:nvSpPr>
        <p:spPr>
          <a:xfrm>
            <a:off x="6867966" y="5165837"/>
            <a:ext cx="2563711" cy="369332"/>
          </a:xfrm>
          <a:prstGeom prst="rect">
            <a:avLst/>
          </a:prstGeom>
          <a:noFill/>
        </p:spPr>
        <p:txBody>
          <a:bodyPr wrap="square" rtlCol="0">
            <a:spAutoFit/>
          </a:bodyPr>
          <a:lstStyle/>
          <a:p>
            <a:r>
              <a:rPr lang="en-US"/>
              <a:t>Roadmap</a:t>
            </a:r>
          </a:p>
        </p:txBody>
      </p:sp>
    </p:spTree>
    <p:extLst>
      <p:ext uri="{BB962C8B-B14F-4D97-AF65-F5344CB8AC3E}">
        <p14:creationId xmlns:p14="http://schemas.microsoft.com/office/powerpoint/2010/main" val="306500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5A0A6-0A59-4C58-9692-677E1B8B254D}"/>
              </a:ext>
            </a:extLst>
          </p:cNvPr>
          <p:cNvSpPr>
            <a:spLocks noGrp="1"/>
          </p:cNvSpPr>
          <p:nvPr>
            <p:ph type="title"/>
          </p:nvPr>
        </p:nvSpPr>
        <p:spPr>
          <a:xfrm>
            <a:off x="838200" y="365125"/>
            <a:ext cx="10515600" cy="960241"/>
          </a:xfrm>
        </p:spPr>
        <p:txBody>
          <a:bodyPr>
            <a:normAutofit/>
          </a:bodyPr>
          <a:lstStyle/>
          <a:p>
            <a:r>
              <a:rPr lang="en-US" sz="3600"/>
              <a:t>Network Data Management Protocol (NDMP)</a:t>
            </a:r>
          </a:p>
        </p:txBody>
      </p:sp>
      <p:pic>
        <p:nvPicPr>
          <p:cNvPr id="3" name="Picture 2">
            <a:extLst>
              <a:ext uri="{FF2B5EF4-FFF2-40B4-BE49-F238E27FC236}">
                <a16:creationId xmlns:a16="http://schemas.microsoft.com/office/drawing/2014/main" id="{C15E9FDA-171A-481E-BA00-76B58944A675}"/>
              </a:ext>
            </a:extLst>
          </p:cNvPr>
          <p:cNvPicPr>
            <a:picLocks noChangeAspect="1"/>
          </p:cNvPicPr>
          <p:nvPr/>
        </p:nvPicPr>
        <p:blipFill>
          <a:blip r:embed="rId2"/>
          <a:stretch>
            <a:fillRect/>
          </a:stretch>
        </p:blipFill>
        <p:spPr>
          <a:xfrm>
            <a:off x="771083" y="1833294"/>
            <a:ext cx="6325483" cy="3839111"/>
          </a:xfrm>
          <a:prstGeom prst="rect">
            <a:avLst/>
          </a:prstGeom>
        </p:spPr>
      </p:pic>
      <p:sp>
        <p:nvSpPr>
          <p:cNvPr id="5" name="TextBox 4">
            <a:extLst>
              <a:ext uri="{FF2B5EF4-FFF2-40B4-BE49-F238E27FC236}">
                <a16:creationId xmlns:a16="http://schemas.microsoft.com/office/drawing/2014/main" id="{196F18C2-AE93-4275-B732-68B61CACEC6A}"/>
              </a:ext>
            </a:extLst>
          </p:cNvPr>
          <p:cNvSpPr txBox="1"/>
          <p:nvPr/>
        </p:nvSpPr>
        <p:spPr>
          <a:xfrm>
            <a:off x="7096566" y="2275521"/>
            <a:ext cx="4819209" cy="1477328"/>
          </a:xfrm>
          <a:prstGeom prst="rect">
            <a:avLst/>
          </a:prstGeom>
          <a:noFill/>
        </p:spPr>
        <p:txBody>
          <a:bodyPr wrap="square" rtlCol="0">
            <a:spAutoFit/>
          </a:bodyPr>
          <a:lstStyle/>
          <a:p>
            <a:pPr marL="285750" indent="-285750">
              <a:buFont typeface="Arial" panose="020B0604020202020204" pitchFamily="34" charset="0"/>
              <a:buChar char="•"/>
            </a:pPr>
            <a:r>
              <a:rPr lang="en-US"/>
              <a:t>Network Data Management Protocol (NDMP)</a:t>
            </a:r>
          </a:p>
          <a:p>
            <a:pPr marL="285750" indent="-285750">
              <a:buFont typeface="Arial" panose="020B0604020202020204" pitchFamily="34" charset="0"/>
              <a:buChar char="•"/>
            </a:pPr>
            <a:r>
              <a:rPr lang="en-US"/>
              <a:t>Multiple modes:</a:t>
            </a:r>
          </a:p>
          <a:p>
            <a:pPr marL="742950" lvl="1" indent="-285750">
              <a:buFont typeface="Arial" panose="020B0604020202020204" pitchFamily="34" charset="0"/>
              <a:buChar char="•"/>
            </a:pPr>
            <a:r>
              <a:rPr lang="en-US"/>
              <a:t>Snapshot-based backup</a:t>
            </a:r>
          </a:p>
          <a:p>
            <a:pPr marL="742950" lvl="1" indent="-285750">
              <a:buFont typeface="Arial" panose="020B0604020202020204" pitchFamily="34" charset="0"/>
              <a:buChar char="•"/>
            </a:pPr>
            <a:r>
              <a:rPr lang="en-US"/>
              <a:t>Source directory-based backup</a:t>
            </a:r>
          </a:p>
          <a:p>
            <a:pPr marL="742950" lvl="1" indent="-285750">
              <a:buFont typeface="Arial" panose="020B0604020202020204" pitchFamily="34" charset="0"/>
              <a:buChar char="•"/>
            </a:pPr>
            <a:r>
              <a:rPr lang="en-US"/>
              <a:t>Full and differential backup</a:t>
            </a:r>
          </a:p>
        </p:txBody>
      </p:sp>
      <p:sp>
        <p:nvSpPr>
          <p:cNvPr id="7" name="TextBox 6">
            <a:extLst>
              <a:ext uri="{FF2B5EF4-FFF2-40B4-BE49-F238E27FC236}">
                <a16:creationId xmlns:a16="http://schemas.microsoft.com/office/drawing/2014/main" id="{F8E45797-5C63-4313-B6A9-DFAF9744EC71}"/>
              </a:ext>
            </a:extLst>
          </p:cNvPr>
          <p:cNvSpPr txBox="1"/>
          <p:nvPr/>
        </p:nvSpPr>
        <p:spPr>
          <a:xfrm>
            <a:off x="7515225" y="4389461"/>
            <a:ext cx="2590800" cy="369332"/>
          </a:xfrm>
          <a:prstGeom prst="rect">
            <a:avLst/>
          </a:prstGeom>
          <a:noFill/>
        </p:spPr>
        <p:txBody>
          <a:bodyPr wrap="square" rtlCol="0">
            <a:spAutoFit/>
          </a:bodyPr>
          <a:lstStyle/>
          <a:p>
            <a:r>
              <a:rPr lang="en-US"/>
              <a:t>Roadmap</a:t>
            </a:r>
          </a:p>
        </p:txBody>
      </p:sp>
    </p:spTree>
    <p:extLst>
      <p:ext uri="{BB962C8B-B14F-4D97-AF65-F5344CB8AC3E}">
        <p14:creationId xmlns:p14="http://schemas.microsoft.com/office/powerpoint/2010/main" val="341407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21D00-A794-432E-8369-E6250340CD30}"/>
              </a:ext>
            </a:extLst>
          </p:cNvPr>
          <p:cNvSpPr>
            <a:spLocks noGrp="1"/>
          </p:cNvSpPr>
          <p:nvPr>
            <p:ph type="title"/>
          </p:nvPr>
        </p:nvSpPr>
        <p:spPr>
          <a:xfrm>
            <a:off x="131197" y="135165"/>
            <a:ext cx="10515600" cy="615950"/>
          </a:xfrm>
        </p:spPr>
        <p:txBody>
          <a:bodyPr>
            <a:normAutofit/>
          </a:bodyPr>
          <a:lstStyle/>
          <a:p>
            <a:r>
              <a:rPr lang="en-US"/>
              <a:t>Enterprise Feature Quick Comparison</a:t>
            </a:r>
          </a:p>
        </p:txBody>
      </p:sp>
      <p:graphicFrame>
        <p:nvGraphicFramePr>
          <p:cNvPr id="7" name="Table 4">
            <a:extLst>
              <a:ext uri="{FF2B5EF4-FFF2-40B4-BE49-F238E27FC236}">
                <a16:creationId xmlns:a16="http://schemas.microsoft.com/office/drawing/2014/main" id="{9F5C591A-7952-4C18-9522-5D5EA1AA2E94}"/>
              </a:ext>
            </a:extLst>
          </p:cNvPr>
          <p:cNvGraphicFramePr>
            <a:graphicFrameLocks noGrp="1"/>
          </p:cNvGraphicFramePr>
          <p:nvPr>
            <p:extLst>
              <p:ext uri="{D42A27DB-BD31-4B8C-83A1-F6EECF244321}">
                <p14:modId xmlns:p14="http://schemas.microsoft.com/office/powerpoint/2010/main" val="1443506687"/>
              </p:ext>
            </p:extLst>
          </p:nvPr>
        </p:nvGraphicFramePr>
        <p:xfrm>
          <a:off x="131197" y="653145"/>
          <a:ext cx="11929606" cy="5831555"/>
        </p:xfrm>
        <a:graphic>
          <a:graphicData uri="http://schemas.openxmlformats.org/drawingml/2006/table">
            <a:tbl>
              <a:tblPr firstRow="1" bandRow="1">
                <a:tableStyleId>{91EBBBCC-DAD2-459C-BE2E-F6DE35CF9A28}</a:tableStyleId>
              </a:tblPr>
              <a:tblGrid>
                <a:gridCol w="1855937">
                  <a:extLst>
                    <a:ext uri="{9D8B030D-6E8A-4147-A177-3AD203B41FA5}">
                      <a16:colId xmlns:a16="http://schemas.microsoft.com/office/drawing/2014/main" val="3548422857"/>
                    </a:ext>
                  </a:extLst>
                </a:gridCol>
                <a:gridCol w="5091421">
                  <a:extLst>
                    <a:ext uri="{9D8B030D-6E8A-4147-A177-3AD203B41FA5}">
                      <a16:colId xmlns:a16="http://schemas.microsoft.com/office/drawing/2014/main" val="3933008580"/>
                    </a:ext>
                  </a:extLst>
                </a:gridCol>
                <a:gridCol w="4982248">
                  <a:extLst>
                    <a:ext uri="{9D8B030D-6E8A-4147-A177-3AD203B41FA5}">
                      <a16:colId xmlns:a16="http://schemas.microsoft.com/office/drawing/2014/main" val="406429320"/>
                    </a:ext>
                  </a:extLst>
                </a:gridCol>
              </a:tblGrid>
              <a:tr h="358420">
                <a:tc>
                  <a:txBody>
                    <a:bodyPr/>
                    <a:lstStyle/>
                    <a:p>
                      <a:pPr lvl="0">
                        <a:buNone/>
                      </a:pPr>
                      <a:r>
                        <a:rPr lang="en-US"/>
                        <a:t>Features</a:t>
                      </a:r>
                      <a:endParaRPr lang="en-US" b="0"/>
                    </a:p>
                  </a:txBody>
                  <a:tcPr>
                    <a:solidFill>
                      <a:srgbClr val="00B0F0"/>
                    </a:solidFill>
                  </a:tcPr>
                </a:tc>
                <a:tc>
                  <a:txBody>
                    <a:bodyPr/>
                    <a:lstStyle/>
                    <a:p>
                      <a:pPr lvl="0">
                        <a:buNone/>
                      </a:pPr>
                      <a:r>
                        <a:rPr lang="en-US" sz="1800" b="1" i="0" u="none" strike="noStrike" noProof="0">
                          <a:latin typeface="Arial"/>
                        </a:rPr>
                        <a:t>OceanStor 100D NAS</a:t>
                      </a:r>
                      <a:endParaRPr lang="en-US"/>
                    </a:p>
                  </a:txBody>
                  <a:tcPr>
                    <a:solidFill>
                      <a:srgbClr val="00B0F0"/>
                    </a:solidFill>
                  </a:tcPr>
                </a:tc>
                <a:tc>
                  <a:txBody>
                    <a:bodyPr/>
                    <a:lstStyle/>
                    <a:p>
                      <a:pPr lvl="0">
                        <a:buNone/>
                      </a:pPr>
                      <a:r>
                        <a:rPr lang="en-US" sz="1800" u="none" strike="noStrike" noProof="0"/>
                        <a:t>Competitor</a:t>
                      </a:r>
                      <a:r>
                        <a:rPr lang="en-US"/>
                        <a:t> Product</a:t>
                      </a:r>
                      <a:endParaRPr lang="en-US" b="0"/>
                    </a:p>
                  </a:txBody>
                  <a:tcPr>
                    <a:solidFill>
                      <a:srgbClr val="00B0F0"/>
                    </a:solidFill>
                  </a:tcPr>
                </a:tc>
                <a:extLst>
                  <a:ext uri="{0D108BD9-81ED-4DB2-BD59-A6C34878D82A}">
                    <a16:rowId xmlns:a16="http://schemas.microsoft.com/office/drawing/2014/main" val="936979467"/>
                  </a:ext>
                </a:extLst>
              </a:tr>
              <a:tr h="384417">
                <a:tc>
                  <a:txBody>
                    <a:bodyPr/>
                    <a:lstStyle/>
                    <a:p>
                      <a:pPr lvl="0" algn="l">
                        <a:lnSpc>
                          <a:spcPct val="100000"/>
                        </a:lnSpc>
                        <a:spcBef>
                          <a:spcPts val="0"/>
                        </a:spcBef>
                        <a:spcAft>
                          <a:spcPts val="0"/>
                        </a:spcAft>
                        <a:buNone/>
                      </a:pPr>
                      <a:r>
                        <a:rPr lang="en-US" sz="1400" u="none" strike="noStrike" noProof="0"/>
                        <a:t>Snapshot</a:t>
                      </a:r>
                      <a:endParaRPr lang="en-US" sz="1400" b="0" i="0" u="none" strike="noStrike" noProof="0">
                        <a:latin typeface="Calibri"/>
                      </a:endParaRPr>
                    </a:p>
                  </a:txBody>
                  <a:tcPr/>
                </a:tc>
                <a:tc>
                  <a:txBody>
                    <a:bodyPr/>
                    <a:lstStyle/>
                    <a:p>
                      <a:pPr lvl="0" algn="l">
                        <a:lnSpc>
                          <a:spcPct val="100000"/>
                        </a:lnSpc>
                        <a:spcBef>
                          <a:spcPts val="0"/>
                        </a:spcBef>
                        <a:spcAft>
                          <a:spcPts val="0"/>
                        </a:spcAft>
                        <a:buNone/>
                      </a:pPr>
                      <a:r>
                        <a:rPr lang="en-US" sz="1400" u="none" strike="noStrike" noProof="0"/>
                        <a:t>Directory level Snapshot (</a:t>
                      </a:r>
                      <a:r>
                        <a:rPr lang="en-US" sz="1400" b="1" u="none" strike="noStrike" noProof="0">
                          <a:solidFill>
                            <a:srgbClr val="00B050"/>
                          </a:solidFill>
                        </a:rPr>
                        <a:t>2048 snapshots </a:t>
                      </a:r>
                      <a:r>
                        <a:rPr lang="en-US" sz="1400" u="none" strike="noStrike" noProof="0"/>
                        <a:t>per directory) at </a:t>
                      </a:r>
                      <a:r>
                        <a:rPr lang="en-US" sz="1400" b="1" u="none" strike="noStrike" noProof="0">
                          <a:solidFill>
                            <a:srgbClr val="00B050"/>
                          </a:solidFill>
                        </a:rPr>
                        <a:t>dtree level with overlapping support</a:t>
                      </a:r>
                      <a:r>
                        <a:rPr lang="en-US" sz="1400" u="none" strike="noStrike" noProof="0"/>
                        <a:t>. COW and ROW-based. Support snapshot policy.</a:t>
                      </a:r>
                    </a:p>
                    <a:p>
                      <a:pPr lvl="0" algn="l">
                        <a:lnSpc>
                          <a:spcPct val="100000"/>
                        </a:lnSpc>
                        <a:spcBef>
                          <a:spcPts val="0"/>
                        </a:spcBef>
                        <a:spcAft>
                          <a:spcPts val="0"/>
                        </a:spcAft>
                        <a:buNone/>
                      </a:pPr>
                      <a:endParaRPr lang="en-US" sz="1400" b="0" i="0" u="none" strike="noStrike" noProof="0">
                        <a:latin typeface="Calibri"/>
                      </a:endParaRPr>
                    </a:p>
                  </a:txBody>
                  <a:tcPr/>
                </a:tc>
                <a:tc>
                  <a:txBody>
                    <a:bodyPr/>
                    <a:lstStyle/>
                    <a:p>
                      <a:pPr lvl="0">
                        <a:buNone/>
                      </a:pPr>
                      <a:r>
                        <a:rPr lang="en-US" sz="1400" u="none" strike="noStrike" noProof="0"/>
                        <a:t>Directory level Snapshot (e.g., 1024 snapshots per directory)</a:t>
                      </a:r>
                      <a:endParaRPr lang="en-US" sz="1400" b="0" i="0" u="none" strike="noStrike" noProof="0">
                        <a:latin typeface="Calibri"/>
                      </a:endParaRPr>
                    </a:p>
                  </a:txBody>
                  <a:tcPr/>
                </a:tc>
                <a:extLst>
                  <a:ext uri="{0D108BD9-81ED-4DB2-BD59-A6C34878D82A}">
                    <a16:rowId xmlns:a16="http://schemas.microsoft.com/office/drawing/2014/main" val="503811590"/>
                  </a:ext>
                </a:extLst>
              </a:tr>
              <a:tr h="925919">
                <a:tc>
                  <a:txBody>
                    <a:bodyPr/>
                    <a:lstStyle/>
                    <a:p>
                      <a:pPr lvl="0" algn="l">
                        <a:lnSpc>
                          <a:spcPct val="100000"/>
                        </a:lnSpc>
                        <a:spcBef>
                          <a:spcPts val="0"/>
                        </a:spcBef>
                        <a:spcAft>
                          <a:spcPts val="0"/>
                        </a:spcAft>
                        <a:buNone/>
                      </a:pPr>
                      <a:r>
                        <a:rPr lang="en-US" sz="1400" u="none" strike="noStrike" noProof="0"/>
                        <a:t>Replication</a:t>
                      </a:r>
                      <a:endParaRPr lang="en-US" sz="1400" b="0" i="0" u="none" strike="noStrike" noProof="0">
                        <a:latin typeface="Calibri"/>
                      </a:endParaRPr>
                    </a:p>
                  </a:txBody>
                  <a:tcPr/>
                </a:tc>
                <a:tc>
                  <a:txBody>
                    <a:bodyPr/>
                    <a:lstStyle/>
                    <a:p>
                      <a:pPr lvl="0" algn="l">
                        <a:lnSpc>
                          <a:spcPct val="100000"/>
                        </a:lnSpc>
                        <a:spcBef>
                          <a:spcPts val="0"/>
                        </a:spcBef>
                        <a:spcAft>
                          <a:spcPts val="0"/>
                        </a:spcAft>
                        <a:buNone/>
                      </a:pPr>
                      <a:r>
                        <a:rPr lang="en-US" sz="1400" u="none" strike="noStrike" noProof="0"/>
                        <a:t>Policy based asynchronous replication with directory level. One to one, one to many, many to one, and two-way replication. </a:t>
                      </a:r>
                      <a:r>
                        <a:rPr lang="en-US" sz="1400" b="1" u="none" strike="noStrike" noProof="0">
                          <a:solidFill>
                            <a:srgbClr val="00B050"/>
                          </a:solidFill>
                        </a:rPr>
                        <a:t>RPO can reach </a:t>
                      </a:r>
                      <a:r>
                        <a:rPr lang="en-US" sz="1400" b="1" u="none" strike="noStrike" kern="1200" noProof="0">
                          <a:solidFill>
                            <a:srgbClr val="00B050"/>
                          </a:solidFill>
                        </a:rPr>
                        <a:t>60 seconds</a:t>
                      </a:r>
                      <a:r>
                        <a:rPr lang="en-US" sz="1400" u="none" strike="noStrike" noProof="0"/>
                        <a:t>.</a:t>
                      </a:r>
                    </a:p>
                  </a:txBody>
                  <a:tcPr/>
                </a:tc>
                <a:tc>
                  <a:txBody>
                    <a:bodyPr/>
                    <a:lstStyle/>
                    <a:p>
                      <a:pPr lvl="0">
                        <a:buNone/>
                      </a:pPr>
                      <a:r>
                        <a:rPr lang="en-US" sz="1400" u="none" strike="noStrike" noProof="0"/>
                        <a:t>Similar functionalities. RPO can reach 5 minutes. Continuous data protection mode to simulate synchronous replication.</a:t>
                      </a:r>
                      <a:endParaRPr lang="en-US" sz="1400" b="0" i="0" u="none" strike="noStrike" noProof="0">
                        <a:latin typeface="Calibri"/>
                      </a:endParaRPr>
                    </a:p>
                  </a:txBody>
                  <a:tcPr/>
                </a:tc>
                <a:extLst>
                  <a:ext uri="{0D108BD9-81ED-4DB2-BD59-A6C34878D82A}">
                    <a16:rowId xmlns:a16="http://schemas.microsoft.com/office/drawing/2014/main" val="154665922"/>
                  </a:ext>
                </a:extLst>
              </a:tr>
              <a:tr h="325495">
                <a:tc>
                  <a:txBody>
                    <a:bodyPr/>
                    <a:lstStyle/>
                    <a:p>
                      <a:pPr lvl="0" algn="l">
                        <a:lnSpc>
                          <a:spcPct val="100000"/>
                        </a:lnSpc>
                        <a:spcBef>
                          <a:spcPts val="0"/>
                        </a:spcBef>
                        <a:spcAft>
                          <a:spcPts val="0"/>
                        </a:spcAft>
                        <a:buNone/>
                      </a:pPr>
                      <a:r>
                        <a:rPr lang="en-US" sz="1400"/>
                        <a:t>Tiering</a:t>
                      </a:r>
                      <a:endParaRPr lang="en-US" sz="1400" b="0"/>
                    </a:p>
                  </a:txBody>
                  <a:tcPr/>
                </a:tc>
                <a:tc>
                  <a:txBody>
                    <a:bodyPr/>
                    <a:lstStyle/>
                    <a:p>
                      <a:pPr lvl="0" algn="l">
                        <a:lnSpc>
                          <a:spcPct val="100000"/>
                        </a:lnSpc>
                        <a:spcBef>
                          <a:spcPts val="0"/>
                        </a:spcBef>
                        <a:spcAft>
                          <a:spcPts val="0"/>
                        </a:spcAft>
                        <a:buNone/>
                      </a:pPr>
                      <a:r>
                        <a:rPr lang="en-US" sz="1400"/>
                        <a:t>Automatic tiering and batch move support.</a:t>
                      </a:r>
                      <a:endParaRPr lang="en-US" sz="1400" b="0"/>
                    </a:p>
                  </a:txBody>
                  <a:tcPr/>
                </a:tc>
                <a:tc>
                  <a:txBody>
                    <a:bodyPr/>
                    <a:lstStyle/>
                    <a:p>
                      <a:pPr lvl="0">
                        <a:buNone/>
                      </a:pPr>
                      <a:r>
                        <a:rPr lang="en-US" sz="1400" b="0" i="0" u="none" strike="noStrike" noProof="0">
                          <a:latin typeface="+mn-lt"/>
                        </a:rPr>
                        <a:t>Similar tiering features.</a:t>
                      </a:r>
                    </a:p>
                  </a:txBody>
                  <a:tcPr/>
                </a:tc>
                <a:extLst>
                  <a:ext uri="{0D108BD9-81ED-4DB2-BD59-A6C34878D82A}">
                    <a16:rowId xmlns:a16="http://schemas.microsoft.com/office/drawing/2014/main" val="4238691614"/>
                  </a:ext>
                </a:extLst>
              </a:tr>
              <a:tr h="828632">
                <a:tc>
                  <a:txBody>
                    <a:bodyPr/>
                    <a:lstStyle/>
                    <a:p>
                      <a:pPr lvl="0" algn="l">
                        <a:lnSpc>
                          <a:spcPct val="100000"/>
                        </a:lnSpc>
                        <a:spcBef>
                          <a:spcPts val="0"/>
                        </a:spcBef>
                        <a:spcAft>
                          <a:spcPts val="0"/>
                        </a:spcAft>
                        <a:buNone/>
                      </a:pPr>
                      <a:r>
                        <a:rPr lang="en-US" sz="1400"/>
                        <a:t>Cloud tiering and backup</a:t>
                      </a:r>
                      <a:endParaRPr lang="en-US" sz="1400" b="0"/>
                    </a:p>
                  </a:txBody>
                  <a:tcPr/>
                </a:tc>
                <a:tc>
                  <a:txBody>
                    <a:bodyPr/>
                    <a:lstStyle/>
                    <a:p>
                      <a:pPr lvl="0" algn="l">
                        <a:lnSpc>
                          <a:spcPct val="100000"/>
                        </a:lnSpc>
                        <a:spcBef>
                          <a:spcPts val="0"/>
                        </a:spcBef>
                        <a:spcAft>
                          <a:spcPts val="0"/>
                        </a:spcAft>
                        <a:buNone/>
                      </a:pPr>
                      <a:r>
                        <a:rPr lang="en-US" sz="1400"/>
                        <a:t>Provide tiering to the public clouds.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p>
                    <a:p>
                      <a:pPr lvl="0" algn="l">
                        <a:lnSpc>
                          <a:spcPct val="100000"/>
                        </a:lnSpc>
                        <a:spcBef>
                          <a:spcPts val="0"/>
                        </a:spcBef>
                        <a:spcAft>
                          <a:spcPts val="0"/>
                        </a:spcAft>
                        <a:buNone/>
                      </a:pPr>
                      <a:endParaRPr lang="en-US" sz="1400" b="0"/>
                    </a:p>
                  </a:txBody>
                  <a:tcPr/>
                </a:tc>
                <a:tc>
                  <a:txBody>
                    <a:bodyPr/>
                    <a:lstStyle/>
                    <a:p>
                      <a:pPr lvl="0">
                        <a:buNone/>
                      </a:pPr>
                      <a:r>
                        <a:rPr lang="en-US" sz="1400" u="none" strike="noStrike" noProof="0"/>
                        <a:t>Policy based cloud tiering supporting Azure, AWS, etc. File can be accessed on the storage while the file is in fact stored on the cloud.</a:t>
                      </a:r>
                      <a:endParaRPr lang="en-US" sz="1400" b="0" i="0" u="none" strike="noStrike" noProof="0">
                        <a:latin typeface="Calibri"/>
                      </a:endParaRPr>
                    </a:p>
                  </a:txBody>
                  <a:tcPr/>
                </a:tc>
                <a:extLst>
                  <a:ext uri="{0D108BD9-81ED-4DB2-BD59-A6C34878D82A}">
                    <a16:rowId xmlns:a16="http://schemas.microsoft.com/office/drawing/2014/main" val="2792968550"/>
                  </a:ext>
                </a:extLst>
              </a:tr>
              <a:tr h="399977">
                <a:tc>
                  <a:txBody>
                    <a:bodyPr/>
                    <a:lstStyle/>
                    <a:p>
                      <a:pPr lvl="0" algn="l">
                        <a:lnSpc>
                          <a:spcPct val="100000"/>
                        </a:lnSpc>
                        <a:spcBef>
                          <a:spcPts val="0"/>
                        </a:spcBef>
                        <a:spcAft>
                          <a:spcPts val="0"/>
                        </a:spcAft>
                        <a:buNone/>
                      </a:pPr>
                      <a:r>
                        <a:rPr lang="en-US" sz="1400" u="none" strike="noStrike" noProof="0"/>
                        <a:t>Edge</a:t>
                      </a:r>
                      <a:endParaRPr lang="en-US" sz="1400" b="0" i="0" u="none" strike="noStrike" noProof="0">
                        <a:latin typeface="Calibri"/>
                      </a:endParaRPr>
                    </a:p>
                  </a:txBody>
                  <a:tcPr/>
                </a:tc>
                <a:tc>
                  <a:txBody>
                    <a:bodyPr/>
                    <a:lstStyle/>
                    <a:p>
                      <a:pPr lvl="0" algn="l">
                        <a:lnSpc>
                          <a:spcPct val="100000"/>
                        </a:lnSpc>
                        <a:spcBef>
                          <a:spcPts val="0"/>
                        </a:spcBef>
                        <a:spcAft>
                          <a:spcPts val="0"/>
                        </a:spcAft>
                        <a:buNone/>
                      </a:pPr>
                      <a:r>
                        <a:rPr lang="en-US" sz="1400" u="none" strike="noStrike" noProof="0"/>
                        <a:t>Edge solution using FusionCube.</a:t>
                      </a:r>
                      <a:endParaRPr lang="en-US" sz="1400" b="0" i="0" u="none" strike="noStrike" noProof="0">
                        <a:solidFill>
                          <a:srgbClr val="FF0000"/>
                        </a:solidFill>
                        <a:latin typeface="Calibri"/>
                      </a:endParaRPr>
                    </a:p>
                  </a:txBody>
                  <a:tcPr/>
                </a:tc>
                <a:tc>
                  <a:txBody>
                    <a:bodyPr/>
                    <a:lstStyle/>
                    <a:p>
                      <a:pPr lvl="0">
                        <a:buNone/>
                      </a:pPr>
                      <a:r>
                        <a:rPr lang="en-US" sz="1400" u="none" strike="noStrike" noProof="0"/>
                        <a:t>Single name space for edge and enterprise data center.</a:t>
                      </a:r>
                      <a:endParaRPr lang="en-US" sz="1400" b="0" i="0" u="none" strike="noStrike" noProof="0">
                        <a:latin typeface="Calibri"/>
                      </a:endParaRPr>
                    </a:p>
                  </a:txBody>
                  <a:tcPr/>
                </a:tc>
                <a:extLst>
                  <a:ext uri="{0D108BD9-81ED-4DB2-BD59-A6C34878D82A}">
                    <a16:rowId xmlns:a16="http://schemas.microsoft.com/office/drawing/2014/main" val="1331289382"/>
                  </a:ext>
                </a:extLst>
              </a:tr>
              <a:tr h="3107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Virus scan</a:t>
                      </a:r>
                      <a:endParaRPr lang="en-US" sz="1400" b="0"/>
                    </a:p>
                  </a:txBody>
                  <a:tcPr/>
                </a:tc>
                <a:tc>
                  <a:txBody>
                    <a:bodyPr/>
                    <a:lstStyle/>
                    <a:p>
                      <a:pPr lvl="0">
                        <a:buNone/>
                      </a:pPr>
                      <a:r>
                        <a:rPr lang="en-US" sz="1400"/>
                        <a:t>Online and offline virus scan.</a:t>
                      </a:r>
                      <a:endParaRPr lang="en-US" sz="1400" b="0"/>
                    </a:p>
                  </a:txBody>
                  <a:tcPr/>
                </a:tc>
                <a:tc>
                  <a:txBody>
                    <a:bodyPr/>
                    <a:lstStyle/>
                    <a:p>
                      <a:pPr lvl="0">
                        <a:buNone/>
                      </a:pPr>
                      <a:r>
                        <a:rPr lang="en-US" sz="1400"/>
                        <a:t>ICAP based virus scan</a:t>
                      </a:r>
                      <a:endParaRPr lang="en-US" sz="1400" b="0"/>
                    </a:p>
                  </a:txBody>
                  <a:tcPr/>
                </a:tc>
                <a:extLst>
                  <a:ext uri="{0D108BD9-81ED-4DB2-BD59-A6C34878D82A}">
                    <a16:rowId xmlns:a16="http://schemas.microsoft.com/office/drawing/2014/main" val="794252034"/>
                  </a:ext>
                </a:extLst>
              </a:tr>
              <a:tr h="507762">
                <a:tc>
                  <a:txBody>
                    <a:bodyPr/>
                    <a:lstStyle/>
                    <a:p>
                      <a:pPr lvl="0">
                        <a:buNone/>
                      </a:pPr>
                      <a:r>
                        <a:rPr lang="en-US" sz="1400"/>
                        <a:t>Data Catalog</a:t>
                      </a:r>
                      <a:endParaRPr lang="en-US" sz="1400" b="0"/>
                    </a:p>
                  </a:txBody>
                  <a:tcPr/>
                </a:tc>
                <a:tc>
                  <a:txBody>
                    <a:bodyPr/>
                    <a:lstStyle/>
                    <a:p>
                      <a:pPr lvl="0">
                        <a:buNone/>
                      </a:pPr>
                      <a:r>
                        <a:rPr lang="en-US" sz="1400"/>
                        <a:t>Data catalog solutions using data management software.</a:t>
                      </a:r>
                      <a:endParaRPr lang="en-US" sz="1400" b="0"/>
                    </a:p>
                  </a:txBody>
                  <a:tcPr/>
                </a:tc>
                <a:tc>
                  <a:txBody>
                    <a:bodyPr/>
                    <a:lstStyle/>
                    <a:p>
                      <a:pPr lvl="0">
                        <a:buNone/>
                      </a:pPr>
                      <a:r>
                        <a:rPr lang="en-US" sz="1400"/>
                        <a:t>Built-in data catalog. File indexing and custom tags. </a:t>
                      </a:r>
                      <a:endParaRPr lang="en-US" sz="1400" b="0"/>
                    </a:p>
                  </a:txBody>
                  <a:tcPr/>
                </a:tc>
                <a:extLst>
                  <a:ext uri="{0D108BD9-81ED-4DB2-BD59-A6C34878D82A}">
                    <a16:rowId xmlns:a16="http://schemas.microsoft.com/office/drawing/2014/main" val="4076673722"/>
                  </a:ext>
                </a:extLst>
              </a:tr>
              <a:tr h="441711">
                <a:tc>
                  <a:txBody>
                    <a:bodyPr/>
                    <a:lstStyle/>
                    <a:p>
                      <a:pPr lvl="0">
                        <a:buNone/>
                      </a:pPr>
                      <a:r>
                        <a:rPr lang="en-US" sz="1400"/>
                        <a:t>Quota</a:t>
                      </a:r>
                      <a:endParaRPr lang="en-US" sz="1400" b="0"/>
                    </a:p>
                  </a:txBody>
                  <a:tcPr/>
                </a:tc>
                <a:tc>
                  <a:txBody>
                    <a:bodyPr/>
                    <a:lstStyle/>
                    <a:p>
                      <a:pPr lvl="0">
                        <a:buNone/>
                      </a:pPr>
                      <a:r>
                        <a:rPr lang="en-US" sz="1400"/>
                        <a:t>Provides details quota based on capacity, file quantity etc. </a:t>
                      </a:r>
                      <a:endParaRPr lang="en-US" sz="1400" b="0"/>
                    </a:p>
                  </a:txBody>
                  <a:tcPr/>
                </a:tc>
                <a:tc>
                  <a:txBody>
                    <a:bodyPr/>
                    <a:lstStyle/>
                    <a:p>
                      <a:pPr lvl="0">
                        <a:buNone/>
                      </a:pPr>
                      <a:r>
                        <a:rPr lang="en-US" sz="1400"/>
                        <a:t>Similar functionalities.</a:t>
                      </a:r>
                      <a:endParaRPr lang="en-US" sz="1400" b="0"/>
                    </a:p>
                  </a:txBody>
                  <a:tcPr/>
                </a:tc>
                <a:extLst>
                  <a:ext uri="{0D108BD9-81ED-4DB2-BD59-A6C34878D82A}">
                    <a16:rowId xmlns:a16="http://schemas.microsoft.com/office/drawing/2014/main" val="2297326386"/>
                  </a:ext>
                </a:extLst>
              </a:tr>
              <a:tr h="441711">
                <a:tc>
                  <a:txBody>
                    <a:bodyPr/>
                    <a:lstStyle/>
                    <a:p>
                      <a:pPr lvl="0">
                        <a:buNone/>
                      </a:pPr>
                      <a:r>
                        <a:rPr lang="en-US" altLang="zh-CN" sz="1400"/>
                        <a:t>WORM</a:t>
                      </a:r>
                      <a:endParaRPr lang="en-US" sz="1400" b="0"/>
                    </a:p>
                  </a:txBody>
                  <a:tcPr/>
                </a:tc>
                <a:tc>
                  <a:txBody>
                    <a:bodyPr/>
                    <a:lstStyle/>
                    <a:p>
                      <a:pPr lvl="0">
                        <a:buNone/>
                      </a:pPr>
                      <a:r>
                        <a:rPr lang="en-US" sz="1400"/>
                        <a:t>Write once read many times. Can set up different policies.</a:t>
                      </a:r>
                      <a:endParaRPr lang="en-US" sz="1400" b="0"/>
                    </a:p>
                  </a:txBody>
                  <a:tcPr/>
                </a:tc>
                <a:tc>
                  <a:txBody>
                    <a:bodyPr/>
                    <a:lstStyle/>
                    <a:p>
                      <a:pPr lvl="0">
                        <a:buNone/>
                      </a:pPr>
                      <a:r>
                        <a:rPr lang="en-US" sz="1400"/>
                        <a:t>Meet SEC 17a-4 requirements.</a:t>
                      </a:r>
                      <a:endParaRPr lang="en-US" sz="1400" b="0"/>
                    </a:p>
                  </a:txBody>
                  <a:tcPr/>
                </a:tc>
                <a:extLst>
                  <a:ext uri="{0D108BD9-81ED-4DB2-BD59-A6C34878D82A}">
                    <a16:rowId xmlns:a16="http://schemas.microsoft.com/office/drawing/2014/main" val="1724960422"/>
                  </a:ext>
                </a:extLst>
              </a:tr>
              <a:tr h="338978">
                <a:tc>
                  <a:txBody>
                    <a:bodyPr/>
                    <a:lstStyle/>
                    <a:p>
                      <a:pPr lvl="0">
                        <a:buNone/>
                      </a:pPr>
                      <a:r>
                        <a:rPr lang="en-US" altLang="zh-CN" sz="1400"/>
                        <a:t>NDMP</a:t>
                      </a:r>
                      <a:endParaRPr lang="en-US" sz="1400" b="0"/>
                    </a:p>
                  </a:txBody>
                  <a:tcPr/>
                </a:tc>
                <a:tc>
                  <a:txBody>
                    <a:bodyPr/>
                    <a:lstStyle/>
                    <a:p>
                      <a:pPr lvl="0">
                        <a:buNone/>
                      </a:pPr>
                      <a:r>
                        <a:rPr lang="en-US" sz="1400"/>
                        <a:t>NDMP support for backup.</a:t>
                      </a:r>
                      <a:endParaRPr lang="en-US" sz="1400" b="0"/>
                    </a:p>
                  </a:txBody>
                  <a:tcPr/>
                </a:tc>
                <a:tc>
                  <a:txBody>
                    <a:bodyPr/>
                    <a:lstStyle/>
                    <a:p>
                      <a:pPr lvl="0">
                        <a:buNone/>
                      </a:pPr>
                      <a:r>
                        <a:rPr lang="en-US" sz="1400"/>
                        <a:t>NDMP backup (based on snapshot)</a:t>
                      </a:r>
                      <a:endParaRPr lang="en-US" sz="1400" b="0"/>
                    </a:p>
                  </a:txBody>
                  <a:tcPr/>
                </a:tc>
                <a:extLst>
                  <a:ext uri="{0D108BD9-81ED-4DB2-BD59-A6C34878D82A}">
                    <a16:rowId xmlns:a16="http://schemas.microsoft.com/office/drawing/2014/main" val="1045046027"/>
                  </a:ext>
                </a:extLst>
              </a:tr>
            </a:tbl>
          </a:graphicData>
        </a:graphic>
      </p:graphicFrame>
    </p:spTree>
    <p:extLst>
      <p:ext uri="{BB962C8B-B14F-4D97-AF65-F5344CB8AC3E}">
        <p14:creationId xmlns:p14="http://schemas.microsoft.com/office/powerpoint/2010/main" val="4029636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861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B2917-DA69-4798-AFEB-0FCB1EBF2919}"/>
              </a:ext>
            </a:extLst>
          </p:cNvPr>
          <p:cNvSpPr>
            <a:spLocks noGrp="1"/>
          </p:cNvSpPr>
          <p:nvPr>
            <p:ph type="title"/>
          </p:nvPr>
        </p:nvSpPr>
        <p:spPr/>
        <p:txBody>
          <a:bodyPr/>
          <a:lstStyle/>
          <a:p>
            <a:r>
              <a:rPr lang="en-US"/>
              <a:t>Optimized use cases</a:t>
            </a:r>
          </a:p>
        </p:txBody>
      </p:sp>
      <p:sp>
        <p:nvSpPr>
          <p:cNvPr id="3" name="Content Placeholder 2">
            <a:extLst>
              <a:ext uri="{FF2B5EF4-FFF2-40B4-BE49-F238E27FC236}">
                <a16:creationId xmlns:a16="http://schemas.microsoft.com/office/drawing/2014/main" id="{35CC4E75-B1F3-4A01-862A-2A26428F6939}"/>
              </a:ext>
            </a:extLst>
          </p:cNvPr>
          <p:cNvSpPr>
            <a:spLocks noGrp="1"/>
          </p:cNvSpPr>
          <p:nvPr>
            <p:ph idx="1"/>
          </p:nvPr>
        </p:nvSpPr>
        <p:spPr/>
        <p:txBody>
          <a:bodyPr/>
          <a:lstStyle/>
          <a:p>
            <a:r>
              <a:rPr lang="en-US"/>
              <a:t>Video surveillance</a:t>
            </a:r>
          </a:p>
          <a:p>
            <a:r>
              <a:rPr lang="en-US"/>
              <a:t>Media</a:t>
            </a:r>
          </a:p>
          <a:p>
            <a:r>
              <a:rPr lang="en-US"/>
              <a:t>XNFS (Media, HPC)</a:t>
            </a:r>
          </a:p>
          <a:p>
            <a:endParaRPr lang="en-US"/>
          </a:p>
          <a:p>
            <a:r>
              <a:rPr lang="en-US"/>
              <a:t>Available on 9000 and future on 100D</a:t>
            </a:r>
          </a:p>
        </p:txBody>
      </p:sp>
    </p:spTree>
    <p:extLst>
      <p:ext uri="{BB962C8B-B14F-4D97-AF65-F5344CB8AC3E}">
        <p14:creationId xmlns:p14="http://schemas.microsoft.com/office/powerpoint/2010/main" val="3381982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2">
            <a:extLst>
              <a:ext uri="{FF2B5EF4-FFF2-40B4-BE49-F238E27FC236}">
                <a16:creationId xmlns:a16="http://schemas.microsoft.com/office/drawing/2014/main" id="{DA569A3D-4B3F-483A-B940-6D31B55900FB}"/>
              </a:ext>
            </a:extLst>
          </p:cNvPr>
          <p:cNvGrpSpPr/>
          <p:nvPr/>
        </p:nvGrpSpPr>
        <p:grpSpPr>
          <a:xfrm>
            <a:off x="2893969" y="1472679"/>
            <a:ext cx="961582" cy="470407"/>
            <a:chOff x="2849519" y="1341262"/>
            <a:chExt cx="961582" cy="470407"/>
          </a:xfrm>
        </p:grpSpPr>
        <p:pic>
          <p:nvPicPr>
            <p:cNvPr id="5" name="Picture 2">
              <a:extLst>
                <a:ext uri="{FF2B5EF4-FFF2-40B4-BE49-F238E27FC236}">
                  <a16:creationId xmlns:a16="http://schemas.microsoft.com/office/drawing/2014/main" id="{9BD61967-7CB7-438C-B853-DC9CBA62069E}"/>
                </a:ext>
              </a:extLst>
            </p:cNvPr>
            <p:cNvPicPr>
              <a:picLocks noChangeAspect="1" noChangeArrowheads="1"/>
            </p:cNvPicPr>
            <p:nvPr/>
          </p:nvPicPr>
          <p:blipFill>
            <a:blip r:embed="rId2" cstate="print"/>
            <a:srcRect/>
            <a:stretch>
              <a:fillRect/>
            </a:stretch>
          </p:blipFill>
          <p:spPr bwMode="auto">
            <a:xfrm>
              <a:off x="2849519" y="1341262"/>
              <a:ext cx="961582" cy="101948"/>
            </a:xfrm>
            <a:prstGeom prst="rect">
              <a:avLst/>
            </a:prstGeom>
            <a:noFill/>
            <a:ln w="9525">
              <a:noFill/>
              <a:miter lim="800000"/>
              <a:headEnd/>
              <a:tailEnd/>
            </a:ln>
          </p:spPr>
        </p:pic>
        <p:pic>
          <p:nvPicPr>
            <p:cNvPr id="6" name="Picture 2">
              <a:extLst>
                <a:ext uri="{FF2B5EF4-FFF2-40B4-BE49-F238E27FC236}">
                  <a16:creationId xmlns:a16="http://schemas.microsoft.com/office/drawing/2014/main" id="{5803DB5B-3D29-4C06-B5B5-9A2C3D929856}"/>
                </a:ext>
              </a:extLst>
            </p:cNvPr>
            <p:cNvPicPr>
              <a:picLocks noChangeAspect="1" noChangeArrowheads="1"/>
            </p:cNvPicPr>
            <p:nvPr/>
          </p:nvPicPr>
          <p:blipFill>
            <a:blip r:embed="rId2" cstate="print"/>
            <a:srcRect/>
            <a:stretch>
              <a:fillRect/>
            </a:stretch>
          </p:blipFill>
          <p:spPr bwMode="auto">
            <a:xfrm>
              <a:off x="2849519" y="1466996"/>
              <a:ext cx="961582" cy="101948"/>
            </a:xfrm>
            <a:prstGeom prst="rect">
              <a:avLst/>
            </a:prstGeom>
            <a:noFill/>
            <a:ln w="9525">
              <a:noFill/>
              <a:miter lim="800000"/>
              <a:headEnd/>
              <a:tailEnd/>
            </a:ln>
          </p:spPr>
        </p:pic>
        <p:pic>
          <p:nvPicPr>
            <p:cNvPr id="7" name="Picture 2">
              <a:extLst>
                <a:ext uri="{FF2B5EF4-FFF2-40B4-BE49-F238E27FC236}">
                  <a16:creationId xmlns:a16="http://schemas.microsoft.com/office/drawing/2014/main" id="{9A08E852-4DB5-4372-AF4B-A96FDD885615}"/>
                </a:ext>
              </a:extLst>
            </p:cNvPr>
            <p:cNvPicPr>
              <a:picLocks noChangeAspect="1" noChangeArrowheads="1"/>
            </p:cNvPicPr>
            <p:nvPr/>
          </p:nvPicPr>
          <p:blipFill>
            <a:blip r:embed="rId2" cstate="print"/>
            <a:srcRect/>
            <a:stretch>
              <a:fillRect/>
            </a:stretch>
          </p:blipFill>
          <p:spPr bwMode="auto">
            <a:xfrm>
              <a:off x="2849519" y="1583987"/>
              <a:ext cx="961582" cy="101948"/>
            </a:xfrm>
            <a:prstGeom prst="rect">
              <a:avLst/>
            </a:prstGeom>
            <a:noFill/>
            <a:ln w="9525">
              <a:noFill/>
              <a:miter lim="800000"/>
              <a:headEnd/>
              <a:tailEnd/>
            </a:ln>
          </p:spPr>
        </p:pic>
        <p:pic>
          <p:nvPicPr>
            <p:cNvPr id="8" name="Picture 2">
              <a:extLst>
                <a:ext uri="{FF2B5EF4-FFF2-40B4-BE49-F238E27FC236}">
                  <a16:creationId xmlns:a16="http://schemas.microsoft.com/office/drawing/2014/main" id="{783BC68C-DECD-4063-B2A6-193E449679B0}"/>
                </a:ext>
              </a:extLst>
            </p:cNvPr>
            <p:cNvPicPr>
              <a:picLocks noChangeAspect="1" noChangeArrowheads="1"/>
            </p:cNvPicPr>
            <p:nvPr/>
          </p:nvPicPr>
          <p:blipFill>
            <a:blip r:embed="rId2" cstate="print"/>
            <a:srcRect/>
            <a:stretch>
              <a:fillRect/>
            </a:stretch>
          </p:blipFill>
          <p:spPr bwMode="auto">
            <a:xfrm>
              <a:off x="2849519" y="1709721"/>
              <a:ext cx="961582" cy="101948"/>
            </a:xfrm>
            <a:prstGeom prst="rect">
              <a:avLst/>
            </a:prstGeom>
            <a:noFill/>
            <a:ln w="9525">
              <a:noFill/>
              <a:miter lim="800000"/>
              <a:headEnd/>
              <a:tailEnd/>
            </a:ln>
          </p:spPr>
        </p:pic>
      </p:grpSp>
      <p:grpSp>
        <p:nvGrpSpPr>
          <p:cNvPr id="9" name="组合 13">
            <a:extLst>
              <a:ext uri="{FF2B5EF4-FFF2-40B4-BE49-F238E27FC236}">
                <a16:creationId xmlns:a16="http://schemas.microsoft.com/office/drawing/2014/main" id="{7ADDA2ED-C317-4747-A966-5290DCD83DCF}"/>
              </a:ext>
            </a:extLst>
          </p:cNvPr>
          <p:cNvGrpSpPr/>
          <p:nvPr/>
        </p:nvGrpSpPr>
        <p:grpSpPr>
          <a:xfrm>
            <a:off x="4062300" y="1472679"/>
            <a:ext cx="961582" cy="470407"/>
            <a:chOff x="4017850" y="1341262"/>
            <a:chExt cx="961582" cy="470407"/>
          </a:xfrm>
        </p:grpSpPr>
        <p:pic>
          <p:nvPicPr>
            <p:cNvPr id="10" name="Picture 2">
              <a:extLst>
                <a:ext uri="{FF2B5EF4-FFF2-40B4-BE49-F238E27FC236}">
                  <a16:creationId xmlns:a16="http://schemas.microsoft.com/office/drawing/2014/main" id="{DD0B9060-5AF1-408B-96B4-1938A3D24CFB}"/>
                </a:ext>
              </a:extLst>
            </p:cNvPr>
            <p:cNvPicPr>
              <a:picLocks noChangeAspect="1" noChangeArrowheads="1"/>
            </p:cNvPicPr>
            <p:nvPr/>
          </p:nvPicPr>
          <p:blipFill>
            <a:blip r:embed="rId2" cstate="print"/>
            <a:srcRect/>
            <a:stretch>
              <a:fillRect/>
            </a:stretch>
          </p:blipFill>
          <p:spPr bwMode="auto">
            <a:xfrm>
              <a:off x="4017850" y="1341262"/>
              <a:ext cx="961582" cy="101948"/>
            </a:xfrm>
            <a:prstGeom prst="rect">
              <a:avLst/>
            </a:prstGeom>
            <a:noFill/>
            <a:ln w="9525">
              <a:noFill/>
              <a:miter lim="800000"/>
              <a:headEnd/>
              <a:tailEnd/>
            </a:ln>
          </p:spPr>
        </p:pic>
        <p:pic>
          <p:nvPicPr>
            <p:cNvPr id="11" name="Picture 2">
              <a:extLst>
                <a:ext uri="{FF2B5EF4-FFF2-40B4-BE49-F238E27FC236}">
                  <a16:creationId xmlns:a16="http://schemas.microsoft.com/office/drawing/2014/main" id="{26CC4BFA-C981-4260-8040-7329DA35D692}"/>
                </a:ext>
              </a:extLst>
            </p:cNvPr>
            <p:cNvPicPr>
              <a:picLocks noChangeAspect="1" noChangeArrowheads="1"/>
            </p:cNvPicPr>
            <p:nvPr/>
          </p:nvPicPr>
          <p:blipFill>
            <a:blip r:embed="rId2" cstate="print"/>
            <a:srcRect/>
            <a:stretch>
              <a:fillRect/>
            </a:stretch>
          </p:blipFill>
          <p:spPr bwMode="auto">
            <a:xfrm>
              <a:off x="4017850" y="1466996"/>
              <a:ext cx="961582" cy="101948"/>
            </a:xfrm>
            <a:prstGeom prst="rect">
              <a:avLst/>
            </a:prstGeom>
            <a:noFill/>
            <a:ln w="9525">
              <a:noFill/>
              <a:miter lim="800000"/>
              <a:headEnd/>
              <a:tailEnd/>
            </a:ln>
          </p:spPr>
        </p:pic>
        <p:pic>
          <p:nvPicPr>
            <p:cNvPr id="12" name="Picture 2">
              <a:extLst>
                <a:ext uri="{FF2B5EF4-FFF2-40B4-BE49-F238E27FC236}">
                  <a16:creationId xmlns:a16="http://schemas.microsoft.com/office/drawing/2014/main" id="{F3648FA8-F04E-4B4F-A3B3-8E47354A8A5D}"/>
                </a:ext>
              </a:extLst>
            </p:cNvPr>
            <p:cNvPicPr>
              <a:picLocks noChangeAspect="1" noChangeArrowheads="1"/>
            </p:cNvPicPr>
            <p:nvPr/>
          </p:nvPicPr>
          <p:blipFill>
            <a:blip r:embed="rId2" cstate="print"/>
            <a:srcRect/>
            <a:stretch>
              <a:fillRect/>
            </a:stretch>
          </p:blipFill>
          <p:spPr bwMode="auto">
            <a:xfrm>
              <a:off x="4017850" y="1583987"/>
              <a:ext cx="961582" cy="101948"/>
            </a:xfrm>
            <a:prstGeom prst="rect">
              <a:avLst/>
            </a:prstGeom>
            <a:noFill/>
            <a:ln w="9525">
              <a:noFill/>
              <a:miter lim="800000"/>
              <a:headEnd/>
              <a:tailEnd/>
            </a:ln>
          </p:spPr>
        </p:pic>
        <p:pic>
          <p:nvPicPr>
            <p:cNvPr id="13" name="Picture 2">
              <a:extLst>
                <a:ext uri="{FF2B5EF4-FFF2-40B4-BE49-F238E27FC236}">
                  <a16:creationId xmlns:a16="http://schemas.microsoft.com/office/drawing/2014/main" id="{5A1D026D-43B5-491B-AEEB-2CF6402C739C}"/>
                </a:ext>
              </a:extLst>
            </p:cNvPr>
            <p:cNvPicPr>
              <a:picLocks noChangeAspect="1" noChangeArrowheads="1"/>
            </p:cNvPicPr>
            <p:nvPr/>
          </p:nvPicPr>
          <p:blipFill>
            <a:blip r:embed="rId2" cstate="print"/>
            <a:srcRect/>
            <a:stretch>
              <a:fillRect/>
            </a:stretch>
          </p:blipFill>
          <p:spPr bwMode="auto">
            <a:xfrm>
              <a:off x="4017850" y="1709721"/>
              <a:ext cx="961582" cy="101948"/>
            </a:xfrm>
            <a:prstGeom prst="rect">
              <a:avLst/>
            </a:prstGeom>
            <a:noFill/>
            <a:ln w="9525">
              <a:noFill/>
              <a:miter lim="800000"/>
              <a:headEnd/>
              <a:tailEnd/>
            </a:ln>
          </p:spPr>
        </p:pic>
      </p:grpSp>
      <p:sp>
        <p:nvSpPr>
          <p:cNvPr id="14" name="TextBox 13">
            <a:extLst>
              <a:ext uri="{FF2B5EF4-FFF2-40B4-BE49-F238E27FC236}">
                <a16:creationId xmlns:a16="http://schemas.microsoft.com/office/drawing/2014/main" id="{9C5D58F2-F74B-4476-A969-FE48DB43F885}"/>
              </a:ext>
            </a:extLst>
          </p:cNvPr>
          <p:cNvSpPr txBox="1"/>
          <p:nvPr/>
        </p:nvSpPr>
        <p:spPr>
          <a:xfrm>
            <a:off x="5031592" y="1564875"/>
            <a:ext cx="599142" cy="369332"/>
          </a:xfrm>
          <a:prstGeom prst="rect">
            <a:avLst/>
          </a:prstGeom>
          <a:noFill/>
        </p:spPr>
        <p:txBody>
          <a:bodyPr wrap="square" rtlCol="0">
            <a:noAutofit/>
          </a:bodyPr>
          <a:lstStyle/>
          <a:p>
            <a:pPr defTabSz="914400" fontAlgn="ctr"/>
            <a:r>
              <a:rPr lang="en-US">
                <a:solidFill>
                  <a:srgbClr val="6D7777"/>
                </a:solidFill>
                <a:latin typeface="Arial" panose="020B0604020202020204" pitchFamily="34" charset="0"/>
              </a:rPr>
              <a:t>......</a:t>
            </a:r>
            <a:endParaRPr lang="en-US" altLang="zh-CN">
              <a:solidFill>
                <a:srgbClr val="6D7777"/>
              </a:solidFill>
              <a:latin typeface="Arial" panose="020B0604020202020204" pitchFamily="34" charset="0"/>
              <a:ea typeface="微软雅黑" panose="020B0503020204020204" pitchFamily="34" charset="-122"/>
            </a:endParaRPr>
          </a:p>
        </p:txBody>
      </p:sp>
      <p:grpSp>
        <p:nvGrpSpPr>
          <p:cNvPr id="15" name="组合 14">
            <a:extLst>
              <a:ext uri="{FF2B5EF4-FFF2-40B4-BE49-F238E27FC236}">
                <a16:creationId xmlns:a16="http://schemas.microsoft.com/office/drawing/2014/main" id="{EE040689-F0EA-4991-B390-69925061EAD2}"/>
              </a:ext>
            </a:extLst>
          </p:cNvPr>
          <p:cNvGrpSpPr/>
          <p:nvPr/>
        </p:nvGrpSpPr>
        <p:grpSpPr>
          <a:xfrm>
            <a:off x="5580792" y="1480200"/>
            <a:ext cx="961582" cy="470407"/>
            <a:chOff x="4017850" y="1341262"/>
            <a:chExt cx="961582" cy="470407"/>
          </a:xfrm>
        </p:grpSpPr>
        <p:pic>
          <p:nvPicPr>
            <p:cNvPr id="16" name="Picture 2">
              <a:extLst>
                <a:ext uri="{FF2B5EF4-FFF2-40B4-BE49-F238E27FC236}">
                  <a16:creationId xmlns:a16="http://schemas.microsoft.com/office/drawing/2014/main" id="{4380AFE4-B85F-4AC5-BCE6-547437CC3CC0}"/>
                </a:ext>
              </a:extLst>
            </p:cNvPr>
            <p:cNvPicPr>
              <a:picLocks noChangeAspect="1" noChangeArrowheads="1"/>
            </p:cNvPicPr>
            <p:nvPr/>
          </p:nvPicPr>
          <p:blipFill>
            <a:blip r:embed="rId2" cstate="print"/>
            <a:srcRect/>
            <a:stretch>
              <a:fillRect/>
            </a:stretch>
          </p:blipFill>
          <p:spPr bwMode="auto">
            <a:xfrm>
              <a:off x="4017850" y="1341262"/>
              <a:ext cx="961582" cy="101948"/>
            </a:xfrm>
            <a:prstGeom prst="rect">
              <a:avLst/>
            </a:prstGeom>
            <a:noFill/>
            <a:ln w="9525">
              <a:noFill/>
              <a:miter lim="800000"/>
              <a:headEnd/>
              <a:tailEnd/>
            </a:ln>
          </p:spPr>
        </p:pic>
        <p:pic>
          <p:nvPicPr>
            <p:cNvPr id="17" name="Picture 2">
              <a:extLst>
                <a:ext uri="{FF2B5EF4-FFF2-40B4-BE49-F238E27FC236}">
                  <a16:creationId xmlns:a16="http://schemas.microsoft.com/office/drawing/2014/main" id="{8059BF23-DB2C-434D-93A3-0FBE2888139E}"/>
                </a:ext>
              </a:extLst>
            </p:cNvPr>
            <p:cNvPicPr>
              <a:picLocks noChangeAspect="1" noChangeArrowheads="1"/>
            </p:cNvPicPr>
            <p:nvPr/>
          </p:nvPicPr>
          <p:blipFill>
            <a:blip r:embed="rId2" cstate="print"/>
            <a:srcRect/>
            <a:stretch>
              <a:fillRect/>
            </a:stretch>
          </p:blipFill>
          <p:spPr bwMode="auto">
            <a:xfrm>
              <a:off x="4017850" y="1466996"/>
              <a:ext cx="961582" cy="101948"/>
            </a:xfrm>
            <a:prstGeom prst="rect">
              <a:avLst/>
            </a:prstGeom>
            <a:noFill/>
            <a:ln w="9525">
              <a:noFill/>
              <a:miter lim="800000"/>
              <a:headEnd/>
              <a:tailEnd/>
            </a:ln>
          </p:spPr>
        </p:pic>
        <p:pic>
          <p:nvPicPr>
            <p:cNvPr id="18" name="Picture 2">
              <a:extLst>
                <a:ext uri="{FF2B5EF4-FFF2-40B4-BE49-F238E27FC236}">
                  <a16:creationId xmlns:a16="http://schemas.microsoft.com/office/drawing/2014/main" id="{5C7FC7E0-94C1-43BA-B632-BB76BDC817E4}"/>
                </a:ext>
              </a:extLst>
            </p:cNvPr>
            <p:cNvPicPr>
              <a:picLocks noChangeAspect="1" noChangeArrowheads="1"/>
            </p:cNvPicPr>
            <p:nvPr/>
          </p:nvPicPr>
          <p:blipFill>
            <a:blip r:embed="rId2" cstate="print"/>
            <a:srcRect/>
            <a:stretch>
              <a:fillRect/>
            </a:stretch>
          </p:blipFill>
          <p:spPr bwMode="auto">
            <a:xfrm>
              <a:off x="4017850" y="1583987"/>
              <a:ext cx="961582" cy="101948"/>
            </a:xfrm>
            <a:prstGeom prst="rect">
              <a:avLst/>
            </a:prstGeom>
            <a:noFill/>
            <a:ln w="9525">
              <a:noFill/>
              <a:miter lim="800000"/>
              <a:headEnd/>
              <a:tailEnd/>
            </a:ln>
          </p:spPr>
        </p:pic>
        <p:pic>
          <p:nvPicPr>
            <p:cNvPr id="19" name="Picture 2">
              <a:extLst>
                <a:ext uri="{FF2B5EF4-FFF2-40B4-BE49-F238E27FC236}">
                  <a16:creationId xmlns:a16="http://schemas.microsoft.com/office/drawing/2014/main" id="{907DFAE2-DBCF-4B5C-874D-BAC384126552}"/>
                </a:ext>
              </a:extLst>
            </p:cNvPr>
            <p:cNvPicPr>
              <a:picLocks noChangeAspect="1" noChangeArrowheads="1"/>
            </p:cNvPicPr>
            <p:nvPr/>
          </p:nvPicPr>
          <p:blipFill>
            <a:blip r:embed="rId2" cstate="print"/>
            <a:srcRect/>
            <a:stretch>
              <a:fillRect/>
            </a:stretch>
          </p:blipFill>
          <p:spPr bwMode="auto">
            <a:xfrm>
              <a:off x="4017850" y="1709721"/>
              <a:ext cx="961582" cy="101948"/>
            </a:xfrm>
            <a:prstGeom prst="rect">
              <a:avLst/>
            </a:prstGeom>
            <a:noFill/>
            <a:ln w="9525">
              <a:noFill/>
              <a:miter lim="800000"/>
              <a:headEnd/>
              <a:tailEnd/>
            </a:ln>
          </p:spPr>
        </p:pic>
      </p:grpSp>
      <p:cxnSp>
        <p:nvCxnSpPr>
          <p:cNvPr id="20" name="直接连接符 20">
            <a:extLst>
              <a:ext uri="{FF2B5EF4-FFF2-40B4-BE49-F238E27FC236}">
                <a16:creationId xmlns:a16="http://schemas.microsoft.com/office/drawing/2014/main" id="{E2D9010F-A652-48A8-9C24-0D827E74BB61}"/>
              </a:ext>
            </a:extLst>
          </p:cNvPr>
          <p:cNvCxnSpPr/>
          <p:nvPr/>
        </p:nvCxnSpPr>
        <p:spPr>
          <a:xfrm flipH="1">
            <a:off x="1567039" y="2848472"/>
            <a:ext cx="6079203" cy="0"/>
          </a:xfrm>
          <a:prstGeom prst="line">
            <a:avLst/>
          </a:prstGeom>
          <a:noFill/>
          <a:ln w="9525" cap="flat" cmpd="sng" algn="ctr">
            <a:solidFill>
              <a:srgbClr val="1F497D"/>
            </a:solidFill>
            <a:prstDash val="solid"/>
          </a:ln>
          <a:effectLst/>
        </p:spPr>
      </p:cxnSp>
      <p:sp>
        <p:nvSpPr>
          <p:cNvPr id="21" name="圆角矩形 56">
            <a:extLst>
              <a:ext uri="{FF2B5EF4-FFF2-40B4-BE49-F238E27FC236}">
                <a16:creationId xmlns:a16="http://schemas.microsoft.com/office/drawing/2014/main" id="{4454B489-ADC9-45A5-B6AD-E9C71C74352F}"/>
              </a:ext>
            </a:extLst>
          </p:cNvPr>
          <p:cNvSpPr/>
          <p:nvPr/>
        </p:nvSpPr>
        <p:spPr>
          <a:xfrm>
            <a:off x="2795060" y="1375156"/>
            <a:ext cx="3848494" cy="650409"/>
          </a:xfrm>
          <a:prstGeom prst="roundRect">
            <a:avLst/>
          </a:prstGeom>
          <a:noFill/>
          <a:ln w="12700">
            <a:solidFill>
              <a:srgbClr val="0070C0"/>
            </a:solidFill>
          </a:ln>
        </p:spPr>
        <p:txBody>
          <a:bodyPr wrap="square" lIns="0" tIns="0" rIns="0" bIns="0" rtlCol="0" anchor="ctr" anchorCtr="0">
            <a:noAutofit/>
          </a:bodyPr>
          <a:lstStyle/>
          <a:p>
            <a:pPr algn="ctr" defTabSz="914400" fontAlgn="ctr">
              <a:lnSpc>
                <a:spcPct val="90000"/>
              </a:lnSpc>
              <a:buClr>
                <a:srgbClr val="000000"/>
              </a:buClr>
            </a:pPr>
            <a:endParaRPr lang="en-US" altLang="zh-CN" b="1" kern="0">
              <a:solidFill>
                <a:srgbClr val="FFFFFF"/>
              </a:solidFill>
              <a:latin typeface="Arial" panose="020B0604020202020204" pitchFamily="34" charset="0"/>
              <a:ea typeface="微软雅黑" panose="020B0503020204020204" pitchFamily="34" charset="-122"/>
              <a:cs typeface="ヒラギノ角ゴ Pro W3"/>
            </a:endParaRPr>
          </a:p>
        </p:txBody>
      </p:sp>
      <p:grpSp>
        <p:nvGrpSpPr>
          <p:cNvPr id="22" name="组合 26">
            <a:extLst>
              <a:ext uri="{FF2B5EF4-FFF2-40B4-BE49-F238E27FC236}">
                <a16:creationId xmlns:a16="http://schemas.microsoft.com/office/drawing/2014/main" id="{7EA50A9A-16B7-4F92-9F5C-7F749FB7577A}"/>
              </a:ext>
            </a:extLst>
          </p:cNvPr>
          <p:cNvGrpSpPr/>
          <p:nvPr/>
        </p:nvGrpSpPr>
        <p:grpSpPr>
          <a:xfrm>
            <a:off x="3190550" y="2025564"/>
            <a:ext cx="341934" cy="823341"/>
            <a:chOff x="3146100" y="1894148"/>
            <a:chExt cx="341934" cy="279075"/>
          </a:xfrm>
        </p:grpSpPr>
        <p:cxnSp>
          <p:nvCxnSpPr>
            <p:cNvPr id="23" name="直接连接符 22">
              <a:extLst>
                <a:ext uri="{FF2B5EF4-FFF2-40B4-BE49-F238E27FC236}">
                  <a16:creationId xmlns:a16="http://schemas.microsoft.com/office/drawing/2014/main" id="{DDEE84C8-A56A-444D-9FB7-76E606EC165D}"/>
                </a:ext>
              </a:extLst>
            </p:cNvPr>
            <p:cNvCxnSpPr/>
            <p:nvPr/>
          </p:nvCxnSpPr>
          <p:spPr>
            <a:xfrm>
              <a:off x="3146100" y="1894148"/>
              <a:ext cx="0" cy="279075"/>
            </a:xfrm>
            <a:prstGeom prst="line">
              <a:avLst/>
            </a:prstGeom>
            <a:noFill/>
            <a:ln w="0" cap="flat" cmpd="sng" algn="ctr">
              <a:solidFill>
                <a:srgbClr val="002060"/>
              </a:solidFill>
              <a:prstDash val="solid"/>
            </a:ln>
            <a:effectLst/>
          </p:spPr>
        </p:cxnSp>
        <p:cxnSp>
          <p:nvCxnSpPr>
            <p:cNvPr id="24" name="直接连接符 23">
              <a:extLst>
                <a:ext uri="{FF2B5EF4-FFF2-40B4-BE49-F238E27FC236}">
                  <a16:creationId xmlns:a16="http://schemas.microsoft.com/office/drawing/2014/main" id="{A9533830-1FEA-48BC-8A92-2ED5BCABA420}"/>
                </a:ext>
              </a:extLst>
            </p:cNvPr>
            <p:cNvCxnSpPr/>
            <p:nvPr/>
          </p:nvCxnSpPr>
          <p:spPr>
            <a:xfrm>
              <a:off x="3241350" y="1894148"/>
              <a:ext cx="0" cy="279075"/>
            </a:xfrm>
            <a:prstGeom prst="line">
              <a:avLst/>
            </a:prstGeom>
            <a:noFill/>
            <a:ln w="0" cap="flat" cmpd="sng" algn="ctr">
              <a:solidFill>
                <a:srgbClr val="002060"/>
              </a:solidFill>
              <a:prstDash val="solid"/>
            </a:ln>
            <a:effectLst/>
          </p:spPr>
        </p:cxnSp>
        <p:cxnSp>
          <p:nvCxnSpPr>
            <p:cNvPr id="25" name="直接连接符 24">
              <a:extLst>
                <a:ext uri="{FF2B5EF4-FFF2-40B4-BE49-F238E27FC236}">
                  <a16:creationId xmlns:a16="http://schemas.microsoft.com/office/drawing/2014/main" id="{77BC9727-CEE4-4962-9787-EBAAF29DB3A7}"/>
                </a:ext>
              </a:extLst>
            </p:cNvPr>
            <p:cNvCxnSpPr/>
            <p:nvPr/>
          </p:nvCxnSpPr>
          <p:spPr>
            <a:xfrm>
              <a:off x="3392784" y="1894148"/>
              <a:ext cx="0" cy="279075"/>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6391D56-AB16-4066-A0D4-9B3683D7B9B4}"/>
                </a:ext>
              </a:extLst>
            </p:cNvPr>
            <p:cNvCxnSpPr/>
            <p:nvPr/>
          </p:nvCxnSpPr>
          <p:spPr>
            <a:xfrm>
              <a:off x="3488034" y="1894148"/>
              <a:ext cx="0" cy="279075"/>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7" name="组合 27">
            <a:extLst>
              <a:ext uri="{FF2B5EF4-FFF2-40B4-BE49-F238E27FC236}">
                <a16:creationId xmlns:a16="http://schemas.microsoft.com/office/drawing/2014/main" id="{F5D65A92-810D-4118-8DCD-4012EC071D84}"/>
              </a:ext>
            </a:extLst>
          </p:cNvPr>
          <p:cNvGrpSpPr/>
          <p:nvPr/>
        </p:nvGrpSpPr>
        <p:grpSpPr>
          <a:xfrm>
            <a:off x="4353092" y="2025565"/>
            <a:ext cx="341934" cy="823340"/>
            <a:chOff x="3146100" y="1894148"/>
            <a:chExt cx="341934" cy="279075"/>
          </a:xfrm>
        </p:grpSpPr>
        <p:cxnSp>
          <p:nvCxnSpPr>
            <p:cNvPr id="28" name="直接连接符 28">
              <a:extLst>
                <a:ext uri="{FF2B5EF4-FFF2-40B4-BE49-F238E27FC236}">
                  <a16:creationId xmlns:a16="http://schemas.microsoft.com/office/drawing/2014/main" id="{F219AAEF-1F93-42D2-A11B-67B86D70BCDA}"/>
                </a:ext>
              </a:extLst>
            </p:cNvPr>
            <p:cNvCxnSpPr/>
            <p:nvPr/>
          </p:nvCxnSpPr>
          <p:spPr>
            <a:xfrm>
              <a:off x="3146100" y="1894148"/>
              <a:ext cx="0" cy="279075"/>
            </a:xfrm>
            <a:prstGeom prst="line">
              <a:avLst/>
            </a:prstGeom>
            <a:noFill/>
            <a:ln w="0" cap="flat" cmpd="sng" algn="ctr">
              <a:solidFill>
                <a:srgbClr val="002060"/>
              </a:solidFill>
              <a:prstDash val="solid"/>
            </a:ln>
            <a:effectLst/>
          </p:spPr>
        </p:cxnSp>
        <p:cxnSp>
          <p:nvCxnSpPr>
            <p:cNvPr id="29" name="直接连接符 29">
              <a:extLst>
                <a:ext uri="{FF2B5EF4-FFF2-40B4-BE49-F238E27FC236}">
                  <a16:creationId xmlns:a16="http://schemas.microsoft.com/office/drawing/2014/main" id="{38503558-31F6-4189-AB20-4ED3248E061D}"/>
                </a:ext>
              </a:extLst>
            </p:cNvPr>
            <p:cNvCxnSpPr/>
            <p:nvPr/>
          </p:nvCxnSpPr>
          <p:spPr>
            <a:xfrm>
              <a:off x="3241350" y="1894148"/>
              <a:ext cx="0" cy="279075"/>
            </a:xfrm>
            <a:prstGeom prst="line">
              <a:avLst/>
            </a:prstGeom>
            <a:noFill/>
            <a:ln w="0" cap="flat" cmpd="sng" algn="ctr">
              <a:solidFill>
                <a:srgbClr val="002060"/>
              </a:solidFill>
              <a:prstDash val="solid"/>
            </a:ln>
            <a:effectLst/>
          </p:spPr>
        </p:cxnSp>
        <p:cxnSp>
          <p:nvCxnSpPr>
            <p:cNvPr id="30" name="直接连接符 30">
              <a:extLst>
                <a:ext uri="{FF2B5EF4-FFF2-40B4-BE49-F238E27FC236}">
                  <a16:creationId xmlns:a16="http://schemas.microsoft.com/office/drawing/2014/main" id="{401F375C-A90B-4F16-984E-FC6C9974281D}"/>
                </a:ext>
              </a:extLst>
            </p:cNvPr>
            <p:cNvCxnSpPr/>
            <p:nvPr/>
          </p:nvCxnSpPr>
          <p:spPr>
            <a:xfrm>
              <a:off x="3392784" y="1894148"/>
              <a:ext cx="0" cy="279075"/>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1" name="直接连接符 31">
              <a:extLst>
                <a:ext uri="{FF2B5EF4-FFF2-40B4-BE49-F238E27FC236}">
                  <a16:creationId xmlns:a16="http://schemas.microsoft.com/office/drawing/2014/main" id="{A150B6DA-643B-449D-BCEF-F39C43CE0865}"/>
                </a:ext>
              </a:extLst>
            </p:cNvPr>
            <p:cNvCxnSpPr/>
            <p:nvPr/>
          </p:nvCxnSpPr>
          <p:spPr>
            <a:xfrm>
              <a:off x="3488034" y="1894148"/>
              <a:ext cx="0" cy="279075"/>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32" name="组合 32">
            <a:extLst>
              <a:ext uri="{FF2B5EF4-FFF2-40B4-BE49-F238E27FC236}">
                <a16:creationId xmlns:a16="http://schemas.microsoft.com/office/drawing/2014/main" id="{38A73305-0A88-40CB-A65F-BDD18A721D4A}"/>
              </a:ext>
            </a:extLst>
          </p:cNvPr>
          <p:cNvGrpSpPr/>
          <p:nvPr/>
        </p:nvGrpSpPr>
        <p:grpSpPr>
          <a:xfrm>
            <a:off x="5872203" y="2025565"/>
            <a:ext cx="341934" cy="831968"/>
            <a:chOff x="3146100" y="1894148"/>
            <a:chExt cx="341934" cy="279075"/>
          </a:xfrm>
        </p:grpSpPr>
        <p:cxnSp>
          <p:nvCxnSpPr>
            <p:cNvPr id="33" name="直接连接符 33">
              <a:extLst>
                <a:ext uri="{FF2B5EF4-FFF2-40B4-BE49-F238E27FC236}">
                  <a16:creationId xmlns:a16="http://schemas.microsoft.com/office/drawing/2014/main" id="{9B4D69C1-14DB-41FE-88DE-455863C61AA3}"/>
                </a:ext>
              </a:extLst>
            </p:cNvPr>
            <p:cNvCxnSpPr/>
            <p:nvPr/>
          </p:nvCxnSpPr>
          <p:spPr>
            <a:xfrm>
              <a:off x="3146100" y="1894148"/>
              <a:ext cx="0" cy="279075"/>
            </a:xfrm>
            <a:prstGeom prst="line">
              <a:avLst/>
            </a:prstGeom>
            <a:noFill/>
            <a:ln w="0" cap="flat" cmpd="sng" algn="ctr">
              <a:solidFill>
                <a:srgbClr val="002060"/>
              </a:solidFill>
              <a:prstDash val="solid"/>
            </a:ln>
            <a:effectLst/>
          </p:spPr>
        </p:cxnSp>
        <p:cxnSp>
          <p:nvCxnSpPr>
            <p:cNvPr id="34" name="直接连接符 34">
              <a:extLst>
                <a:ext uri="{FF2B5EF4-FFF2-40B4-BE49-F238E27FC236}">
                  <a16:creationId xmlns:a16="http://schemas.microsoft.com/office/drawing/2014/main" id="{268F9328-6931-48D8-B06C-58C1CEF45685}"/>
                </a:ext>
              </a:extLst>
            </p:cNvPr>
            <p:cNvCxnSpPr/>
            <p:nvPr/>
          </p:nvCxnSpPr>
          <p:spPr>
            <a:xfrm>
              <a:off x="3241350" y="1894148"/>
              <a:ext cx="0" cy="279075"/>
            </a:xfrm>
            <a:prstGeom prst="line">
              <a:avLst/>
            </a:prstGeom>
            <a:noFill/>
            <a:ln w="0" cap="flat" cmpd="sng" algn="ctr">
              <a:solidFill>
                <a:srgbClr val="002060"/>
              </a:solidFill>
              <a:prstDash val="solid"/>
            </a:ln>
            <a:effectLst/>
          </p:spPr>
        </p:cxnSp>
        <p:cxnSp>
          <p:nvCxnSpPr>
            <p:cNvPr id="35" name="直接连接符 35">
              <a:extLst>
                <a:ext uri="{FF2B5EF4-FFF2-40B4-BE49-F238E27FC236}">
                  <a16:creationId xmlns:a16="http://schemas.microsoft.com/office/drawing/2014/main" id="{F0FD0EC8-AC2E-45BA-A49A-F5349D3BB5FD}"/>
                </a:ext>
              </a:extLst>
            </p:cNvPr>
            <p:cNvCxnSpPr/>
            <p:nvPr/>
          </p:nvCxnSpPr>
          <p:spPr>
            <a:xfrm>
              <a:off x="3392784" y="1894148"/>
              <a:ext cx="0" cy="279075"/>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6" name="直接连接符 36">
              <a:extLst>
                <a:ext uri="{FF2B5EF4-FFF2-40B4-BE49-F238E27FC236}">
                  <a16:creationId xmlns:a16="http://schemas.microsoft.com/office/drawing/2014/main" id="{499A6723-8041-4C18-94D7-34566E3EB248}"/>
                </a:ext>
              </a:extLst>
            </p:cNvPr>
            <p:cNvCxnSpPr/>
            <p:nvPr/>
          </p:nvCxnSpPr>
          <p:spPr>
            <a:xfrm>
              <a:off x="3488034" y="1894148"/>
              <a:ext cx="0" cy="279075"/>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37" name="文本框 37">
            <a:extLst>
              <a:ext uri="{FF2B5EF4-FFF2-40B4-BE49-F238E27FC236}">
                <a16:creationId xmlns:a16="http://schemas.microsoft.com/office/drawing/2014/main" id="{115253A1-9EC4-462E-9074-DDD595E77150}"/>
              </a:ext>
            </a:extLst>
          </p:cNvPr>
          <p:cNvSpPr txBox="1"/>
          <p:nvPr/>
        </p:nvSpPr>
        <p:spPr>
          <a:xfrm>
            <a:off x="3210428" y="1019241"/>
            <a:ext cx="3153378" cy="369332"/>
          </a:xfrm>
          <a:prstGeom prst="rect">
            <a:avLst/>
          </a:prstGeom>
          <a:noFill/>
        </p:spPr>
        <p:txBody>
          <a:bodyPr wrap="square" rtlCol="0">
            <a:noAutofit/>
          </a:bodyPr>
          <a:lstStyle/>
          <a:p>
            <a:pPr fontAlgn="ctr"/>
            <a:r>
              <a:rPr lang="en-US">
                <a:solidFill>
                  <a:srgbClr val="00B0F0"/>
                </a:solidFill>
                <a:latin typeface="Arial" panose="020B0604020202020204" pitchFamily="34" charset="0"/>
              </a:rPr>
              <a:t>Compute Farm(</a:t>
            </a:r>
            <a:r>
              <a:rPr lang="en-US">
                <a:solidFill>
                  <a:srgbClr val="FF0000"/>
                </a:solidFill>
                <a:latin typeface="Arial" panose="020B0604020202020204" pitchFamily="34" charset="0"/>
              </a:rPr>
              <a:t>50000+</a:t>
            </a:r>
            <a:r>
              <a:rPr lang="en-US">
                <a:solidFill>
                  <a:srgbClr val="00B0F0"/>
                </a:solidFill>
                <a:latin typeface="Arial" panose="020B0604020202020204" pitchFamily="34" charset="0"/>
              </a:rPr>
              <a:t>)</a:t>
            </a:r>
            <a:endParaRPr lang="en-US" altLang="zh-CN" kern="0">
              <a:solidFill>
                <a:srgbClr val="00B0F0"/>
              </a:solidFill>
              <a:latin typeface="Arial" panose="020B0604020202020204" pitchFamily="34" charset="0"/>
              <a:ea typeface="微软雅黑" panose="020B0503020204020204" pitchFamily="34" charset="-122"/>
            </a:endParaRPr>
          </a:p>
        </p:txBody>
      </p:sp>
      <p:cxnSp>
        <p:nvCxnSpPr>
          <p:cNvPr id="38" name="直接连接符 39">
            <a:extLst>
              <a:ext uri="{FF2B5EF4-FFF2-40B4-BE49-F238E27FC236}">
                <a16:creationId xmlns:a16="http://schemas.microsoft.com/office/drawing/2014/main" id="{8DF97B3F-2084-49CC-93D0-97F6483E0C11}"/>
              </a:ext>
            </a:extLst>
          </p:cNvPr>
          <p:cNvCxnSpPr/>
          <p:nvPr/>
        </p:nvCxnSpPr>
        <p:spPr>
          <a:xfrm>
            <a:off x="1281254" y="6273117"/>
            <a:ext cx="6494190" cy="0"/>
          </a:xfrm>
          <a:prstGeom prst="line">
            <a:avLst/>
          </a:prstGeom>
          <a:noFill/>
          <a:ln w="9525" cap="flat" cmpd="sng" algn="ctr">
            <a:solidFill>
              <a:srgbClr val="F8B53C"/>
            </a:solidFill>
            <a:prstDash val="solid"/>
          </a:ln>
          <a:effectLst/>
        </p:spPr>
      </p:cxnSp>
      <p:pic>
        <p:nvPicPr>
          <p:cNvPr id="39" name="Picture 2">
            <a:extLst>
              <a:ext uri="{FF2B5EF4-FFF2-40B4-BE49-F238E27FC236}">
                <a16:creationId xmlns:a16="http://schemas.microsoft.com/office/drawing/2014/main" id="{125AEFD5-9CFC-4C17-8390-AF2F92316724}"/>
              </a:ext>
            </a:extLst>
          </p:cNvPr>
          <p:cNvPicPr>
            <a:picLocks noChangeAspect="1" noChangeArrowheads="1"/>
          </p:cNvPicPr>
          <p:nvPr/>
        </p:nvPicPr>
        <p:blipFill>
          <a:blip r:embed="rId2" cstate="print"/>
          <a:srcRect/>
          <a:stretch>
            <a:fillRect/>
          </a:stretch>
        </p:blipFill>
        <p:spPr bwMode="auto">
          <a:xfrm>
            <a:off x="6643414" y="2439897"/>
            <a:ext cx="492635" cy="93435"/>
          </a:xfrm>
          <a:prstGeom prst="rect">
            <a:avLst/>
          </a:prstGeom>
          <a:noFill/>
          <a:ln w="9525">
            <a:noFill/>
            <a:miter lim="800000"/>
            <a:headEnd/>
            <a:tailEnd/>
          </a:ln>
        </p:spPr>
      </p:pic>
      <p:pic>
        <p:nvPicPr>
          <p:cNvPr id="40" name="Picture 2">
            <a:extLst>
              <a:ext uri="{FF2B5EF4-FFF2-40B4-BE49-F238E27FC236}">
                <a16:creationId xmlns:a16="http://schemas.microsoft.com/office/drawing/2014/main" id="{5F701FE2-CEA0-4588-8B38-A4E64B82BF79}"/>
              </a:ext>
            </a:extLst>
          </p:cNvPr>
          <p:cNvPicPr>
            <a:picLocks noChangeAspect="1" noChangeArrowheads="1"/>
          </p:cNvPicPr>
          <p:nvPr/>
        </p:nvPicPr>
        <p:blipFill>
          <a:blip r:embed="rId2" cstate="print"/>
          <a:srcRect/>
          <a:stretch>
            <a:fillRect/>
          </a:stretch>
        </p:blipFill>
        <p:spPr bwMode="auto">
          <a:xfrm>
            <a:off x="6642235" y="2543405"/>
            <a:ext cx="492635" cy="93435"/>
          </a:xfrm>
          <a:prstGeom prst="rect">
            <a:avLst/>
          </a:prstGeom>
          <a:noFill/>
          <a:ln w="9525">
            <a:noFill/>
            <a:miter lim="800000"/>
            <a:headEnd/>
            <a:tailEnd/>
          </a:ln>
        </p:spPr>
      </p:pic>
      <p:grpSp>
        <p:nvGrpSpPr>
          <p:cNvPr id="41" name="组合 103">
            <a:extLst>
              <a:ext uri="{FF2B5EF4-FFF2-40B4-BE49-F238E27FC236}">
                <a16:creationId xmlns:a16="http://schemas.microsoft.com/office/drawing/2014/main" id="{A7640505-E29B-4F17-A9A7-AFB156798D8D}"/>
              </a:ext>
            </a:extLst>
          </p:cNvPr>
          <p:cNvGrpSpPr/>
          <p:nvPr/>
        </p:nvGrpSpPr>
        <p:grpSpPr>
          <a:xfrm>
            <a:off x="1324967" y="3617076"/>
            <a:ext cx="1243598" cy="2000187"/>
            <a:chOff x="1712252" y="2888145"/>
            <a:chExt cx="1243598" cy="2000187"/>
          </a:xfrm>
        </p:grpSpPr>
        <p:grpSp>
          <p:nvGrpSpPr>
            <p:cNvPr id="42" name="组合 60">
              <a:extLst>
                <a:ext uri="{FF2B5EF4-FFF2-40B4-BE49-F238E27FC236}">
                  <a16:creationId xmlns:a16="http://schemas.microsoft.com/office/drawing/2014/main" id="{1F20472F-0D1E-4F9A-9C0D-856FAE275C11}"/>
                </a:ext>
              </a:extLst>
            </p:cNvPr>
            <p:cNvGrpSpPr/>
            <p:nvPr/>
          </p:nvGrpSpPr>
          <p:grpSpPr>
            <a:xfrm>
              <a:off x="1777514" y="3153468"/>
              <a:ext cx="1099882" cy="1695856"/>
              <a:chOff x="919756" y="2589422"/>
              <a:chExt cx="1826491" cy="1695856"/>
            </a:xfrm>
          </p:grpSpPr>
          <p:grpSp>
            <p:nvGrpSpPr>
              <p:cNvPr id="45" name="组合 42">
                <a:extLst>
                  <a:ext uri="{FF2B5EF4-FFF2-40B4-BE49-F238E27FC236}">
                    <a16:creationId xmlns:a16="http://schemas.microsoft.com/office/drawing/2014/main" id="{C71C6FD9-6702-49A5-A580-E3426058D162}"/>
                  </a:ext>
                </a:extLst>
              </p:cNvPr>
              <p:cNvGrpSpPr/>
              <p:nvPr/>
            </p:nvGrpSpPr>
            <p:grpSpPr>
              <a:xfrm>
                <a:off x="926025" y="2589422"/>
                <a:ext cx="1820222" cy="259154"/>
                <a:chOff x="698118" y="588880"/>
                <a:chExt cx="4053882" cy="1489434"/>
              </a:xfrm>
            </p:grpSpPr>
            <p:pic>
              <p:nvPicPr>
                <p:cNvPr id="61" name="图片 43">
                  <a:extLst>
                    <a:ext uri="{FF2B5EF4-FFF2-40B4-BE49-F238E27FC236}">
                      <a16:creationId xmlns:a16="http://schemas.microsoft.com/office/drawing/2014/main" id="{D4F8C97E-A596-4601-85F2-DC5C374AC776}"/>
                    </a:ext>
                  </a:extLst>
                </p:cNvPr>
                <p:cNvPicPr>
                  <a:picLocks noChangeAspect="1"/>
                </p:cNvPicPr>
                <p:nvPr/>
              </p:nvPicPr>
              <p:blipFill>
                <a:blip r:embed="rId3" cstate="print"/>
                <a:stretch>
                  <a:fillRect/>
                </a:stretch>
              </p:blipFill>
              <p:spPr>
                <a:xfrm>
                  <a:off x="698118" y="588880"/>
                  <a:ext cx="4053882" cy="779821"/>
                </a:xfrm>
                <a:prstGeom prst="rect">
                  <a:avLst/>
                </a:prstGeom>
              </p:spPr>
            </p:pic>
            <p:pic>
              <p:nvPicPr>
                <p:cNvPr id="62" name="图片 44">
                  <a:extLst>
                    <a:ext uri="{FF2B5EF4-FFF2-40B4-BE49-F238E27FC236}">
                      <a16:creationId xmlns:a16="http://schemas.microsoft.com/office/drawing/2014/main" id="{8C53FFB8-C02A-4A1F-96A6-D7C9D0FE36C8}"/>
                    </a:ext>
                  </a:extLst>
                </p:cNvPr>
                <p:cNvPicPr>
                  <a:picLocks noChangeAspect="1"/>
                </p:cNvPicPr>
                <p:nvPr/>
              </p:nvPicPr>
              <p:blipFill>
                <a:blip r:embed="rId3" cstate="print"/>
                <a:stretch>
                  <a:fillRect/>
                </a:stretch>
              </p:blipFill>
              <p:spPr>
                <a:xfrm>
                  <a:off x="698118" y="1298493"/>
                  <a:ext cx="4053882" cy="779821"/>
                </a:xfrm>
                <a:prstGeom prst="rect">
                  <a:avLst/>
                </a:prstGeom>
              </p:spPr>
            </p:pic>
          </p:grpSp>
          <p:grpSp>
            <p:nvGrpSpPr>
              <p:cNvPr id="46" name="组合 45">
                <a:extLst>
                  <a:ext uri="{FF2B5EF4-FFF2-40B4-BE49-F238E27FC236}">
                    <a16:creationId xmlns:a16="http://schemas.microsoft.com/office/drawing/2014/main" id="{07F5587C-A7ED-416A-A2F3-33F73B4346B6}"/>
                  </a:ext>
                </a:extLst>
              </p:cNvPr>
              <p:cNvGrpSpPr/>
              <p:nvPr/>
            </p:nvGrpSpPr>
            <p:grpSpPr>
              <a:xfrm>
                <a:off x="926024" y="2877507"/>
                <a:ext cx="1820222" cy="259154"/>
                <a:chOff x="698118" y="588880"/>
                <a:chExt cx="4053882" cy="1489434"/>
              </a:xfrm>
            </p:grpSpPr>
            <p:pic>
              <p:nvPicPr>
                <p:cNvPr id="59" name="图片 46">
                  <a:extLst>
                    <a:ext uri="{FF2B5EF4-FFF2-40B4-BE49-F238E27FC236}">
                      <a16:creationId xmlns:a16="http://schemas.microsoft.com/office/drawing/2014/main" id="{2639E945-A7F5-4CBA-B94E-A4F9F8454598}"/>
                    </a:ext>
                  </a:extLst>
                </p:cNvPr>
                <p:cNvPicPr>
                  <a:picLocks noChangeAspect="1"/>
                </p:cNvPicPr>
                <p:nvPr/>
              </p:nvPicPr>
              <p:blipFill>
                <a:blip r:embed="rId3" cstate="print"/>
                <a:stretch>
                  <a:fillRect/>
                </a:stretch>
              </p:blipFill>
              <p:spPr>
                <a:xfrm>
                  <a:off x="698118" y="588880"/>
                  <a:ext cx="4053882" cy="779821"/>
                </a:xfrm>
                <a:prstGeom prst="rect">
                  <a:avLst/>
                </a:prstGeom>
              </p:spPr>
            </p:pic>
            <p:pic>
              <p:nvPicPr>
                <p:cNvPr id="60" name="图片 47">
                  <a:extLst>
                    <a:ext uri="{FF2B5EF4-FFF2-40B4-BE49-F238E27FC236}">
                      <a16:creationId xmlns:a16="http://schemas.microsoft.com/office/drawing/2014/main" id="{8E4FCFF3-098E-411A-A107-C86E9F143B0A}"/>
                    </a:ext>
                  </a:extLst>
                </p:cNvPr>
                <p:cNvPicPr>
                  <a:picLocks noChangeAspect="1"/>
                </p:cNvPicPr>
                <p:nvPr/>
              </p:nvPicPr>
              <p:blipFill>
                <a:blip r:embed="rId3" cstate="print"/>
                <a:stretch>
                  <a:fillRect/>
                </a:stretch>
              </p:blipFill>
              <p:spPr>
                <a:xfrm>
                  <a:off x="698118" y="1298493"/>
                  <a:ext cx="4053882" cy="779821"/>
                </a:xfrm>
                <a:prstGeom prst="rect">
                  <a:avLst/>
                </a:prstGeom>
              </p:spPr>
            </p:pic>
          </p:grpSp>
          <p:grpSp>
            <p:nvGrpSpPr>
              <p:cNvPr id="47" name="组合 48">
                <a:extLst>
                  <a:ext uri="{FF2B5EF4-FFF2-40B4-BE49-F238E27FC236}">
                    <a16:creationId xmlns:a16="http://schemas.microsoft.com/office/drawing/2014/main" id="{054EE20D-B3D2-41C6-B29A-140EB46FA672}"/>
                  </a:ext>
                </a:extLst>
              </p:cNvPr>
              <p:cNvGrpSpPr/>
              <p:nvPr/>
            </p:nvGrpSpPr>
            <p:grpSpPr>
              <a:xfrm>
                <a:off x="919756" y="3166044"/>
                <a:ext cx="1820222" cy="259154"/>
                <a:chOff x="698118" y="588880"/>
                <a:chExt cx="4053882" cy="1489434"/>
              </a:xfrm>
            </p:grpSpPr>
            <p:pic>
              <p:nvPicPr>
                <p:cNvPr id="57" name="图片 49">
                  <a:extLst>
                    <a:ext uri="{FF2B5EF4-FFF2-40B4-BE49-F238E27FC236}">
                      <a16:creationId xmlns:a16="http://schemas.microsoft.com/office/drawing/2014/main" id="{7613E390-FA8C-4AB7-9F90-0F57DE0675F7}"/>
                    </a:ext>
                  </a:extLst>
                </p:cNvPr>
                <p:cNvPicPr>
                  <a:picLocks noChangeAspect="1"/>
                </p:cNvPicPr>
                <p:nvPr/>
              </p:nvPicPr>
              <p:blipFill>
                <a:blip r:embed="rId3" cstate="print"/>
                <a:stretch>
                  <a:fillRect/>
                </a:stretch>
              </p:blipFill>
              <p:spPr>
                <a:xfrm>
                  <a:off x="698118" y="588880"/>
                  <a:ext cx="4053882" cy="779821"/>
                </a:xfrm>
                <a:prstGeom prst="rect">
                  <a:avLst/>
                </a:prstGeom>
              </p:spPr>
            </p:pic>
            <p:pic>
              <p:nvPicPr>
                <p:cNvPr id="58" name="图片 50">
                  <a:extLst>
                    <a:ext uri="{FF2B5EF4-FFF2-40B4-BE49-F238E27FC236}">
                      <a16:creationId xmlns:a16="http://schemas.microsoft.com/office/drawing/2014/main" id="{0EE26740-40E8-42F6-A703-8E052A5C20BE}"/>
                    </a:ext>
                  </a:extLst>
                </p:cNvPr>
                <p:cNvPicPr>
                  <a:picLocks noChangeAspect="1"/>
                </p:cNvPicPr>
                <p:nvPr/>
              </p:nvPicPr>
              <p:blipFill>
                <a:blip r:embed="rId3" cstate="print"/>
                <a:stretch>
                  <a:fillRect/>
                </a:stretch>
              </p:blipFill>
              <p:spPr>
                <a:xfrm>
                  <a:off x="698118" y="1298493"/>
                  <a:ext cx="4053882" cy="779821"/>
                </a:xfrm>
                <a:prstGeom prst="rect">
                  <a:avLst/>
                </a:prstGeom>
              </p:spPr>
            </p:pic>
          </p:grpSp>
          <p:grpSp>
            <p:nvGrpSpPr>
              <p:cNvPr id="48" name="组合 51">
                <a:extLst>
                  <a:ext uri="{FF2B5EF4-FFF2-40B4-BE49-F238E27FC236}">
                    <a16:creationId xmlns:a16="http://schemas.microsoft.com/office/drawing/2014/main" id="{DD1F6DF8-3DE8-48F5-97B0-A4DBD7E2210D}"/>
                  </a:ext>
                </a:extLst>
              </p:cNvPr>
              <p:cNvGrpSpPr/>
              <p:nvPr/>
            </p:nvGrpSpPr>
            <p:grpSpPr>
              <a:xfrm>
                <a:off x="926023" y="3449926"/>
                <a:ext cx="1820222" cy="259154"/>
                <a:chOff x="698118" y="588880"/>
                <a:chExt cx="4053882" cy="1489434"/>
              </a:xfrm>
            </p:grpSpPr>
            <p:pic>
              <p:nvPicPr>
                <p:cNvPr id="55" name="图片 52">
                  <a:extLst>
                    <a:ext uri="{FF2B5EF4-FFF2-40B4-BE49-F238E27FC236}">
                      <a16:creationId xmlns:a16="http://schemas.microsoft.com/office/drawing/2014/main" id="{AA81C731-DF0A-40DC-BE2A-A392C236577A}"/>
                    </a:ext>
                  </a:extLst>
                </p:cNvPr>
                <p:cNvPicPr>
                  <a:picLocks noChangeAspect="1"/>
                </p:cNvPicPr>
                <p:nvPr/>
              </p:nvPicPr>
              <p:blipFill>
                <a:blip r:embed="rId3" cstate="print"/>
                <a:stretch>
                  <a:fillRect/>
                </a:stretch>
              </p:blipFill>
              <p:spPr>
                <a:xfrm>
                  <a:off x="698118" y="588880"/>
                  <a:ext cx="4053882" cy="779821"/>
                </a:xfrm>
                <a:prstGeom prst="rect">
                  <a:avLst/>
                </a:prstGeom>
              </p:spPr>
            </p:pic>
            <p:pic>
              <p:nvPicPr>
                <p:cNvPr id="56" name="图片 53">
                  <a:extLst>
                    <a:ext uri="{FF2B5EF4-FFF2-40B4-BE49-F238E27FC236}">
                      <a16:creationId xmlns:a16="http://schemas.microsoft.com/office/drawing/2014/main" id="{CCF5D857-348C-4C0B-8F85-CA28D86782B4}"/>
                    </a:ext>
                  </a:extLst>
                </p:cNvPr>
                <p:cNvPicPr>
                  <a:picLocks noChangeAspect="1"/>
                </p:cNvPicPr>
                <p:nvPr/>
              </p:nvPicPr>
              <p:blipFill>
                <a:blip r:embed="rId3" cstate="print"/>
                <a:stretch>
                  <a:fillRect/>
                </a:stretch>
              </p:blipFill>
              <p:spPr>
                <a:xfrm>
                  <a:off x="698118" y="1298493"/>
                  <a:ext cx="4053882" cy="779821"/>
                </a:xfrm>
                <a:prstGeom prst="rect">
                  <a:avLst/>
                </a:prstGeom>
              </p:spPr>
            </p:pic>
          </p:grpSp>
          <p:grpSp>
            <p:nvGrpSpPr>
              <p:cNvPr id="49" name="组合 54">
                <a:extLst>
                  <a:ext uri="{FF2B5EF4-FFF2-40B4-BE49-F238E27FC236}">
                    <a16:creationId xmlns:a16="http://schemas.microsoft.com/office/drawing/2014/main" id="{5934AE80-1A18-4655-8802-187DFA71D1A2}"/>
                  </a:ext>
                </a:extLst>
              </p:cNvPr>
              <p:cNvGrpSpPr/>
              <p:nvPr/>
            </p:nvGrpSpPr>
            <p:grpSpPr>
              <a:xfrm>
                <a:off x="926023" y="3742242"/>
                <a:ext cx="1820222" cy="259154"/>
                <a:chOff x="698118" y="588880"/>
                <a:chExt cx="4053882" cy="1489434"/>
              </a:xfrm>
            </p:grpSpPr>
            <p:pic>
              <p:nvPicPr>
                <p:cNvPr id="53" name="图片 55">
                  <a:extLst>
                    <a:ext uri="{FF2B5EF4-FFF2-40B4-BE49-F238E27FC236}">
                      <a16:creationId xmlns:a16="http://schemas.microsoft.com/office/drawing/2014/main" id="{7CBA67F5-032E-4588-9276-04D28ED62212}"/>
                    </a:ext>
                  </a:extLst>
                </p:cNvPr>
                <p:cNvPicPr>
                  <a:picLocks noChangeAspect="1"/>
                </p:cNvPicPr>
                <p:nvPr/>
              </p:nvPicPr>
              <p:blipFill>
                <a:blip r:embed="rId3" cstate="print"/>
                <a:stretch>
                  <a:fillRect/>
                </a:stretch>
              </p:blipFill>
              <p:spPr>
                <a:xfrm>
                  <a:off x="698118" y="588880"/>
                  <a:ext cx="4053882" cy="779821"/>
                </a:xfrm>
                <a:prstGeom prst="rect">
                  <a:avLst/>
                </a:prstGeom>
              </p:spPr>
            </p:pic>
            <p:pic>
              <p:nvPicPr>
                <p:cNvPr id="54" name="图片 56">
                  <a:extLst>
                    <a:ext uri="{FF2B5EF4-FFF2-40B4-BE49-F238E27FC236}">
                      <a16:creationId xmlns:a16="http://schemas.microsoft.com/office/drawing/2014/main" id="{B4614690-4A16-460C-99D5-C7BF904DEA21}"/>
                    </a:ext>
                  </a:extLst>
                </p:cNvPr>
                <p:cNvPicPr>
                  <a:picLocks noChangeAspect="1"/>
                </p:cNvPicPr>
                <p:nvPr/>
              </p:nvPicPr>
              <p:blipFill>
                <a:blip r:embed="rId3" cstate="print"/>
                <a:stretch>
                  <a:fillRect/>
                </a:stretch>
              </p:blipFill>
              <p:spPr>
                <a:xfrm>
                  <a:off x="698118" y="1298493"/>
                  <a:ext cx="4053882" cy="779821"/>
                </a:xfrm>
                <a:prstGeom prst="rect">
                  <a:avLst/>
                </a:prstGeom>
              </p:spPr>
            </p:pic>
          </p:grpSp>
          <p:grpSp>
            <p:nvGrpSpPr>
              <p:cNvPr id="50" name="组合 57">
                <a:extLst>
                  <a:ext uri="{FF2B5EF4-FFF2-40B4-BE49-F238E27FC236}">
                    <a16:creationId xmlns:a16="http://schemas.microsoft.com/office/drawing/2014/main" id="{64783EFF-F0A4-4655-AF02-FAFD2B9C90B8}"/>
                  </a:ext>
                </a:extLst>
              </p:cNvPr>
              <p:cNvGrpSpPr/>
              <p:nvPr/>
            </p:nvGrpSpPr>
            <p:grpSpPr>
              <a:xfrm>
                <a:off x="921657" y="4026124"/>
                <a:ext cx="1820222" cy="259154"/>
                <a:chOff x="698118" y="588880"/>
                <a:chExt cx="4053882" cy="1489434"/>
              </a:xfrm>
            </p:grpSpPr>
            <p:pic>
              <p:nvPicPr>
                <p:cNvPr id="51" name="图片 58">
                  <a:extLst>
                    <a:ext uri="{FF2B5EF4-FFF2-40B4-BE49-F238E27FC236}">
                      <a16:creationId xmlns:a16="http://schemas.microsoft.com/office/drawing/2014/main" id="{655E9B0B-555E-4582-9615-16B5629B5FBF}"/>
                    </a:ext>
                  </a:extLst>
                </p:cNvPr>
                <p:cNvPicPr>
                  <a:picLocks noChangeAspect="1"/>
                </p:cNvPicPr>
                <p:nvPr/>
              </p:nvPicPr>
              <p:blipFill>
                <a:blip r:embed="rId3" cstate="print"/>
                <a:stretch>
                  <a:fillRect/>
                </a:stretch>
              </p:blipFill>
              <p:spPr>
                <a:xfrm>
                  <a:off x="698118" y="588880"/>
                  <a:ext cx="4053882" cy="779821"/>
                </a:xfrm>
                <a:prstGeom prst="rect">
                  <a:avLst/>
                </a:prstGeom>
              </p:spPr>
            </p:pic>
            <p:pic>
              <p:nvPicPr>
                <p:cNvPr id="52" name="图片 59">
                  <a:extLst>
                    <a:ext uri="{FF2B5EF4-FFF2-40B4-BE49-F238E27FC236}">
                      <a16:creationId xmlns:a16="http://schemas.microsoft.com/office/drawing/2014/main" id="{4D46795E-1C01-4D69-B0CD-09B7C4D04DC1}"/>
                    </a:ext>
                  </a:extLst>
                </p:cNvPr>
                <p:cNvPicPr>
                  <a:picLocks noChangeAspect="1"/>
                </p:cNvPicPr>
                <p:nvPr/>
              </p:nvPicPr>
              <p:blipFill>
                <a:blip r:embed="rId3" cstate="print"/>
                <a:stretch>
                  <a:fillRect/>
                </a:stretch>
              </p:blipFill>
              <p:spPr>
                <a:xfrm>
                  <a:off x="698118" y="1298493"/>
                  <a:ext cx="4053882" cy="779821"/>
                </a:xfrm>
                <a:prstGeom prst="rect">
                  <a:avLst/>
                </a:prstGeom>
              </p:spPr>
            </p:pic>
          </p:grpSp>
        </p:grpSp>
        <p:sp>
          <p:nvSpPr>
            <p:cNvPr id="43" name="矩形 95">
              <a:extLst>
                <a:ext uri="{FF2B5EF4-FFF2-40B4-BE49-F238E27FC236}">
                  <a16:creationId xmlns:a16="http://schemas.microsoft.com/office/drawing/2014/main" id="{B1E49E38-B1CA-4422-A4AF-0841636558FB}"/>
                </a:ext>
              </a:extLst>
            </p:cNvPr>
            <p:cNvSpPr/>
            <p:nvPr/>
          </p:nvSpPr>
          <p:spPr>
            <a:xfrm>
              <a:off x="1712252" y="2888145"/>
              <a:ext cx="1243598" cy="2000187"/>
            </a:xfrm>
            <a:prstGeom prst="rect">
              <a:avLst/>
            </a:prstGeom>
            <a:noFill/>
            <a:ln w="12700" cap="flat" cmpd="sng" algn="ctr">
              <a:solidFill>
                <a:srgbClr val="4F81BD">
                  <a:shade val="50000"/>
                </a:srgbClr>
              </a:solidFill>
              <a:prstDash val="solid"/>
            </a:ln>
            <a:effectLst/>
          </p:spPr>
          <p:txBody>
            <a:bodyPr wrap="square" rtlCol="0" anchor="ctr">
              <a:noAutofit/>
            </a:bodyPr>
            <a:lstStyle/>
            <a:p>
              <a:pPr algn="ctr" defTabSz="914400" fontAlgn="ctr">
                <a:defRPr/>
              </a:pPr>
              <a:endParaRPr lang="en-US" altLang="zh-CN" kern="0">
                <a:solidFill>
                  <a:prstClr val="white"/>
                </a:solidFill>
                <a:latin typeface="Arial" panose="020B0604020202020204" pitchFamily="34" charset="0"/>
                <a:ea typeface="微软雅黑" panose="020B0503020204020204" pitchFamily="34" charset="-122"/>
              </a:endParaRPr>
            </a:p>
          </p:txBody>
        </p:sp>
        <p:sp>
          <p:nvSpPr>
            <p:cNvPr id="44" name="文本框 96">
              <a:extLst>
                <a:ext uri="{FF2B5EF4-FFF2-40B4-BE49-F238E27FC236}">
                  <a16:creationId xmlns:a16="http://schemas.microsoft.com/office/drawing/2014/main" id="{CEC5F022-F947-430B-B62A-4C302C23069A}"/>
                </a:ext>
              </a:extLst>
            </p:cNvPr>
            <p:cNvSpPr txBox="1"/>
            <p:nvPr/>
          </p:nvSpPr>
          <p:spPr>
            <a:xfrm>
              <a:off x="1847630" y="2913853"/>
              <a:ext cx="787560" cy="276999"/>
            </a:xfrm>
            <a:prstGeom prst="rect">
              <a:avLst/>
            </a:prstGeom>
            <a:noFill/>
          </p:spPr>
          <p:txBody>
            <a:bodyPr wrap="square" rtlCol="0">
              <a:noAutofit/>
            </a:bodyPr>
            <a:lstStyle/>
            <a:p>
              <a:pPr algn="ctr" fontAlgn="ctr"/>
              <a:r>
                <a:rPr lang="en-US" sz="1200">
                  <a:solidFill>
                    <a:srgbClr val="1D1D1A"/>
                  </a:solidFill>
                  <a:latin typeface="Arial" panose="020B0604020202020204" pitchFamily="34" charset="0"/>
                </a:rPr>
                <a:t>Rack1</a:t>
              </a:r>
              <a:endParaRPr lang="en-US" altLang="zh-CN" sz="1200" kern="0">
                <a:solidFill>
                  <a:srgbClr val="1D1D1A"/>
                </a:solidFill>
                <a:latin typeface="Arial" panose="020B0604020202020204" pitchFamily="34" charset="0"/>
                <a:ea typeface="微软雅黑" panose="020B0503020204020204" pitchFamily="34" charset="-122"/>
              </a:endParaRPr>
            </a:p>
          </p:txBody>
        </p:sp>
      </p:grpSp>
      <p:grpSp>
        <p:nvGrpSpPr>
          <p:cNvPr id="63" name="组合 104">
            <a:extLst>
              <a:ext uri="{FF2B5EF4-FFF2-40B4-BE49-F238E27FC236}">
                <a16:creationId xmlns:a16="http://schemas.microsoft.com/office/drawing/2014/main" id="{2AB980C6-E1F2-4450-B725-1399C61F8D66}"/>
              </a:ext>
            </a:extLst>
          </p:cNvPr>
          <p:cNvGrpSpPr/>
          <p:nvPr/>
        </p:nvGrpSpPr>
        <p:grpSpPr>
          <a:xfrm>
            <a:off x="2959131" y="3621152"/>
            <a:ext cx="1243598" cy="2000187"/>
            <a:chOff x="3069962" y="2892221"/>
            <a:chExt cx="1243598" cy="2000187"/>
          </a:xfrm>
        </p:grpSpPr>
        <p:grpSp>
          <p:nvGrpSpPr>
            <p:cNvPr id="64" name="组合 68">
              <a:extLst>
                <a:ext uri="{FF2B5EF4-FFF2-40B4-BE49-F238E27FC236}">
                  <a16:creationId xmlns:a16="http://schemas.microsoft.com/office/drawing/2014/main" id="{E096589B-C1DA-4C61-808B-4354DA67B32F}"/>
                </a:ext>
              </a:extLst>
            </p:cNvPr>
            <p:cNvGrpSpPr/>
            <p:nvPr/>
          </p:nvGrpSpPr>
          <p:grpSpPr>
            <a:xfrm>
              <a:off x="3132245" y="3158031"/>
              <a:ext cx="1099882" cy="1695856"/>
              <a:chOff x="919756" y="2589422"/>
              <a:chExt cx="1826491" cy="1695856"/>
            </a:xfrm>
          </p:grpSpPr>
          <p:grpSp>
            <p:nvGrpSpPr>
              <p:cNvPr id="67" name="组合 69">
                <a:extLst>
                  <a:ext uri="{FF2B5EF4-FFF2-40B4-BE49-F238E27FC236}">
                    <a16:creationId xmlns:a16="http://schemas.microsoft.com/office/drawing/2014/main" id="{7064C308-3E69-4251-B143-D22002FF151C}"/>
                  </a:ext>
                </a:extLst>
              </p:cNvPr>
              <p:cNvGrpSpPr/>
              <p:nvPr/>
            </p:nvGrpSpPr>
            <p:grpSpPr>
              <a:xfrm>
                <a:off x="926025" y="2589422"/>
                <a:ext cx="1820222" cy="259154"/>
                <a:chOff x="698118" y="588880"/>
                <a:chExt cx="4053882" cy="1489434"/>
              </a:xfrm>
            </p:grpSpPr>
            <p:pic>
              <p:nvPicPr>
                <p:cNvPr id="83" name="图片 85">
                  <a:extLst>
                    <a:ext uri="{FF2B5EF4-FFF2-40B4-BE49-F238E27FC236}">
                      <a16:creationId xmlns:a16="http://schemas.microsoft.com/office/drawing/2014/main" id="{70413D77-D814-4CF4-BE5C-536BCFEA75DF}"/>
                    </a:ext>
                  </a:extLst>
                </p:cNvPr>
                <p:cNvPicPr>
                  <a:picLocks noChangeAspect="1"/>
                </p:cNvPicPr>
                <p:nvPr/>
              </p:nvPicPr>
              <p:blipFill>
                <a:blip r:embed="rId3" cstate="print"/>
                <a:stretch>
                  <a:fillRect/>
                </a:stretch>
              </p:blipFill>
              <p:spPr>
                <a:xfrm>
                  <a:off x="698118" y="588880"/>
                  <a:ext cx="4053882" cy="779821"/>
                </a:xfrm>
                <a:prstGeom prst="rect">
                  <a:avLst/>
                </a:prstGeom>
              </p:spPr>
            </p:pic>
            <p:pic>
              <p:nvPicPr>
                <p:cNvPr id="84" name="图片 86">
                  <a:extLst>
                    <a:ext uri="{FF2B5EF4-FFF2-40B4-BE49-F238E27FC236}">
                      <a16:creationId xmlns:a16="http://schemas.microsoft.com/office/drawing/2014/main" id="{51DB86AF-E1D6-4F77-BC5A-B658DE3BB289}"/>
                    </a:ext>
                  </a:extLst>
                </p:cNvPr>
                <p:cNvPicPr>
                  <a:picLocks noChangeAspect="1"/>
                </p:cNvPicPr>
                <p:nvPr/>
              </p:nvPicPr>
              <p:blipFill>
                <a:blip r:embed="rId3" cstate="print"/>
                <a:stretch>
                  <a:fillRect/>
                </a:stretch>
              </p:blipFill>
              <p:spPr>
                <a:xfrm>
                  <a:off x="698118" y="1298493"/>
                  <a:ext cx="4053882" cy="779821"/>
                </a:xfrm>
                <a:prstGeom prst="rect">
                  <a:avLst/>
                </a:prstGeom>
              </p:spPr>
            </p:pic>
          </p:grpSp>
          <p:grpSp>
            <p:nvGrpSpPr>
              <p:cNvPr id="68" name="组合 70">
                <a:extLst>
                  <a:ext uri="{FF2B5EF4-FFF2-40B4-BE49-F238E27FC236}">
                    <a16:creationId xmlns:a16="http://schemas.microsoft.com/office/drawing/2014/main" id="{5AC56352-E8F9-4988-B433-6E0FE373243A}"/>
                  </a:ext>
                </a:extLst>
              </p:cNvPr>
              <p:cNvGrpSpPr/>
              <p:nvPr/>
            </p:nvGrpSpPr>
            <p:grpSpPr>
              <a:xfrm>
                <a:off x="926024" y="2877507"/>
                <a:ext cx="1820222" cy="259154"/>
                <a:chOff x="698118" y="588880"/>
                <a:chExt cx="4053882" cy="1489434"/>
              </a:xfrm>
            </p:grpSpPr>
            <p:pic>
              <p:nvPicPr>
                <p:cNvPr id="81" name="图片 83">
                  <a:extLst>
                    <a:ext uri="{FF2B5EF4-FFF2-40B4-BE49-F238E27FC236}">
                      <a16:creationId xmlns:a16="http://schemas.microsoft.com/office/drawing/2014/main" id="{D793B24A-9DCF-44A1-8AFA-4D79908BB46A}"/>
                    </a:ext>
                  </a:extLst>
                </p:cNvPr>
                <p:cNvPicPr>
                  <a:picLocks noChangeAspect="1"/>
                </p:cNvPicPr>
                <p:nvPr/>
              </p:nvPicPr>
              <p:blipFill>
                <a:blip r:embed="rId3" cstate="print"/>
                <a:stretch>
                  <a:fillRect/>
                </a:stretch>
              </p:blipFill>
              <p:spPr>
                <a:xfrm>
                  <a:off x="698118" y="588880"/>
                  <a:ext cx="4053882" cy="779821"/>
                </a:xfrm>
                <a:prstGeom prst="rect">
                  <a:avLst/>
                </a:prstGeom>
              </p:spPr>
            </p:pic>
            <p:pic>
              <p:nvPicPr>
                <p:cNvPr id="82" name="图片 84">
                  <a:extLst>
                    <a:ext uri="{FF2B5EF4-FFF2-40B4-BE49-F238E27FC236}">
                      <a16:creationId xmlns:a16="http://schemas.microsoft.com/office/drawing/2014/main" id="{6068B6C5-4F10-4AD6-B7AE-8F6A1AA18C13}"/>
                    </a:ext>
                  </a:extLst>
                </p:cNvPr>
                <p:cNvPicPr>
                  <a:picLocks noChangeAspect="1"/>
                </p:cNvPicPr>
                <p:nvPr/>
              </p:nvPicPr>
              <p:blipFill>
                <a:blip r:embed="rId3" cstate="print"/>
                <a:stretch>
                  <a:fillRect/>
                </a:stretch>
              </p:blipFill>
              <p:spPr>
                <a:xfrm>
                  <a:off x="698118" y="1298493"/>
                  <a:ext cx="4053882" cy="779821"/>
                </a:xfrm>
                <a:prstGeom prst="rect">
                  <a:avLst/>
                </a:prstGeom>
              </p:spPr>
            </p:pic>
          </p:grpSp>
          <p:grpSp>
            <p:nvGrpSpPr>
              <p:cNvPr id="69" name="组合 71">
                <a:extLst>
                  <a:ext uri="{FF2B5EF4-FFF2-40B4-BE49-F238E27FC236}">
                    <a16:creationId xmlns:a16="http://schemas.microsoft.com/office/drawing/2014/main" id="{05A41C6B-2840-4AF4-BBEF-16CA330BC0AF}"/>
                  </a:ext>
                </a:extLst>
              </p:cNvPr>
              <p:cNvGrpSpPr/>
              <p:nvPr/>
            </p:nvGrpSpPr>
            <p:grpSpPr>
              <a:xfrm>
                <a:off x="919756" y="3166044"/>
                <a:ext cx="1820222" cy="259154"/>
                <a:chOff x="698118" y="588880"/>
                <a:chExt cx="4053882" cy="1489434"/>
              </a:xfrm>
            </p:grpSpPr>
            <p:pic>
              <p:nvPicPr>
                <p:cNvPr id="79" name="图片 81">
                  <a:extLst>
                    <a:ext uri="{FF2B5EF4-FFF2-40B4-BE49-F238E27FC236}">
                      <a16:creationId xmlns:a16="http://schemas.microsoft.com/office/drawing/2014/main" id="{7823FC05-DEAB-4EFE-97BC-9C4A03023D47}"/>
                    </a:ext>
                  </a:extLst>
                </p:cNvPr>
                <p:cNvPicPr>
                  <a:picLocks noChangeAspect="1"/>
                </p:cNvPicPr>
                <p:nvPr/>
              </p:nvPicPr>
              <p:blipFill>
                <a:blip r:embed="rId3" cstate="print"/>
                <a:stretch>
                  <a:fillRect/>
                </a:stretch>
              </p:blipFill>
              <p:spPr>
                <a:xfrm>
                  <a:off x="698118" y="588880"/>
                  <a:ext cx="4053882" cy="779821"/>
                </a:xfrm>
                <a:prstGeom prst="rect">
                  <a:avLst/>
                </a:prstGeom>
              </p:spPr>
            </p:pic>
            <p:pic>
              <p:nvPicPr>
                <p:cNvPr id="80" name="图片 82">
                  <a:extLst>
                    <a:ext uri="{FF2B5EF4-FFF2-40B4-BE49-F238E27FC236}">
                      <a16:creationId xmlns:a16="http://schemas.microsoft.com/office/drawing/2014/main" id="{094DE81E-1BAC-4044-A89B-011CE7847470}"/>
                    </a:ext>
                  </a:extLst>
                </p:cNvPr>
                <p:cNvPicPr>
                  <a:picLocks noChangeAspect="1"/>
                </p:cNvPicPr>
                <p:nvPr/>
              </p:nvPicPr>
              <p:blipFill>
                <a:blip r:embed="rId3" cstate="print"/>
                <a:stretch>
                  <a:fillRect/>
                </a:stretch>
              </p:blipFill>
              <p:spPr>
                <a:xfrm>
                  <a:off x="698118" y="1298493"/>
                  <a:ext cx="4053882" cy="779821"/>
                </a:xfrm>
                <a:prstGeom prst="rect">
                  <a:avLst/>
                </a:prstGeom>
              </p:spPr>
            </p:pic>
          </p:grpSp>
          <p:grpSp>
            <p:nvGrpSpPr>
              <p:cNvPr id="70" name="组合 72">
                <a:extLst>
                  <a:ext uri="{FF2B5EF4-FFF2-40B4-BE49-F238E27FC236}">
                    <a16:creationId xmlns:a16="http://schemas.microsoft.com/office/drawing/2014/main" id="{D2A6B78E-70E1-4DE2-82F1-14AF3F36156C}"/>
                  </a:ext>
                </a:extLst>
              </p:cNvPr>
              <p:cNvGrpSpPr/>
              <p:nvPr/>
            </p:nvGrpSpPr>
            <p:grpSpPr>
              <a:xfrm>
                <a:off x="926023" y="3449926"/>
                <a:ext cx="1820222" cy="259154"/>
                <a:chOff x="698118" y="588880"/>
                <a:chExt cx="4053882" cy="1489434"/>
              </a:xfrm>
            </p:grpSpPr>
            <p:pic>
              <p:nvPicPr>
                <p:cNvPr id="77" name="图片 79">
                  <a:extLst>
                    <a:ext uri="{FF2B5EF4-FFF2-40B4-BE49-F238E27FC236}">
                      <a16:creationId xmlns:a16="http://schemas.microsoft.com/office/drawing/2014/main" id="{5C52A0EE-6C78-45FF-9B2F-E47EC0574D5E}"/>
                    </a:ext>
                  </a:extLst>
                </p:cNvPr>
                <p:cNvPicPr>
                  <a:picLocks noChangeAspect="1"/>
                </p:cNvPicPr>
                <p:nvPr/>
              </p:nvPicPr>
              <p:blipFill>
                <a:blip r:embed="rId3" cstate="print"/>
                <a:stretch>
                  <a:fillRect/>
                </a:stretch>
              </p:blipFill>
              <p:spPr>
                <a:xfrm>
                  <a:off x="698118" y="588880"/>
                  <a:ext cx="4053882" cy="779821"/>
                </a:xfrm>
                <a:prstGeom prst="rect">
                  <a:avLst/>
                </a:prstGeom>
              </p:spPr>
            </p:pic>
            <p:pic>
              <p:nvPicPr>
                <p:cNvPr id="78" name="图片 80">
                  <a:extLst>
                    <a:ext uri="{FF2B5EF4-FFF2-40B4-BE49-F238E27FC236}">
                      <a16:creationId xmlns:a16="http://schemas.microsoft.com/office/drawing/2014/main" id="{D59EAF0E-9CA1-4C9E-B606-34A7DDA83205}"/>
                    </a:ext>
                  </a:extLst>
                </p:cNvPr>
                <p:cNvPicPr>
                  <a:picLocks noChangeAspect="1"/>
                </p:cNvPicPr>
                <p:nvPr/>
              </p:nvPicPr>
              <p:blipFill>
                <a:blip r:embed="rId3" cstate="print"/>
                <a:stretch>
                  <a:fillRect/>
                </a:stretch>
              </p:blipFill>
              <p:spPr>
                <a:xfrm>
                  <a:off x="698118" y="1298493"/>
                  <a:ext cx="4053882" cy="779821"/>
                </a:xfrm>
                <a:prstGeom prst="rect">
                  <a:avLst/>
                </a:prstGeom>
              </p:spPr>
            </p:pic>
          </p:grpSp>
          <p:grpSp>
            <p:nvGrpSpPr>
              <p:cNvPr id="71" name="组合 73">
                <a:extLst>
                  <a:ext uri="{FF2B5EF4-FFF2-40B4-BE49-F238E27FC236}">
                    <a16:creationId xmlns:a16="http://schemas.microsoft.com/office/drawing/2014/main" id="{1B43B93C-B120-4094-A8C4-164225534CDF}"/>
                  </a:ext>
                </a:extLst>
              </p:cNvPr>
              <p:cNvGrpSpPr/>
              <p:nvPr/>
            </p:nvGrpSpPr>
            <p:grpSpPr>
              <a:xfrm>
                <a:off x="926023" y="3742242"/>
                <a:ext cx="1820222" cy="259154"/>
                <a:chOff x="698118" y="588880"/>
                <a:chExt cx="4053882" cy="1489434"/>
              </a:xfrm>
            </p:grpSpPr>
            <p:pic>
              <p:nvPicPr>
                <p:cNvPr id="75" name="图片 77">
                  <a:extLst>
                    <a:ext uri="{FF2B5EF4-FFF2-40B4-BE49-F238E27FC236}">
                      <a16:creationId xmlns:a16="http://schemas.microsoft.com/office/drawing/2014/main" id="{5F3908A3-5FE9-47DE-BE70-DEA6A72DC5E0}"/>
                    </a:ext>
                  </a:extLst>
                </p:cNvPr>
                <p:cNvPicPr>
                  <a:picLocks noChangeAspect="1"/>
                </p:cNvPicPr>
                <p:nvPr/>
              </p:nvPicPr>
              <p:blipFill>
                <a:blip r:embed="rId3" cstate="print"/>
                <a:stretch>
                  <a:fillRect/>
                </a:stretch>
              </p:blipFill>
              <p:spPr>
                <a:xfrm>
                  <a:off x="698118" y="588880"/>
                  <a:ext cx="4053882" cy="779821"/>
                </a:xfrm>
                <a:prstGeom prst="rect">
                  <a:avLst/>
                </a:prstGeom>
              </p:spPr>
            </p:pic>
            <p:pic>
              <p:nvPicPr>
                <p:cNvPr id="76" name="图片 78">
                  <a:extLst>
                    <a:ext uri="{FF2B5EF4-FFF2-40B4-BE49-F238E27FC236}">
                      <a16:creationId xmlns:a16="http://schemas.microsoft.com/office/drawing/2014/main" id="{747043F2-381D-40CC-BFCF-1A0FB761B6E0}"/>
                    </a:ext>
                  </a:extLst>
                </p:cNvPr>
                <p:cNvPicPr>
                  <a:picLocks noChangeAspect="1"/>
                </p:cNvPicPr>
                <p:nvPr/>
              </p:nvPicPr>
              <p:blipFill>
                <a:blip r:embed="rId3" cstate="print"/>
                <a:stretch>
                  <a:fillRect/>
                </a:stretch>
              </p:blipFill>
              <p:spPr>
                <a:xfrm>
                  <a:off x="698118" y="1298493"/>
                  <a:ext cx="4053882" cy="779821"/>
                </a:xfrm>
                <a:prstGeom prst="rect">
                  <a:avLst/>
                </a:prstGeom>
              </p:spPr>
            </p:pic>
          </p:grpSp>
          <p:grpSp>
            <p:nvGrpSpPr>
              <p:cNvPr id="72" name="组合 74">
                <a:extLst>
                  <a:ext uri="{FF2B5EF4-FFF2-40B4-BE49-F238E27FC236}">
                    <a16:creationId xmlns:a16="http://schemas.microsoft.com/office/drawing/2014/main" id="{9D14A557-393E-402E-A791-9EBCAA199BE7}"/>
                  </a:ext>
                </a:extLst>
              </p:cNvPr>
              <p:cNvGrpSpPr/>
              <p:nvPr/>
            </p:nvGrpSpPr>
            <p:grpSpPr>
              <a:xfrm>
                <a:off x="921657" y="4026124"/>
                <a:ext cx="1820222" cy="259154"/>
                <a:chOff x="698118" y="588880"/>
                <a:chExt cx="4053882" cy="1489434"/>
              </a:xfrm>
            </p:grpSpPr>
            <p:pic>
              <p:nvPicPr>
                <p:cNvPr id="73" name="图片 75">
                  <a:extLst>
                    <a:ext uri="{FF2B5EF4-FFF2-40B4-BE49-F238E27FC236}">
                      <a16:creationId xmlns:a16="http://schemas.microsoft.com/office/drawing/2014/main" id="{77B1CF96-D58F-4FF6-A8D9-818D0A9F4D66}"/>
                    </a:ext>
                  </a:extLst>
                </p:cNvPr>
                <p:cNvPicPr>
                  <a:picLocks noChangeAspect="1"/>
                </p:cNvPicPr>
                <p:nvPr/>
              </p:nvPicPr>
              <p:blipFill>
                <a:blip r:embed="rId3" cstate="print"/>
                <a:stretch>
                  <a:fillRect/>
                </a:stretch>
              </p:blipFill>
              <p:spPr>
                <a:xfrm>
                  <a:off x="698118" y="588880"/>
                  <a:ext cx="4053882" cy="779821"/>
                </a:xfrm>
                <a:prstGeom prst="rect">
                  <a:avLst/>
                </a:prstGeom>
              </p:spPr>
            </p:pic>
            <p:pic>
              <p:nvPicPr>
                <p:cNvPr id="74" name="图片 76">
                  <a:extLst>
                    <a:ext uri="{FF2B5EF4-FFF2-40B4-BE49-F238E27FC236}">
                      <a16:creationId xmlns:a16="http://schemas.microsoft.com/office/drawing/2014/main" id="{0CA5BB6E-0FC8-424B-819F-2A1E7B102E1C}"/>
                    </a:ext>
                  </a:extLst>
                </p:cNvPr>
                <p:cNvPicPr>
                  <a:picLocks noChangeAspect="1"/>
                </p:cNvPicPr>
                <p:nvPr/>
              </p:nvPicPr>
              <p:blipFill>
                <a:blip r:embed="rId3" cstate="print"/>
                <a:stretch>
                  <a:fillRect/>
                </a:stretch>
              </p:blipFill>
              <p:spPr>
                <a:xfrm>
                  <a:off x="698118" y="1298493"/>
                  <a:ext cx="4053882" cy="779821"/>
                </a:xfrm>
                <a:prstGeom prst="rect">
                  <a:avLst/>
                </a:prstGeom>
              </p:spPr>
            </p:pic>
          </p:grpSp>
        </p:grpSp>
        <p:sp>
          <p:nvSpPr>
            <p:cNvPr id="65" name="矩形 97">
              <a:extLst>
                <a:ext uri="{FF2B5EF4-FFF2-40B4-BE49-F238E27FC236}">
                  <a16:creationId xmlns:a16="http://schemas.microsoft.com/office/drawing/2014/main" id="{BFA3F6AD-B4FB-4C74-8F33-53564CF499CA}"/>
                </a:ext>
              </a:extLst>
            </p:cNvPr>
            <p:cNvSpPr/>
            <p:nvPr/>
          </p:nvSpPr>
          <p:spPr>
            <a:xfrm>
              <a:off x="3069962" y="2892221"/>
              <a:ext cx="1243598" cy="2000187"/>
            </a:xfrm>
            <a:prstGeom prst="rect">
              <a:avLst/>
            </a:prstGeom>
            <a:noFill/>
            <a:ln w="12700" cap="flat" cmpd="sng" algn="ctr">
              <a:solidFill>
                <a:srgbClr val="4F81BD">
                  <a:shade val="50000"/>
                </a:srgbClr>
              </a:solidFill>
              <a:prstDash val="solid"/>
            </a:ln>
            <a:effectLst/>
          </p:spPr>
          <p:txBody>
            <a:bodyPr wrap="square" rtlCol="0" anchor="ctr">
              <a:noAutofit/>
            </a:bodyPr>
            <a:lstStyle/>
            <a:p>
              <a:pPr algn="ctr" defTabSz="914400" fontAlgn="ctr">
                <a:defRPr/>
              </a:pPr>
              <a:endParaRPr lang="en-US" altLang="zh-CN" kern="0">
                <a:solidFill>
                  <a:prstClr val="white"/>
                </a:solidFill>
                <a:latin typeface="Arial" panose="020B0604020202020204" pitchFamily="34" charset="0"/>
                <a:ea typeface="微软雅黑" panose="020B0503020204020204" pitchFamily="34" charset="-122"/>
              </a:endParaRPr>
            </a:p>
          </p:txBody>
        </p:sp>
        <p:sp>
          <p:nvSpPr>
            <p:cNvPr id="66" name="文本框 98">
              <a:extLst>
                <a:ext uri="{FF2B5EF4-FFF2-40B4-BE49-F238E27FC236}">
                  <a16:creationId xmlns:a16="http://schemas.microsoft.com/office/drawing/2014/main" id="{7EA879B9-2C8E-4CCA-832C-62EA33BD25E0}"/>
                </a:ext>
              </a:extLst>
            </p:cNvPr>
            <p:cNvSpPr txBox="1"/>
            <p:nvPr/>
          </p:nvSpPr>
          <p:spPr>
            <a:xfrm>
              <a:off x="3226606" y="2917929"/>
              <a:ext cx="787560" cy="276999"/>
            </a:xfrm>
            <a:prstGeom prst="rect">
              <a:avLst/>
            </a:prstGeom>
            <a:noFill/>
          </p:spPr>
          <p:txBody>
            <a:bodyPr wrap="square" rtlCol="0">
              <a:noAutofit/>
            </a:bodyPr>
            <a:lstStyle/>
            <a:p>
              <a:pPr algn="ctr" fontAlgn="ctr"/>
              <a:r>
                <a:rPr lang="en-US" sz="1200" err="1">
                  <a:solidFill>
                    <a:srgbClr val="1D1D1A"/>
                  </a:solidFill>
                  <a:latin typeface="Arial" panose="020B0604020202020204" pitchFamily="34" charset="0"/>
                </a:rPr>
                <a:t>Rackn</a:t>
              </a:r>
              <a:endParaRPr lang="en-US" altLang="zh-CN" sz="1200" kern="0">
                <a:solidFill>
                  <a:srgbClr val="1D1D1A"/>
                </a:solidFill>
                <a:latin typeface="Arial" panose="020B0604020202020204" pitchFamily="34" charset="0"/>
                <a:ea typeface="微软雅黑" panose="020B0503020204020204" pitchFamily="34" charset="-122"/>
              </a:endParaRPr>
            </a:p>
          </p:txBody>
        </p:sp>
      </p:grpSp>
      <p:grpSp>
        <p:nvGrpSpPr>
          <p:cNvPr id="85" name="组合 105">
            <a:extLst>
              <a:ext uri="{FF2B5EF4-FFF2-40B4-BE49-F238E27FC236}">
                <a16:creationId xmlns:a16="http://schemas.microsoft.com/office/drawing/2014/main" id="{EA56040F-F513-4E58-BB74-C7FDFC92A0C6}"/>
              </a:ext>
            </a:extLst>
          </p:cNvPr>
          <p:cNvGrpSpPr/>
          <p:nvPr/>
        </p:nvGrpSpPr>
        <p:grpSpPr>
          <a:xfrm>
            <a:off x="4679430" y="3635159"/>
            <a:ext cx="1243598" cy="2000187"/>
            <a:chOff x="5151778" y="2906228"/>
            <a:chExt cx="1243598" cy="2000187"/>
          </a:xfrm>
        </p:grpSpPr>
        <p:grpSp>
          <p:nvGrpSpPr>
            <p:cNvPr id="86" name="组合 67">
              <a:extLst>
                <a:ext uri="{FF2B5EF4-FFF2-40B4-BE49-F238E27FC236}">
                  <a16:creationId xmlns:a16="http://schemas.microsoft.com/office/drawing/2014/main" id="{12A2A9C2-71B4-4456-8D3E-75B22C8976B3}"/>
                </a:ext>
              </a:extLst>
            </p:cNvPr>
            <p:cNvGrpSpPr/>
            <p:nvPr/>
          </p:nvGrpSpPr>
          <p:grpSpPr>
            <a:xfrm>
              <a:off x="5225611" y="3153468"/>
              <a:ext cx="1075468" cy="1706374"/>
              <a:chOff x="3566931" y="3058439"/>
              <a:chExt cx="1075468" cy="1801403"/>
            </a:xfrm>
          </p:grpSpPr>
          <p:pic>
            <p:nvPicPr>
              <p:cNvPr id="89" name="图片 61">
                <a:extLst>
                  <a:ext uri="{FF2B5EF4-FFF2-40B4-BE49-F238E27FC236}">
                    <a16:creationId xmlns:a16="http://schemas.microsoft.com/office/drawing/2014/main" id="{C331426A-27DF-4709-93A0-FC2F8BFC653A}"/>
                  </a:ext>
                </a:extLst>
              </p:cNvPr>
              <p:cNvPicPr>
                <a:picLocks noChangeAspect="1"/>
              </p:cNvPicPr>
              <p:nvPr/>
            </p:nvPicPr>
            <p:blipFill>
              <a:blip r:embed="rId4" cstate="print"/>
              <a:stretch>
                <a:fillRect/>
              </a:stretch>
            </p:blipFill>
            <p:spPr>
              <a:xfrm>
                <a:off x="3575108" y="3058439"/>
                <a:ext cx="1067291" cy="273159"/>
              </a:xfrm>
              <a:prstGeom prst="rect">
                <a:avLst/>
              </a:prstGeom>
            </p:spPr>
          </p:pic>
          <p:pic>
            <p:nvPicPr>
              <p:cNvPr id="90" name="图片 62">
                <a:extLst>
                  <a:ext uri="{FF2B5EF4-FFF2-40B4-BE49-F238E27FC236}">
                    <a16:creationId xmlns:a16="http://schemas.microsoft.com/office/drawing/2014/main" id="{B26B3F2E-AA9F-4D10-910C-8E66DEAC1AED}"/>
                  </a:ext>
                </a:extLst>
              </p:cNvPr>
              <p:cNvPicPr>
                <a:picLocks noChangeAspect="1"/>
              </p:cNvPicPr>
              <p:nvPr/>
            </p:nvPicPr>
            <p:blipFill>
              <a:blip r:embed="rId4" cstate="print"/>
              <a:stretch>
                <a:fillRect/>
              </a:stretch>
            </p:blipFill>
            <p:spPr>
              <a:xfrm>
                <a:off x="3575108" y="3360177"/>
                <a:ext cx="1067291" cy="273159"/>
              </a:xfrm>
              <a:prstGeom prst="rect">
                <a:avLst/>
              </a:prstGeom>
            </p:spPr>
          </p:pic>
          <p:pic>
            <p:nvPicPr>
              <p:cNvPr id="91" name="图片 63">
                <a:extLst>
                  <a:ext uri="{FF2B5EF4-FFF2-40B4-BE49-F238E27FC236}">
                    <a16:creationId xmlns:a16="http://schemas.microsoft.com/office/drawing/2014/main" id="{8E0E5D42-CE7B-4A12-BB52-2126203EF257}"/>
                  </a:ext>
                </a:extLst>
              </p:cNvPr>
              <p:cNvPicPr>
                <a:picLocks noChangeAspect="1"/>
              </p:cNvPicPr>
              <p:nvPr/>
            </p:nvPicPr>
            <p:blipFill>
              <a:blip r:embed="rId4" cstate="print"/>
              <a:stretch>
                <a:fillRect/>
              </a:stretch>
            </p:blipFill>
            <p:spPr>
              <a:xfrm>
                <a:off x="3568623" y="3668143"/>
                <a:ext cx="1067291" cy="273159"/>
              </a:xfrm>
              <a:prstGeom prst="rect">
                <a:avLst/>
              </a:prstGeom>
            </p:spPr>
          </p:pic>
          <p:pic>
            <p:nvPicPr>
              <p:cNvPr id="92" name="图片 64">
                <a:extLst>
                  <a:ext uri="{FF2B5EF4-FFF2-40B4-BE49-F238E27FC236}">
                    <a16:creationId xmlns:a16="http://schemas.microsoft.com/office/drawing/2014/main" id="{6E3D965D-06B0-4644-BCAA-1CCABB31E12F}"/>
                  </a:ext>
                </a:extLst>
              </p:cNvPr>
              <p:cNvPicPr>
                <a:picLocks noChangeAspect="1"/>
              </p:cNvPicPr>
              <p:nvPr/>
            </p:nvPicPr>
            <p:blipFill>
              <a:blip r:embed="rId4" cstate="print"/>
              <a:stretch>
                <a:fillRect/>
              </a:stretch>
            </p:blipFill>
            <p:spPr>
              <a:xfrm>
                <a:off x="3568623" y="3980514"/>
                <a:ext cx="1067291" cy="273159"/>
              </a:xfrm>
              <a:prstGeom prst="rect">
                <a:avLst/>
              </a:prstGeom>
            </p:spPr>
          </p:pic>
          <p:pic>
            <p:nvPicPr>
              <p:cNvPr id="93" name="图片 65">
                <a:extLst>
                  <a:ext uri="{FF2B5EF4-FFF2-40B4-BE49-F238E27FC236}">
                    <a16:creationId xmlns:a16="http://schemas.microsoft.com/office/drawing/2014/main" id="{EBB8C144-3B07-46D4-9E6D-26C6BFF7942B}"/>
                  </a:ext>
                </a:extLst>
              </p:cNvPr>
              <p:cNvPicPr>
                <a:picLocks noChangeAspect="1"/>
              </p:cNvPicPr>
              <p:nvPr/>
            </p:nvPicPr>
            <p:blipFill>
              <a:blip r:embed="rId4" cstate="print"/>
              <a:stretch>
                <a:fillRect/>
              </a:stretch>
            </p:blipFill>
            <p:spPr>
              <a:xfrm>
                <a:off x="3566931" y="4273102"/>
                <a:ext cx="1067291" cy="273159"/>
              </a:xfrm>
              <a:prstGeom prst="rect">
                <a:avLst/>
              </a:prstGeom>
            </p:spPr>
          </p:pic>
          <p:pic>
            <p:nvPicPr>
              <p:cNvPr id="94" name="图片 66">
                <a:extLst>
                  <a:ext uri="{FF2B5EF4-FFF2-40B4-BE49-F238E27FC236}">
                    <a16:creationId xmlns:a16="http://schemas.microsoft.com/office/drawing/2014/main" id="{0FA1EA20-E37C-47E2-989B-3302731B77C8}"/>
                  </a:ext>
                </a:extLst>
              </p:cNvPr>
              <p:cNvPicPr>
                <a:picLocks noChangeAspect="1"/>
              </p:cNvPicPr>
              <p:nvPr/>
            </p:nvPicPr>
            <p:blipFill>
              <a:blip r:embed="rId4" cstate="print"/>
              <a:stretch>
                <a:fillRect/>
              </a:stretch>
            </p:blipFill>
            <p:spPr>
              <a:xfrm>
                <a:off x="3568622" y="4586683"/>
                <a:ext cx="1067291" cy="273159"/>
              </a:xfrm>
              <a:prstGeom prst="rect">
                <a:avLst/>
              </a:prstGeom>
            </p:spPr>
          </p:pic>
        </p:grpSp>
        <p:sp>
          <p:nvSpPr>
            <p:cNvPr id="87" name="矩形 99">
              <a:extLst>
                <a:ext uri="{FF2B5EF4-FFF2-40B4-BE49-F238E27FC236}">
                  <a16:creationId xmlns:a16="http://schemas.microsoft.com/office/drawing/2014/main" id="{92E48693-AD38-47F5-BD73-43FA86BD2D7C}"/>
                </a:ext>
              </a:extLst>
            </p:cNvPr>
            <p:cNvSpPr/>
            <p:nvPr/>
          </p:nvSpPr>
          <p:spPr>
            <a:xfrm>
              <a:off x="5151778" y="2906228"/>
              <a:ext cx="1243598" cy="2000187"/>
            </a:xfrm>
            <a:prstGeom prst="rect">
              <a:avLst/>
            </a:prstGeom>
            <a:noFill/>
            <a:ln w="12700" cap="flat" cmpd="sng" algn="ctr">
              <a:solidFill>
                <a:srgbClr val="4F81BD">
                  <a:shade val="50000"/>
                </a:srgbClr>
              </a:solidFill>
              <a:prstDash val="solid"/>
            </a:ln>
            <a:effectLst/>
          </p:spPr>
          <p:txBody>
            <a:bodyPr wrap="square" rtlCol="0" anchor="ctr">
              <a:noAutofit/>
            </a:bodyPr>
            <a:lstStyle/>
            <a:p>
              <a:pPr algn="ctr" defTabSz="914400" fontAlgn="ctr">
                <a:defRPr/>
              </a:pPr>
              <a:endParaRPr lang="en-US" altLang="zh-CN" kern="0">
                <a:solidFill>
                  <a:prstClr val="white"/>
                </a:solidFill>
                <a:latin typeface="Arial" panose="020B0604020202020204" pitchFamily="34" charset="0"/>
                <a:ea typeface="微软雅黑" panose="020B0503020204020204" pitchFamily="34" charset="-122"/>
              </a:endParaRPr>
            </a:p>
          </p:txBody>
        </p:sp>
        <p:sp>
          <p:nvSpPr>
            <p:cNvPr id="88" name="文本框 100">
              <a:extLst>
                <a:ext uri="{FF2B5EF4-FFF2-40B4-BE49-F238E27FC236}">
                  <a16:creationId xmlns:a16="http://schemas.microsoft.com/office/drawing/2014/main" id="{43EC7877-B5D3-4BFB-A7B2-F1F20AD40C1E}"/>
                </a:ext>
              </a:extLst>
            </p:cNvPr>
            <p:cNvSpPr txBox="1"/>
            <p:nvPr/>
          </p:nvSpPr>
          <p:spPr>
            <a:xfrm>
              <a:off x="5287155" y="2931936"/>
              <a:ext cx="882531" cy="276999"/>
            </a:xfrm>
            <a:prstGeom prst="rect">
              <a:avLst/>
            </a:prstGeom>
            <a:noFill/>
          </p:spPr>
          <p:txBody>
            <a:bodyPr wrap="square" rtlCol="0">
              <a:noAutofit/>
            </a:bodyPr>
            <a:lstStyle/>
            <a:p>
              <a:pPr algn="ctr" fontAlgn="ctr"/>
              <a:r>
                <a:rPr lang="en-US" sz="1200">
                  <a:solidFill>
                    <a:srgbClr val="1D1D1A"/>
                  </a:solidFill>
                  <a:latin typeface="Arial" panose="020B0604020202020204" pitchFamily="34" charset="0"/>
                </a:rPr>
                <a:t>Rackn+1</a:t>
              </a:r>
              <a:endParaRPr lang="en-US" altLang="zh-CN" sz="1200" kern="0">
                <a:solidFill>
                  <a:srgbClr val="1D1D1A"/>
                </a:solidFill>
                <a:latin typeface="Arial" panose="020B0604020202020204" pitchFamily="34" charset="0"/>
                <a:ea typeface="微软雅黑" panose="020B0503020204020204" pitchFamily="34" charset="-122"/>
              </a:endParaRPr>
            </a:p>
          </p:txBody>
        </p:sp>
      </p:grpSp>
      <p:grpSp>
        <p:nvGrpSpPr>
          <p:cNvPr id="95" name="组合 106">
            <a:extLst>
              <a:ext uri="{FF2B5EF4-FFF2-40B4-BE49-F238E27FC236}">
                <a16:creationId xmlns:a16="http://schemas.microsoft.com/office/drawing/2014/main" id="{AF0D07EF-C309-450F-A748-F9EADADF9CB5}"/>
              </a:ext>
            </a:extLst>
          </p:cNvPr>
          <p:cNvGrpSpPr/>
          <p:nvPr/>
        </p:nvGrpSpPr>
        <p:grpSpPr>
          <a:xfrm>
            <a:off x="6221883" y="3632670"/>
            <a:ext cx="1243598" cy="2000187"/>
            <a:chOff x="6524104" y="2903739"/>
            <a:chExt cx="1243598" cy="2000187"/>
          </a:xfrm>
        </p:grpSpPr>
        <p:grpSp>
          <p:nvGrpSpPr>
            <p:cNvPr id="96" name="组合 87">
              <a:extLst>
                <a:ext uri="{FF2B5EF4-FFF2-40B4-BE49-F238E27FC236}">
                  <a16:creationId xmlns:a16="http://schemas.microsoft.com/office/drawing/2014/main" id="{822AE4BD-5F4D-4455-BB64-8509307D555B}"/>
                </a:ext>
              </a:extLst>
            </p:cNvPr>
            <p:cNvGrpSpPr/>
            <p:nvPr/>
          </p:nvGrpSpPr>
          <p:grpSpPr>
            <a:xfrm>
              <a:off x="6612983" y="3158031"/>
              <a:ext cx="1075468" cy="1706374"/>
              <a:chOff x="3566931" y="3058439"/>
              <a:chExt cx="1075468" cy="1801403"/>
            </a:xfrm>
          </p:grpSpPr>
          <p:pic>
            <p:nvPicPr>
              <p:cNvPr id="99" name="图片 88">
                <a:extLst>
                  <a:ext uri="{FF2B5EF4-FFF2-40B4-BE49-F238E27FC236}">
                    <a16:creationId xmlns:a16="http://schemas.microsoft.com/office/drawing/2014/main" id="{CADBF538-DA13-4B1D-898D-F449E1EE3C96}"/>
                  </a:ext>
                </a:extLst>
              </p:cNvPr>
              <p:cNvPicPr>
                <a:picLocks noChangeAspect="1"/>
              </p:cNvPicPr>
              <p:nvPr/>
            </p:nvPicPr>
            <p:blipFill>
              <a:blip r:embed="rId4" cstate="print"/>
              <a:stretch>
                <a:fillRect/>
              </a:stretch>
            </p:blipFill>
            <p:spPr>
              <a:xfrm>
                <a:off x="3575108" y="3058439"/>
                <a:ext cx="1067291" cy="273159"/>
              </a:xfrm>
              <a:prstGeom prst="rect">
                <a:avLst/>
              </a:prstGeom>
            </p:spPr>
          </p:pic>
          <p:pic>
            <p:nvPicPr>
              <p:cNvPr id="100" name="图片 89">
                <a:extLst>
                  <a:ext uri="{FF2B5EF4-FFF2-40B4-BE49-F238E27FC236}">
                    <a16:creationId xmlns:a16="http://schemas.microsoft.com/office/drawing/2014/main" id="{E6EB2DBA-9FEF-4E87-A865-5AF2549834EE}"/>
                  </a:ext>
                </a:extLst>
              </p:cNvPr>
              <p:cNvPicPr>
                <a:picLocks noChangeAspect="1"/>
              </p:cNvPicPr>
              <p:nvPr/>
            </p:nvPicPr>
            <p:blipFill>
              <a:blip r:embed="rId4" cstate="print"/>
              <a:stretch>
                <a:fillRect/>
              </a:stretch>
            </p:blipFill>
            <p:spPr>
              <a:xfrm>
                <a:off x="3575108" y="3360177"/>
                <a:ext cx="1067291" cy="273159"/>
              </a:xfrm>
              <a:prstGeom prst="rect">
                <a:avLst/>
              </a:prstGeom>
            </p:spPr>
          </p:pic>
          <p:pic>
            <p:nvPicPr>
              <p:cNvPr id="101" name="图片 90">
                <a:extLst>
                  <a:ext uri="{FF2B5EF4-FFF2-40B4-BE49-F238E27FC236}">
                    <a16:creationId xmlns:a16="http://schemas.microsoft.com/office/drawing/2014/main" id="{DFC98B38-4BBF-4B62-B35A-8121906201AD}"/>
                  </a:ext>
                </a:extLst>
              </p:cNvPr>
              <p:cNvPicPr>
                <a:picLocks noChangeAspect="1"/>
              </p:cNvPicPr>
              <p:nvPr/>
            </p:nvPicPr>
            <p:blipFill>
              <a:blip r:embed="rId4" cstate="print"/>
              <a:stretch>
                <a:fillRect/>
              </a:stretch>
            </p:blipFill>
            <p:spPr>
              <a:xfrm>
                <a:off x="3568623" y="3668143"/>
                <a:ext cx="1067291" cy="273159"/>
              </a:xfrm>
              <a:prstGeom prst="rect">
                <a:avLst/>
              </a:prstGeom>
            </p:spPr>
          </p:pic>
          <p:pic>
            <p:nvPicPr>
              <p:cNvPr id="102" name="图片 91">
                <a:extLst>
                  <a:ext uri="{FF2B5EF4-FFF2-40B4-BE49-F238E27FC236}">
                    <a16:creationId xmlns:a16="http://schemas.microsoft.com/office/drawing/2014/main" id="{31A5343E-BBC6-4D83-96D5-EAC810E8F18D}"/>
                  </a:ext>
                </a:extLst>
              </p:cNvPr>
              <p:cNvPicPr>
                <a:picLocks noChangeAspect="1"/>
              </p:cNvPicPr>
              <p:nvPr/>
            </p:nvPicPr>
            <p:blipFill>
              <a:blip r:embed="rId4" cstate="print"/>
              <a:stretch>
                <a:fillRect/>
              </a:stretch>
            </p:blipFill>
            <p:spPr>
              <a:xfrm>
                <a:off x="3568623" y="3980514"/>
                <a:ext cx="1067291" cy="273159"/>
              </a:xfrm>
              <a:prstGeom prst="rect">
                <a:avLst/>
              </a:prstGeom>
            </p:spPr>
          </p:pic>
          <p:pic>
            <p:nvPicPr>
              <p:cNvPr id="103" name="图片 92">
                <a:extLst>
                  <a:ext uri="{FF2B5EF4-FFF2-40B4-BE49-F238E27FC236}">
                    <a16:creationId xmlns:a16="http://schemas.microsoft.com/office/drawing/2014/main" id="{CBFEA372-6DC9-4E5C-AAC7-2497CBD866E0}"/>
                  </a:ext>
                </a:extLst>
              </p:cNvPr>
              <p:cNvPicPr>
                <a:picLocks noChangeAspect="1"/>
              </p:cNvPicPr>
              <p:nvPr/>
            </p:nvPicPr>
            <p:blipFill>
              <a:blip r:embed="rId4" cstate="print"/>
              <a:stretch>
                <a:fillRect/>
              </a:stretch>
            </p:blipFill>
            <p:spPr>
              <a:xfrm>
                <a:off x="3566931" y="4273102"/>
                <a:ext cx="1067291" cy="273159"/>
              </a:xfrm>
              <a:prstGeom prst="rect">
                <a:avLst/>
              </a:prstGeom>
            </p:spPr>
          </p:pic>
          <p:pic>
            <p:nvPicPr>
              <p:cNvPr id="104" name="图片 93">
                <a:extLst>
                  <a:ext uri="{FF2B5EF4-FFF2-40B4-BE49-F238E27FC236}">
                    <a16:creationId xmlns:a16="http://schemas.microsoft.com/office/drawing/2014/main" id="{21D3C885-A6F6-49AB-88C8-300C44D96B92}"/>
                  </a:ext>
                </a:extLst>
              </p:cNvPr>
              <p:cNvPicPr>
                <a:picLocks noChangeAspect="1"/>
              </p:cNvPicPr>
              <p:nvPr/>
            </p:nvPicPr>
            <p:blipFill>
              <a:blip r:embed="rId4" cstate="print"/>
              <a:stretch>
                <a:fillRect/>
              </a:stretch>
            </p:blipFill>
            <p:spPr>
              <a:xfrm>
                <a:off x="3568622" y="4586683"/>
                <a:ext cx="1067291" cy="273159"/>
              </a:xfrm>
              <a:prstGeom prst="rect">
                <a:avLst/>
              </a:prstGeom>
            </p:spPr>
          </p:pic>
        </p:grpSp>
        <p:sp>
          <p:nvSpPr>
            <p:cNvPr id="97" name="矩形 101">
              <a:extLst>
                <a:ext uri="{FF2B5EF4-FFF2-40B4-BE49-F238E27FC236}">
                  <a16:creationId xmlns:a16="http://schemas.microsoft.com/office/drawing/2014/main" id="{C7113314-9F20-4045-9313-A024A562F0A2}"/>
                </a:ext>
              </a:extLst>
            </p:cNvPr>
            <p:cNvSpPr/>
            <p:nvPr/>
          </p:nvSpPr>
          <p:spPr>
            <a:xfrm>
              <a:off x="6524104" y="2903739"/>
              <a:ext cx="1243598" cy="2000187"/>
            </a:xfrm>
            <a:prstGeom prst="rect">
              <a:avLst/>
            </a:prstGeom>
            <a:noFill/>
            <a:ln w="12700" cap="flat" cmpd="sng" algn="ctr">
              <a:solidFill>
                <a:srgbClr val="4F81BD">
                  <a:shade val="50000"/>
                </a:srgbClr>
              </a:solidFill>
              <a:prstDash val="solid"/>
            </a:ln>
            <a:effectLst/>
          </p:spPr>
          <p:txBody>
            <a:bodyPr wrap="square" rtlCol="0" anchor="ctr">
              <a:noAutofit/>
            </a:bodyPr>
            <a:lstStyle/>
            <a:p>
              <a:pPr algn="ctr" defTabSz="914400" fontAlgn="ctr">
                <a:defRPr/>
              </a:pPr>
              <a:endParaRPr lang="en-US" altLang="zh-CN" kern="0">
                <a:solidFill>
                  <a:prstClr val="white"/>
                </a:solidFill>
                <a:latin typeface="Arial" panose="020B0604020202020204" pitchFamily="34" charset="0"/>
                <a:ea typeface="微软雅黑" panose="020B0503020204020204" pitchFamily="34" charset="-122"/>
              </a:endParaRPr>
            </a:p>
          </p:txBody>
        </p:sp>
        <p:sp>
          <p:nvSpPr>
            <p:cNvPr id="98" name="文本框 102">
              <a:extLst>
                <a:ext uri="{FF2B5EF4-FFF2-40B4-BE49-F238E27FC236}">
                  <a16:creationId xmlns:a16="http://schemas.microsoft.com/office/drawing/2014/main" id="{EC2D07F1-2309-4E34-B320-B1523ECC4F78}"/>
                </a:ext>
              </a:extLst>
            </p:cNvPr>
            <p:cNvSpPr txBox="1"/>
            <p:nvPr/>
          </p:nvSpPr>
          <p:spPr>
            <a:xfrm>
              <a:off x="6712647" y="2929447"/>
              <a:ext cx="787560" cy="276999"/>
            </a:xfrm>
            <a:prstGeom prst="rect">
              <a:avLst/>
            </a:prstGeom>
            <a:noFill/>
          </p:spPr>
          <p:txBody>
            <a:bodyPr wrap="square" rtlCol="0">
              <a:noAutofit/>
            </a:bodyPr>
            <a:lstStyle/>
            <a:p>
              <a:pPr algn="ctr" fontAlgn="ctr"/>
              <a:r>
                <a:rPr lang="en-US" sz="1200" err="1">
                  <a:solidFill>
                    <a:srgbClr val="1D1D1A"/>
                  </a:solidFill>
                  <a:latin typeface="Arial" panose="020B0604020202020204" pitchFamily="34" charset="0"/>
                </a:rPr>
                <a:t>Rackm</a:t>
              </a:r>
              <a:endParaRPr lang="en-US" altLang="zh-CN" sz="1200" kern="0">
                <a:solidFill>
                  <a:srgbClr val="1D1D1A"/>
                </a:solidFill>
                <a:latin typeface="Arial" panose="020B0604020202020204" pitchFamily="34" charset="0"/>
                <a:ea typeface="微软雅黑" panose="020B0503020204020204" pitchFamily="34" charset="-122"/>
              </a:endParaRPr>
            </a:p>
          </p:txBody>
        </p:sp>
      </p:grpSp>
      <p:sp>
        <p:nvSpPr>
          <p:cNvPr id="105" name="文本框 107">
            <a:extLst>
              <a:ext uri="{FF2B5EF4-FFF2-40B4-BE49-F238E27FC236}">
                <a16:creationId xmlns:a16="http://schemas.microsoft.com/office/drawing/2014/main" id="{0A018791-7BEA-48F4-95D5-508CA169A3C8}"/>
              </a:ext>
            </a:extLst>
          </p:cNvPr>
          <p:cNvSpPr txBox="1"/>
          <p:nvPr/>
        </p:nvSpPr>
        <p:spPr>
          <a:xfrm>
            <a:off x="2585808" y="4265528"/>
            <a:ext cx="457200" cy="369332"/>
          </a:xfrm>
          <a:prstGeom prst="rect">
            <a:avLst/>
          </a:prstGeom>
          <a:noFill/>
        </p:spPr>
        <p:txBody>
          <a:bodyPr wrap="square" rtlCol="0">
            <a:noAutofit/>
          </a:bodyPr>
          <a:lstStyle/>
          <a:p>
            <a:pPr fontAlgn="ctr"/>
            <a:r>
              <a:rPr lang="en-US">
                <a:solidFill>
                  <a:prstClr val="black"/>
                </a:solidFill>
                <a:latin typeface="Arial" panose="020B0604020202020204" pitchFamily="34" charset="0"/>
              </a:rPr>
              <a:t>...</a:t>
            </a:r>
            <a:endParaRPr lang="en-US" altLang="zh-CN" b="1">
              <a:solidFill>
                <a:prstClr val="black"/>
              </a:solidFill>
              <a:latin typeface="Arial" panose="020B0604020202020204" pitchFamily="34" charset="0"/>
              <a:ea typeface="微软雅黑" panose="020B0503020204020204" pitchFamily="34" charset="-122"/>
            </a:endParaRPr>
          </a:p>
        </p:txBody>
      </p:sp>
      <p:sp>
        <p:nvSpPr>
          <p:cNvPr id="106" name="文本框 108">
            <a:extLst>
              <a:ext uri="{FF2B5EF4-FFF2-40B4-BE49-F238E27FC236}">
                <a16:creationId xmlns:a16="http://schemas.microsoft.com/office/drawing/2014/main" id="{68BC5350-E886-459B-AFB6-AC624B610C53}"/>
              </a:ext>
            </a:extLst>
          </p:cNvPr>
          <p:cNvSpPr txBox="1"/>
          <p:nvPr/>
        </p:nvSpPr>
        <p:spPr>
          <a:xfrm>
            <a:off x="5890540" y="4340923"/>
            <a:ext cx="457200" cy="369332"/>
          </a:xfrm>
          <a:prstGeom prst="rect">
            <a:avLst/>
          </a:prstGeom>
          <a:noFill/>
        </p:spPr>
        <p:txBody>
          <a:bodyPr wrap="square" rtlCol="0">
            <a:noAutofit/>
          </a:bodyPr>
          <a:lstStyle/>
          <a:p>
            <a:pPr fontAlgn="ctr"/>
            <a:r>
              <a:rPr lang="en-US">
                <a:solidFill>
                  <a:prstClr val="black"/>
                </a:solidFill>
                <a:latin typeface="Arial" panose="020B0604020202020204" pitchFamily="34" charset="0"/>
              </a:rPr>
              <a:t>...</a:t>
            </a:r>
            <a:endParaRPr lang="en-US" altLang="zh-CN" b="1">
              <a:solidFill>
                <a:prstClr val="black"/>
              </a:solidFill>
              <a:latin typeface="Arial" panose="020B0604020202020204" pitchFamily="34" charset="0"/>
              <a:ea typeface="微软雅黑" panose="020B0503020204020204" pitchFamily="34" charset="-122"/>
            </a:endParaRPr>
          </a:p>
        </p:txBody>
      </p:sp>
      <p:sp>
        <p:nvSpPr>
          <p:cNvPr id="107" name="文本框 109">
            <a:extLst>
              <a:ext uri="{FF2B5EF4-FFF2-40B4-BE49-F238E27FC236}">
                <a16:creationId xmlns:a16="http://schemas.microsoft.com/office/drawing/2014/main" id="{EB24430A-3D7D-4791-A6C3-5D1208FA51CF}"/>
              </a:ext>
            </a:extLst>
          </p:cNvPr>
          <p:cNvSpPr txBox="1"/>
          <p:nvPr/>
        </p:nvSpPr>
        <p:spPr>
          <a:xfrm>
            <a:off x="6170737" y="1987414"/>
            <a:ext cx="1425298" cy="308374"/>
          </a:xfrm>
          <a:prstGeom prst="rect">
            <a:avLst/>
          </a:prstGeom>
          <a:noFill/>
        </p:spPr>
        <p:txBody>
          <a:bodyPr wrap="square" rtlCol="0">
            <a:noAutofit/>
          </a:bodyPr>
          <a:lstStyle/>
          <a:p>
            <a:pPr algn="ctr" fontAlgn="ctr"/>
            <a:r>
              <a:rPr lang="en-US" sz="1200">
                <a:solidFill>
                  <a:srgbClr val="00B0F0"/>
                </a:solidFill>
                <a:latin typeface="Arial" panose="020B0604020202020204" pitchFamily="34" charset="0"/>
              </a:rPr>
              <a:t>Login &amp; Job Scheduler</a:t>
            </a:r>
            <a:endParaRPr lang="en-US" altLang="zh-CN" sz="1200">
              <a:solidFill>
                <a:srgbClr val="00B0F0"/>
              </a:solidFill>
              <a:latin typeface="Arial" panose="020B0604020202020204" pitchFamily="34" charset="0"/>
              <a:ea typeface="微软雅黑" panose="020B0503020204020204" pitchFamily="34" charset="-122"/>
            </a:endParaRPr>
          </a:p>
        </p:txBody>
      </p:sp>
      <p:grpSp>
        <p:nvGrpSpPr>
          <p:cNvPr id="108" name="组合 118">
            <a:extLst>
              <a:ext uri="{FF2B5EF4-FFF2-40B4-BE49-F238E27FC236}">
                <a16:creationId xmlns:a16="http://schemas.microsoft.com/office/drawing/2014/main" id="{1E3A5670-9732-431F-9333-6DDCB53FDF45}"/>
              </a:ext>
            </a:extLst>
          </p:cNvPr>
          <p:cNvGrpSpPr/>
          <p:nvPr/>
        </p:nvGrpSpPr>
        <p:grpSpPr>
          <a:xfrm>
            <a:off x="649931" y="1137562"/>
            <a:ext cx="1540820" cy="1333573"/>
            <a:chOff x="390316" y="621985"/>
            <a:chExt cx="1671966" cy="1549008"/>
          </a:xfrm>
        </p:grpSpPr>
        <p:sp>
          <p:nvSpPr>
            <p:cNvPr id="109" name="矩形 110">
              <a:extLst>
                <a:ext uri="{FF2B5EF4-FFF2-40B4-BE49-F238E27FC236}">
                  <a16:creationId xmlns:a16="http://schemas.microsoft.com/office/drawing/2014/main" id="{52654478-CDCB-4D48-B2B7-024E60BEF475}"/>
                </a:ext>
              </a:extLst>
            </p:cNvPr>
            <p:cNvSpPr/>
            <p:nvPr/>
          </p:nvSpPr>
          <p:spPr>
            <a:xfrm>
              <a:off x="391525" y="621985"/>
              <a:ext cx="1669939" cy="261956"/>
            </a:xfrm>
            <a:prstGeom prst="rect">
              <a:avLst/>
            </a:prstGeom>
            <a:solidFill>
              <a:srgbClr val="00B0F0"/>
            </a:solidFill>
            <a:ln w="3175" cap="flat" cmpd="sng" algn="ctr">
              <a:solidFill>
                <a:srgbClr val="0000FF"/>
              </a:solidFill>
              <a:prstDash val="solid"/>
            </a:ln>
            <a:effectLst/>
          </p:spPr>
          <p:txBody>
            <a:bodyPr wrap="square" rtlCol="0" anchor="ctr">
              <a:noAutofit/>
            </a:bodyPr>
            <a:lstStyle/>
            <a:p>
              <a:pPr algn="ctr" defTabSz="914400" fontAlgn="ctr">
                <a:defRPr/>
              </a:pPr>
              <a:r>
                <a:rPr lang="en-US" sz="900">
                  <a:solidFill>
                    <a:prstClr val="white"/>
                  </a:solidFill>
                  <a:latin typeface="Arial" panose="020B0604020202020204" pitchFamily="34" charset="0"/>
                </a:rPr>
                <a:t>HPC Application</a:t>
              </a:r>
              <a:endParaRPr lang="en-US" altLang="zh-CN" sz="900" kern="0">
                <a:solidFill>
                  <a:prstClr val="white"/>
                </a:solidFill>
                <a:latin typeface="Arial" panose="020B0604020202020204" pitchFamily="34" charset="0"/>
                <a:ea typeface="微软雅黑" panose="020B0503020204020204" pitchFamily="34" charset="-122"/>
              </a:endParaRPr>
            </a:p>
          </p:txBody>
        </p:sp>
        <p:sp>
          <p:nvSpPr>
            <p:cNvPr id="110" name="矩形 111">
              <a:extLst>
                <a:ext uri="{FF2B5EF4-FFF2-40B4-BE49-F238E27FC236}">
                  <a16:creationId xmlns:a16="http://schemas.microsoft.com/office/drawing/2014/main" id="{4B357643-977F-471D-B92A-9B3B27E71C5B}"/>
                </a:ext>
              </a:extLst>
            </p:cNvPr>
            <p:cNvSpPr/>
            <p:nvPr/>
          </p:nvSpPr>
          <p:spPr>
            <a:xfrm>
              <a:off x="391525" y="1156159"/>
              <a:ext cx="1669939" cy="981075"/>
            </a:xfrm>
            <a:prstGeom prst="rect">
              <a:avLst/>
            </a:prstGeom>
            <a:solidFill>
              <a:srgbClr val="1F497D">
                <a:lumMod val="40000"/>
                <a:lumOff val="60000"/>
              </a:srgbClr>
            </a:solidFill>
            <a:ln w="3175" cap="flat" cmpd="sng" algn="ctr">
              <a:solidFill>
                <a:srgbClr val="4F81BD">
                  <a:shade val="50000"/>
                </a:srgbClr>
              </a:solidFill>
              <a:prstDash val="solid"/>
            </a:ln>
            <a:effectLst/>
          </p:spPr>
          <p:txBody>
            <a:bodyPr wrap="square" rtlCol="0" anchor="ctr">
              <a:noAutofit/>
            </a:bodyPr>
            <a:lstStyle/>
            <a:p>
              <a:pPr algn="ctr" defTabSz="914400" fontAlgn="ctr">
                <a:defRPr/>
              </a:pPr>
              <a:endParaRPr lang="en-US" altLang="zh-CN" sz="900" kern="0">
                <a:solidFill>
                  <a:prstClr val="white"/>
                </a:solidFill>
                <a:latin typeface="Arial" panose="020B0604020202020204" pitchFamily="34" charset="0"/>
                <a:ea typeface="微软雅黑" panose="020B0503020204020204" pitchFamily="34" charset="-122"/>
              </a:endParaRPr>
            </a:p>
          </p:txBody>
        </p:sp>
        <p:sp>
          <p:nvSpPr>
            <p:cNvPr id="111" name="矩形 112">
              <a:extLst>
                <a:ext uri="{FF2B5EF4-FFF2-40B4-BE49-F238E27FC236}">
                  <a16:creationId xmlns:a16="http://schemas.microsoft.com/office/drawing/2014/main" id="{66A24263-2FF3-440F-A011-8F67412665C3}"/>
                </a:ext>
              </a:extLst>
            </p:cNvPr>
            <p:cNvSpPr/>
            <p:nvPr/>
          </p:nvSpPr>
          <p:spPr>
            <a:xfrm>
              <a:off x="393762" y="1147819"/>
              <a:ext cx="845758" cy="246575"/>
            </a:xfrm>
            <a:prstGeom prst="rect">
              <a:avLst/>
            </a:prstGeom>
            <a:solidFill>
              <a:srgbClr val="92D050"/>
            </a:solidFill>
            <a:ln w="3175" cap="flat" cmpd="sng" algn="ctr">
              <a:solidFill>
                <a:srgbClr val="4F81BD">
                  <a:shade val="50000"/>
                </a:srgbClr>
              </a:solidFill>
              <a:prstDash val="solid"/>
            </a:ln>
            <a:effectLst/>
          </p:spPr>
          <p:txBody>
            <a:bodyPr wrap="square" rtlCol="0" anchor="ctr">
              <a:noAutofit/>
            </a:bodyPr>
            <a:lstStyle/>
            <a:p>
              <a:pPr algn="ctr" defTabSz="914400" fontAlgn="ctr">
                <a:defRPr/>
              </a:pPr>
              <a:r>
                <a:rPr lang="en-US" sz="900">
                  <a:solidFill>
                    <a:prstClr val="white"/>
                  </a:solidFill>
                  <a:latin typeface="Arial" panose="020B0604020202020204" pitchFamily="34" charset="0"/>
                </a:rPr>
                <a:t>Parallel</a:t>
              </a:r>
              <a:endParaRPr lang="en-US" altLang="zh-CN" sz="900" kern="0">
                <a:solidFill>
                  <a:prstClr val="white"/>
                </a:solidFill>
                <a:latin typeface="Arial" panose="020B0604020202020204" pitchFamily="34" charset="0"/>
                <a:ea typeface="微软雅黑" panose="020B0503020204020204" pitchFamily="34" charset="-122"/>
              </a:endParaRPr>
            </a:p>
          </p:txBody>
        </p:sp>
        <p:sp>
          <p:nvSpPr>
            <p:cNvPr id="112" name="矩形 113">
              <a:extLst>
                <a:ext uri="{FF2B5EF4-FFF2-40B4-BE49-F238E27FC236}">
                  <a16:creationId xmlns:a16="http://schemas.microsoft.com/office/drawing/2014/main" id="{234F2C25-016C-4889-9F80-50C3D6C17957}"/>
                </a:ext>
              </a:extLst>
            </p:cNvPr>
            <p:cNvSpPr/>
            <p:nvPr/>
          </p:nvSpPr>
          <p:spPr>
            <a:xfrm>
              <a:off x="393762" y="1369648"/>
              <a:ext cx="845758" cy="246575"/>
            </a:xfrm>
            <a:prstGeom prst="rect">
              <a:avLst/>
            </a:prstGeom>
            <a:solidFill>
              <a:srgbClr val="00CC00"/>
            </a:solidFill>
            <a:ln w="3175" cap="flat" cmpd="sng" algn="ctr">
              <a:solidFill>
                <a:srgbClr val="4F81BD">
                  <a:shade val="50000"/>
                </a:srgbClr>
              </a:solidFill>
              <a:prstDash val="solid"/>
            </a:ln>
            <a:effectLst/>
          </p:spPr>
          <p:txBody>
            <a:bodyPr wrap="square" rtlCol="0" anchor="ctr">
              <a:noAutofit/>
            </a:bodyPr>
            <a:lstStyle/>
            <a:p>
              <a:pPr algn="ctr" defTabSz="914400" fontAlgn="ctr">
                <a:defRPr/>
              </a:pPr>
              <a:r>
                <a:rPr lang="en-US" sz="900">
                  <a:solidFill>
                    <a:prstClr val="white"/>
                  </a:solidFill>
                  <a:latin typeface="Arial" panose="020B0604020202020204" pitchFamily="34" charset="0"/>
                </a:rPr>
                <a:t>MPI-IO</a:t>
              </a:r>
              <a:endParaRPr lang="en-US" altLang="zh-CN" sz="900" kern="0">
                <a:solidFill>
                  <a:prstClr val="white"/>
                </a:solidFill>
                <a:latin typeface="Arial" panose="020B0604020202020204" pitchFamily="34" charset="0"/>
                <a:ea typeface="微软雅黑" panose="020B0503020204020204" pitchFamily="34" charset="-122"/>
              </a:endParaRPr>
            </a:p>
          </p:txBody>
        </p:sp>
        <p:sp>
          <p:nvSpPr>
            <p:cNvPr id="113" name="矩形 114">
              <a:extLst>
                <a:ext uri="{FF2B5EF4-FFF2-40B4-BE49-F238E27FC236}">
                  <a16:creationId xmlns:a16="http://schemas.microsoft.com/office/drawing/2014/main" id="{D355BA15-A41D-4238-8DD8-41BFDEDBA5BE}"/>
                </a:ext>
              </a:extLst>
            </p:cNvPr>
            <p:cNvSpPr/>
            <p:nvPr/>
          </p:nvSpPr>
          <p:spPr>
            <a:xfrm>
              <a:off x="1239521" y="1140759"/>
              <a:ext cx="815918" cy="476590"/>
            </a:xfrm>
            <a:prstGeom prst="rect">
              <a:avLst/>
            </a:prstGeom>
            <a:solidFill>
              <a:srgbClr val="92D050"/>
            </a:solidFill>
            <a:ln w="3175" cap="flat" cmpd="sng" algn="ctr">
              <a:solidFill>
                <a:srgbClr val="4F81BD">
                  <a:shade val="50000"/>
                </a:srgbClr>
              </a:solidFill>
              <a:prstDash val="solid"/>
            </a:ln>
            <a:effectLst/>
          </p:spPr>
          <p:txBody>
            <a:bodyPr wrap="square" rtlCol="0" anchor="ctr">
              <a:noAutofit/>
            </a:bodyPr>
            <a:lstStyle/>
            <a:p>
              <a:pPr algn="ctr" defTabSz="914400" fontAlgn="ctr">
                <a:defRPr/>
              </a:pPr>
              <a:r>
                <a:rPr lang="en-US" sz="900">
                  <a:solidFill>
                    <a:prstClr val="white"/>
                  </a:solidFill>
                  <a:latin typeface="Arial" panose="020B0604020202020204" pitchFamily="34" charset="0"/>
                </a:rPr>
                <a:t>Serial</a:t>
              </a:r>
              <a:endParaRPr lang="en-US" altLang="zh-CN" sz="900" kern="0">
                <a:solidFill>
                  <a:prstClr val="white"/>
                </a:solidFill>
                <a:latin typeface="Arial" panose="020B0604020202020204" pitchFamily="34" charset="0"/>
                <a:ea typeface="微软雅黑" panose="020B0503020204020204" pitchFamily="34" charset="-122"/>
              </a:endParaRPr>
            </a:p>
          </p:txBody>
        </p:sp>
        <p:sp>
          <p:nvSpPr>
            <p:cNvPr id="114" name="矩形 115">
              <a:extLst>
                <a:ext uri="{FF2B5EF4-FFF2-40B4-BE49-F238E27FC236}">
                  <a16:creationId xmlns:a16="http://schemas.microsoft.com/office/drawing/2014/main" id="{A4F364FA-FBFF-4734-B52C-BDB40E988361}"/>
                </a:ext>
              </a:extLst>
            </p:cNvPr>
            <p:cNvSpPr/>
            <p:nvPr/>
          </p:nvSpPr>
          <p:spPr>
            <a:xfrm>
              <a:off x="391524" y="1617349"/>
              <a:ext cx="1669939" cy="246575"/>
            </a:xfrm>
            <a:prstGeom prst="rect">
              <a:avLst/>
            </a:prstGeom>
            <a:solidFill>
              <a:srgbClr val="00CC00"/>
            </a:solidFill>
            <a:ln w="3175" cap="flat" cmpd="sng" algn="ctr">
              <a:solidFill>
                <a:srgbClr val="4F81BD">
                  <a:shade val="50000"/>
                </a:srgbClr>
              </a:solidFill>
              <a:prstDash val="solid"/>
            </a:ln>
            <a:effectLst/>
          </p:spPr>
          <p:txBody>
            <a:bodyPr wrap="square" rtlCol="0" anchor="ctr">
              <a:noAutofit/>
            </a:bodyPr>
            <a:lstStyle/>
            <a:p>
              <a:pPr algn="ctr" defTabSz="914400" fontAlgn="ctr">
                <a:defRPr/>
              </a:pPr>
              <a:r>
                <a:rPr lang="en-US" sz="900">
                  <a:solidFill>
                    <a:prstClr val="white"/>
                  </a:solidFill>
                  <a:latin typeface="Arial" panose="020B0604020202020204" pitchFamily="34" charset="0"/>
                </a:rPr>
                <a:t>POSIX</a:t>
              </a:r>
              <a:endParaRPr lang="en-US" altLang="zh-CN" sz="900" kern="0">
                <a:solidFill>
                  <a:prstClr val="white"/>
                </a:solidFill>
                <a:latin typeface="Arial" panose="020B0604020202020204" pitchFamily="34" charset="0"/>
                <a:ea typeface="微软雅黑" panose="020B0503020204020204" pitchFamily="34" charset="-122"/>
              </a:endParaRPr>
            </a:p>
          </p:txBody>
        </p:sp>
        <p:sp>
          <p:nvSpPr>
            <p:cNvPr id="115" name="矩形 116">
              <a:extLst>
                <a:ext uri="{FF2B5EF4-FFF2-40B4-BE49-F238E27FC236}">
                  <a16:creationId xmlns:a16="http://schemas.microsoft.com/office/drawing/2014/main" id="{82EEE76F-D879-4EF2-A3E2-12A957AF6314}"/>
                </a:ext>
              </a:extLst>
            </p:cNvPr>
            <p:cNvSpPr/>
            <p:nvPr/>
          </p:nvSpPr>
          <p:spPr>
            <a:xfrm>
              <a:off x="390316" y="1868276"/>
              <a:ext cx="1671966" cy="302717"/>
            </a:xfrm>
            <a:prstGeom prst="rect">
              <a:avLst/>
            </a:prstGeom>
            <a:solidFill>
              <a:srgbClr val="1F497D">
                <a:lumMod val="60000"/>
                <a:lumOff val="40000"/>
              </a:srgbClr>
            </a:solidFill>
            <a:ln w="3175" cap="flat" cmpd="sng" algn="ctr">
              <a:solidFill>
                <a:srgbClr val="4F81BD">
                  <a:shade val="50000"/>
                </a:srgbClr>
              </a:solidFill>
              <a:prstDash val="solid"/>
            </a:ln>
            <a:effectLst/>
          </p:spPr>
          <p:txBody>
            <a:bodyPr wrap="square" rtlCol="0" anchor="ctr">
              <a:noAutofit/>
            </a:bodyPr>
            <a:lstStyle/>
            <a:p>
              <a:pPr algn="ctr" defTabSz="914400" fontAlgn="ctr">
                <a:defRPr/>
              </a:pPr>
              <a:r>
                <a:rPr lang="en-US" sz="900" b="1">
                  <a:solidFill>
                    <a:srgbClr val="FF0000"/>
                  </a:solidFill>
                  <a:latin typeface="Arial" panose="020B0604020202020204" pitchFamily="34" charset="0"/>
                </a:rPr>
                <a:t>Parallel File System Client</a:t>
              </a:r>
              <a:endParaRPr lang="en-US" altLang="zh-CN" sz="900" b="1" kern="0">
                <a:solidFill>
                  <a:srgbClr val="FF0000"/>
                </a:solidFill>
                <a:latin typeface="Arial" panose="020B0604020202020204" pitchFamily="34" charset="0"/>
                <a:ea typeface="微软雅黑" panose="020B0503020204020204" pitchFamily="34" charset="-122"/>
              </a:endParaRPr>
            </a:p>
          </p:txBody>
        </p:sp>
        <p:sp>
          <p:nvSpPr>
            <p:cNvPr id="116" name="矩形 117">
              <a:extLst>
                <a:ext uri="{FF2B5EF4-FFF2-40B4-BE49-F238E27FC236}">
                  <a16:creationId xmlns:a16="http://schemas.microsoft.com/office/drawing/2014/main" id="{F3A9A9FF-9031-482E-8714-E24A9A7345B9}"/>
                </a:ext>
              </a:extLst>
            </p:cNvPr>
            <p:cNvSpPr/>
            <p:nvPr/>
          </p:nvSpPr>
          <p:spPr>
            <a:xfrm>
              <a:off x="391525" y="878803"/>
              <a:ext cx="1669939" cy="261956"/>
            </a:xfrm>
            <a:prstGeom prst="rect">
              <a:avLst/>
            </a:prstGeom>
            <a:solidFill>
              <a:srgbClr val="00B050"/>
            </a:solidFill>
            <a:ln w="3175" cap="flat" cmpd="sng" algn="ctr">
              <a:solidFill>
                <a:srgbClr val="4F81BD">
                  <a:shade val="50000"/>
                </a:srgbClr>
              </a:solidFill>
              <a:prstDash val="solid"/>
            </a:ln>
            <a:effectLst/>
          </p:spPr>
          <p:txBody>
            <a:bodyPr wrap="square" rtlCol="0" anchor="ctr">
              <a:noAutofit/>
            </a:bodyPr>
            <a:lstStyle/>
            <a:p>
              <a:pPr algn="ctr" defTabSz="914400" fontAlgn="ctr">
                <a:defRPr/>
              </a:pPr>
              <a:r>
                <a:rPr lang="en-US" sz="900">
                  <a:solidFill>
                    <a:prstClr val="white"/>
                  </a:solidFill>
                  <a:latin typeface="Arial" panose="020B0604020202020204" pitchFamily="34" charset="0"/>
                </a:rPr>
                <a:t>I/O Libraries</a:t>
              </a:r>
              <a:endParaRPr lang="en-US" altLang="zh-CN" sz="900" kern="0">
                <a:solidFill>
                  <a:prstClr val="white"/>
                </a:solidFill>
                <a:latin typeface="Arial" panose="020B0604020202020204" pitchFamily="34" charset="0"/>
                <a:ea typeface="微软雅黑" panose="020B0503020204020204" pitchFamily="34" charset="-122"/>
              </a:endParaRPr>
            </a:p>
          </p:txBody>
        </p:sp>
      </p:grpSp>
      <p:sp>
        <p:nvSpPr>
          <p:cNvPr id="117" name="圆角矩形 299">
            <a:extLst>
              <a:ext uri="{FF2B5EF4-FFF2-40B4-BE49-F238E27FC236}">
                <a16:creationId xmlns:a16="http://schemas.microsoft.com/office/drawing/2014/main" id="{ECA868C5-5D73-4037-AFC7-2AD231E0F60D}"/>
              </a:ext>
            </a:extLst>
          </p:cNvPr>
          <p:cNvSpPr/>
          <p:nvPr/>
        </p:nvSpPr>
        <p:spPr>
          <a:xfrm>
            <a:off x="1163650" y="3345052"/>
            <a:ext cx="6508543" cy="253392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118" name="文本框 300">
            <a:extLst>
              <a:ext uri="{FF2B5EF4-FFF2-40B4-BE49-F238E27FC236}">
                <a16:creationId xmlns:a16="http://schemas.microsoft.com/office/drawing/2014/main" id="{13174387-07A3-4D94-A242-E0B434AFC92C}"/>
              </a:ext>
            </a:extLst>
          </p:cNvPr>
          <p:cNvSpPr txBox="1"/>
          <p:nvPr/>
        </p:nvSpPr>
        <p:spPr>
          <a:xfrm>
            <a:off x="3534168" y="3316563"/>
            <a:ext cx="1772117" cy="276999"/>
          </a:xfrm>
          <a:prstGeom prst="rect">
            <a:avLst/>
          </a:prstGeom>
          <a:noFill/>
        </p:spPr>
        <p:txBody>
          <a:bodyPr wrap="square" rtlCol="0">
            <a:noAutofit/>
          </a:bodyPr>
          <a:lstStyle/>
          <a:p>
            <a:pPr algn="ctr" fontAlgn="ctr"/>
            <a:r>
              <a:rPr lang="en-US" sz="1100" b="1" err="1">
                <a:solidFill>
                  <a:srgbClr val="1D1D1A"/>
                </a:solidFill>
                <a:latin typeface="Arial" panose="020B0604020202020204" pitchFamily="34" charset="0"/>
              </a:rPr>
              <a:t>OceanStor</a:t>
            </a:r>
            <a:r>
              <a:rPr lang="en-US" sz="1100" b="1">
                <a:solidFill>
                  <a:srgbClr val="1D1D1A"/>
                </a:solidFill>
                <a:latin typeface="Arial" panose="020B0604020202020204" pitchFamily="34" charset="0"/>
              </a:rPr>
              <a:t> 100D File</a:t>
            </a:r>
            <a:endParaRPr lang="en-US" altLang="zh-CN" sz="1100" b="1" kern="0">
              <a:solidFill>
                <a:srgbClr val="1D1D1A"/>
              </a:solidFill>
              <a:latin typeface="Arial" panose="020B0604020202020204" pitchFamily="34" charset="0"/>
              <a:ea typeface="微软雅黑" panose="020B0503020204020204" pitchFamily="34" charset="-122"/>
            </a:endParaRPr>
          </a:p>
        </p:txBody>
      </p:sp>
      <p:sp>
        <p:nvSpPr>
          <p:cNvPr id="119" name="等腰三角形 303">
            <a:extLst>
              <a:ext uri="{FF2B5EF4-FFF2-40B4-BE49-F238E27FC236}">
                <a16:creationId xmlns:a16="http://schemas.microsoft.com/office/drawing/2014/main" id="{E0B00097-F943-488A-9A05-EF462F32989D}"/>
              </a:ext>
            </a:extLst>
          </p:cNvPr>
          <p:cNvSpPr/>
          <p:nvPr/>
        </p:nvSpPr>
        <p:spPr bwMode="auto">
          <a:xfrm rot="5400000">
            <a:off x="1882316" y="1592643"/>
            <a:ext cx="1335498" cy="340049"/>
          </a:xfrm>
          <a:prstGeom prst="triangle">
            <a:avLst/>
          </a:prstGeom>
          <a:solidFill>
            <a:srgbClr val="FFFFFF">
              <a:lumMod val="75000"/>
              <a:alpha val="60000"/>
            </a:srgbClr>
          </a:solidFill>
          <a:ln w="9525" cap="flat" cmpd="sng" algn="ctr">
            <a:noFill/>
            <a:prstDash val="solid"/>
          </a:ln>
          <a:effectLst>
            <a:outerShdw blurRad="40000" dist="20000" dir="5400000" rotWithShape="0">
              <a:srgbClr val="000000">
                <a:alpha val="38000"/>
              </a:srgbClr>
            </a:outerShdw>
          </a:effectLst>
        </p:spPr>
        <p:txBody>
          <a:bodyPr wrap="square" lIns="0" tIns="0" rIns="0" bIns="0" rtlCol="0" anchor="ctr">
            <a:noAutofit/>
          </a:bodyPr>
          <a:lstStyle/>
          <a:p>
            <a:pPr algn="ctr" defTabSz="914309" fontAlgn="ctr">
              <a:spcBef>
                <a:spcPts val="600"/>
              </a:spcBef>
              <a:buClr>
                <a:prstClr val="white">
                  <a:lumMod val="50000"/>
                </a:prstClr>
              </a:buClr>
              <a:buSzPct val="80000"/>
              <a:defRPr/>
            </a:pPr>
            <a:endParaRPr lang="en-US" altLang="zh-CN" b="1" kern="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20" name="组合 315">
            <a:extLst>
              <a:ext uri="{FF2B5EF4-FFF2-40B4-BE49-F238E27FC236}">
                <a16:creationId xmlns:a16="http://schemas.microsoft.com/office/drawing/2014/main" id="{DFC337EE-3203-4BDC-B6A0-98FB1DE02A33}"/>
              </a:ext>
            </a:extLst>
          </p:cNvPr>
          <p:cNvGrpSpPr/>
          <p:nvPr/>
        </p:nvGrpSpPr>
        <p:grpSpPr>
          <a:xfrm>
            <a:off x="1797391" y="5632857"/>
            <a:ext cx="258726" cy="664990"/>
            <a:chOff x="1961392" y="5531257"/>
            <a:chExt cx="258726" cy="664990"/>
          </a:xfrm>
        </p:grpSpPr>
        <p:cxnSp>
          <p:nvCxnSpPr>
            <p:cNvPr id="121" name="直接连接符 310">
              <a:extLst>
                <a:ext uri="{FF2B5EF4-FFF2-40B4-BE49-F238E27FC236}">
                  <a16:creationId xmlns:a16="http://schemas.microsoft.com/office/drawing/2014/main" id="{919B94BD-88CA-47AF-998D-1D8A7F560936}"/>
                </a:ext>
              </a:extLst>
            </p:cNvPr>
            <p:cNvCxnSpPr/>
            <p:nvPr/>
          </p:nvCxnSpPr>
          <p:spPr>
            <a:xfrm>
              <a:off x="1961392" y="5533746"/>
              <a:ext cx="0" cy="662501"/>
            </a:xfrm>
            <a:prstGeom prst="line">
              <a:avLst/>
            </a:prstGeom>
            <a:noFill/>
            <a:ln w="0" cap="flat" cmpd="sng" algn="ctr">
              <a:solidFill>
                <a:srgbClr val="F8B53C"/>
              </a:solidFill>
              <a:prstDash val="solid"/>
            </a:ln>
            <a:effectLst/>
          </p:spPr>
        </p:cxnSp>
        <p:cxnSp>
          <p:nvCxnSpPr>
            <p:cNvPr id="122" name="直接连接符 313">
              <a:extLst>
                <a:ext uri="{FF2B5EF4-FFF2-40B4-BE49-F238E27FC236}">
                  <a16:creationId xmlns:a16="http://schemas.microsoft.com/office/drawing/2014/main" id="{443C4C3C-478C-4FBC-8E06-979CA10E434A}"/>
                </a:ext>
              </a:extLst>
            </p:cNvPr>
            <p:cNvCxnSpPr/>
            <p:nvPr/>
          </p:nvCxnSpPr>
          <p:spPr>
            <a:xfrm>
              <a:off x="2090441" y="5531257"/>
              <a:ext cx="0" cy="662501"/>
            </a:xfrm>
            <a:prstGeom prst="line">
              <a:avLst/>
            </a:prstGeom>
            <a:noFill/>
            <a:ln w="0" cap="flat" cmpd="sng" algn="ctr">
              <a:solidFill>
                <a:srgbClr val="F8B53C"/>
              </a:solidFill>
              <a:prstDash val="solid"/>
            </a:ln>
            <a:effectLst/>
          </p:spPr>
        </p:cxnSp>
        <p:cxnSp>
          <p:nvCxnSpPr>
            <p:cNvPr id="123" name="直接连接符 314">
              <a:extLst>
                <a:ext uri="{FF2B5EF4-FFF2-40B4-BE49-F238E27FC236}">
                  <a16:creationId xmlns:a16="http://schemas.microsoft.com/office/drawing/2014/main" id="{A6FEC2E9-CE79-40A2-833B-98BA90CFB130}"/>
                </a:ext>
              </a:extLst>
            </p:cNvPr>
            <p:cNvCxnSpPr/>
            <p:nvPr/>
          </p:nvCxnSpPr>
          <p:spPr>
            <a:xfrm>
              <a:off x="2220118" y="5531257"/>
              <a:ext cx="0" cy="662501"/>
            </a:xfrm>
            <a:prstGeom prst="line">
              <a:avLst/>
            </a:prstGeom>
            <a:noFill/>
            <a:ln w="0" cap="flat" cmpd="sng" algn="ctr">
              <a:solidFill>
                <a:srgbClr val="F8B53C"/>
              </a:solidFill>
              <a:prstDash val="solid"/>
            </a:ln>
            <a:effectLst/>
          </p:spPr>
        </p:cxnSp>
      </p:grpSp>
      <p:grpSp>
        <p:nvGrpSpPr>
          <p:cNvPr id="124" name="组合 316">
            <a:extLst>
              <a:ext uri="{FF2B5EF4-FFF2-40B4-BE49-F238E27FC236}">
                <a16:creationId xmlns:a16="http://schemas.microsoft.com/office/drawing/2014/main" id="{371D6972-3BC4-447A-A3DB-532A4C17BBF7}"/>
              </a:ext>
            </a:extLst>
          </p:cNvPr>
          <p:cNvGrpSpPr/>
          <p:nvPr/>
        </p:nvGrpSpPr>
        <p:grpSpPr>
          <a:xfrm>
            <a:off x="3431461" y="5622677"/>
            <a:ext cx="258726" cy="664990"/>
            <a:chOff x="1961392" y="5531257"/>
            <a:chExt cx="258726" cy="664990"/>
          </a:xfrm>
        </p:grpSpPr>
        <p:cxnSp>
          <p:nvCxnSpPr>
            <p:cNvPr id="125" name="直接连接符 317">
              <a:extLst>
                <a:ext uri="{FF2B5EF4-FFF2-40B4-BE49-F238E27FC236}">
                  <a16:creationId xmlns:a16="http://schemas.microsoft.com/office/drawing/2014/main" id="{6D3BDD94-58C8-49D7-8395-F1FAC31E03D1}"/>
                </a:ext>
              </a:extLst>
            </p:cNvPr>
            <p:cNvCxnSpPr/>
            <p:nvPr/>
          </p:nvCxnSpPr>
          <p:spPr>
            <a:xfrm>
              <a:off x="1961392" y="5533746"/>
              <a:ext cx="0" cy="662501"/>
            </a:xfrm>
            <a:prstGeom prst="line">
              <a:avLst/>
            </a:prstGeom>
            <a:noFill/>
            <a:ln w="0" cap="flat" cmpd="sng" algn="ctr">
              <a:solidFill>
                <a:srgbClr val="F8B53C"/>
              </a:solidFill>
              <a:prstDash val="solid"/>
            </a:ln>
            <a:effectLst/>
          </p:spPr>
        </p:cxnSp>
        <p:cxnSp>
          <p:nvCxnSpPr>
            <p:cNvPr id="126" name="直接连接符 318">
              <a:extLst>
                <a:ext uri="{FF2B5EF4-FFF2-40B4-BE49-F238E27FC236}">
                  <a16:creationId xmlns:a16="http://schemas.microsoft.com/office/drawing/2014/main" id="{71ACE805-DC2D-4113-93BE-0C393FFBAD88}"/>
                </a:ext>
              </a:extLst>
            </p:cNvPr>
            <p:cNvCxnSpPr/>
            <p:nvPr/>
          </p:nvCxnSpPr>
          <p:spPr>
            <a:xfrm>
              <a:off x="2090441" y="5531257"/>
              <a:ext cx="0" cy="662501"/>
            </a:xfrm>
            <a:prstGeom prst="line">
              <a:avLst/>
            </a:prstGeom>
            <a:noFill/>
            <a:ln w="0" cap="flat" cmpd="sng" algn="ctr">
              <a:solidFill>
                <a:srgbClr val="F8B53C"/>
              </a:solidFill>
              <a:prstDash val="solid"/>
            </a:ln>
            <a:effectLst/>
          </p:spPr>
        </p:cxnSp>
        <p:cxnSp>
          <p:nvCxnSpPr>
            <p:cNvPr id="127" name="直接连接符 319">
              <a:extLst>
                <a:ext uri="{FF2B5EF4-FFF2-40B4-BE49-F238E27FC236}">
                  <a16:creationId xmlns:a16="http://schemas.microsoft.com/office/drawing/2014/main" id="{1C5EC40E-E4BE-496C-8FA6-67347DE13D0F}"/>
                </a:ext>
              </a:extLst>
            </p:cNvPr>
            <p:cNvCxnSpPr/>
            <p:nvPr/>
          </p:nvCxnSpPr>
          <p:spPr>
            <a:xfrm>
              <a:off x="2220118" y="5531257"/>
              <a:ext cx="0" cy="662501"/>
            </a:xfrm>
            <a:prstGeom prst="line">
              <a:avLst/>
            </a:prstGeom>
            <a:noFill/>
            <a:ln w="0" cap="flat" cmpd="sng" algn="ctr">
              <a:solidFill>
                <a:srgbClr val="F8B53C"/>
              </a:solidFill>
              <a:prstDash val="solid"/>
            </a:ln>
            <a:effectLst/>
          </p:spPr>
        </p:cxnSp>
      </p:grpSp>
      <p:grpSp>
        <p:nvGrpSpPr>
          <p:cNvPr id="128" name="组合 320">
            <a:extLst>
              <a:ext uri="{FF2B5EF4-FFF2-40B4-BE49-F238E27FC236}">
                <a16:creationId xmlns:a16="http://schemas.microsoft.com/office/drawing/2014/main" id="{4DE68B2A-805D-489D-8E53-432A221E984E}"/>
              </a:ext>
            </a:extLst>
          </p:cNvPr>
          <p:cNvGrpSpPr/>
          <p:nvPr/>
        </p:nvGrpSpPr>
        <p:grpSpPr>
          <a:xfrm>
            <a:off x="5157545" y="5622677"/>
            <a:ext cx="258726" cy="664990"/>
            <a:chOff x="1961392" y="5531257"/>
            <a:chExt cx="258726" cy="664990"/>
          </a:xfrm>
        </p:grpSpPr>
        <p:cxnSp>
          <p:nvCxnSpPr>
            <p:cNvPr id="129" name="直接连接符 321">
              <a:extLst>
                <a:ext uri="{FF2B5EF4-FFF2-40B4-BE49-F238E27FC236}">
                  <a16:creationId xmlns:a16="http://schemas.microsoft.com/office/drawing/2014/main" id="{08C032B2-E4DE-48D9-A393-6DF4E830A5F3}"/>
                </a:ext>
              </a:extLst>
            </p:cNvPr>
            <p:cNvCxnSpPr/>
            <p:nvPr/>
          </p:nvCxnSpPr>
          <p:spPr>
            <a:xfrm>
              <a:off x="1961392" y="5533746"/>
              <a:ext cx="0" cy="662501"/>
            </a:xfrm>
            <a:prstGeom prst="line">
              <a:avLst/>
            </a:prstGeom>
            <a:noFill/>
            <a:ln w="0" cap="flat" cmpd="sng" algn="ctr">
              <a:solidFill>
                <a:srgbClr val="F8B53C"/>
              </a:solidFill>
              <a:prstDash val="solid"/>
            </a:ln>
            <a:effectLst/>
          </p:spPr>
        </p:cxnSp>
        <p:cxnSp>
          <p:nvCxnSpPr>
            <p:cNvPr id="130" name="直接连接符 322">
              <a:extLst>
                <a:ext uri="{FF2B5EF4-FFF2-40B4-BE49-F238E27FC236}">
                  <a16:creationId xmlns:a16="http://schemas.microsoft.com/office/drawing/2014/main" id="{94480121-AD5F-4E29-9E9B-F716409EE193}"/>
                </a:ext>
              </a:extLst>
            </p:cNvPr>
            <p:cNvCxnSpPr/>
            <p:nvPr/>
          </p:nvCxnSpPr>
          <p:spPr>
            <a:xfrm>
              <a:off x="2090441" y="5531257"/>
              <a:ext cx="0" cy="662501"/>
            </a:xfrm>
            <a:prstGeom prst="line">
              <a:avLst/>
            </a:prstGeom>
            <a:noFill/>
            <a:ln w="0" cap="flat" cmpd="sng" algn="ctr">
              <a:solidFill>
                <a:srgbClr val="F8B53C"/>
              </a:solidFill>
              <a:prstDash val="solid"/>
            </a:ln>
            <a:effectLst/>
          </p:spPr>
        </p:cxnSp>
        <p:cxnSp>
          <p:nvCxnSpPr>
            <p:cNvPr id="131" name="直接连接符 323">
              <a:extLst>
                <a:ext uri="{FF2B5EF4-FFF2-40B4-BE49-F238E27FC236}">
                  <a16:creationId xmlns:a16="http://schemas.microsoft.com/office/drawing/2014/main" id="{93C9E65C-6CDE-419B-B23E-647D8A2116F9}"/>
                </a:ext>
              </a:extLst>
            </p:cNvPr>
            <p:cNvCxnSpPr/>
            <p:nvPr/>
          </p:nvCxnSpPr>
          <p:spPr>
            <a:xfrm>
              <a:off x="2220118" y="5531257"/>
              <a:ext cx="0" cy="662501"/>
            </a:xfrm>
            <a:prstGeom prst="line">
              <a:avLst/>
            </a:prstGeom>
            <a:noFill/>
            <a:ln w="0" cap="flat" cmpd="sng" algn="ctr">
              <a:solidFill>
                <a:srgbClr val="F8B53C"/>
              </a:solidFill>
              <a:prstDash val="solid"/>
            </a:ln>
            <a:effectLst/>
          </p:spPr>
        </p:cxnSp>
      </p:grpSp>
      <p:grpSp>
        <p:nvGrpSpPr>
          <p:cNvPr id="132" name="组合 324">
            <a:extLst>
              <a:ext uri="{FF2B5EF4-FFF2-40B4-BE49-F238E27FC236}">
                <a16:creationId xmlns:a16="http://schemas.microsoft.com/office/drawing/2014/main" id="{CAF4F3A9-2238-428C-A5D3-934877EE9C39}"/>
              </a:ext>
            </a:extLst>
          </p:cNvPr>
          <p:cNvGrpSpPr/>
          <p:nvPr/>
        </p:nvGrpSpPr>
        <p:grpSpPr>
          <a:xfrm>
            <a:off x="6730366" y="5622677"/>
            <a:ext cx="258726" cy="664990"/>
            <a:chOff x="1961392" y="5531257"/>
            <a:chExt cx="258726" cy="664990"/>
          </a:xfrm>
        </p:grpSpPr>
        <p:cxnSp>
          <p:nvCxnSpPr>
            <p:cNvPr id="133" name="直接连接符 325">
              <a:extLst>
                <a:ext uri="{FF2B5EF4-FFF2-40B4-BE49-F238E27FC236}">
                  <a16:creationId xmlns:a16="http://schemas.microsoft.com/office/drawing/2014/main" id="{6F7B2801-118E-4388-B753-0D178D8CD6F3}"/>
                </a:ext>
              </a:extLst>
            </p:cNvPr>
            <p:cNvCxnSpPr/>
            <p:nvPr/>
          </p:nvCxnSpPr>
          <p:spPr>
            <a:xfrm>
              <a:off x="1961392" y="5533746"/>
              <a:ext cx="0" cy="662501"/>
            </a:xfrm>
            <a:prstGeom prst="line">
              <a:avLst/>
            </a:prstGeom>
            <a:noFill/>
            <a:ln w="0" cap="flat" cmpd="sng" algn="ctr">
              <a:solidFill>
                <a:srgbClr val="F8B53C"/>
              </a:solidFill>
              <a:prstDash val="solid"/>
            </a:ln>
            <a:effectLst/>
          </p:spPr>
        </p:cxnSp>
        <p:cxnSp>
          <p:nvCxnSpPr>
            <p:cNvPr id="134" name="直接连接符 326">
              <a:extLst>
                <a:ext uri="{FF2B5EF4-FFF2-40B4-BE49-F238E27FC236}">
                  <a16:creationId xmlns:a16="http://schemas.microsoft.com/office/drawing/2014/main" id="{6947AE0C-45C3-46DD-8E19-BCFDEC246832}"/>
                </a:ext>
              </a:extLst>
            </p:cNvPr>
            <p:cNvCxnSpPr/>
            <p:nvPr/>
          </p:nvCxnSpPr>
          <p:spPr>
            <a:xfrm>
              <a:off x="2090441" y="5531257"/>
              <a:ext cx="0" cy="662501"/>
            </a:xfrm>
            <a:prstGeom prst="line">
              <a:avLst/>
            </a:prstGeom>
            <a:noFill/>
            <a:ln w="0" cap="flat" cmpd="sng" algn="ctr">
              <a:solidFill>
                <a:srgbClr val="F8B53C"/>
              </a:solidFill>
              <a:prstDash val="solid"/>
            </a:ln>
            <a:effectLst/>
          </p:spPr>
        </p:cxnSp>
        <p:cxnSp>
          <p:nvCxnSpPr>
            <p:cNvPr id="135" name="直接连接符 327">
              <a:extLst>
                <a:ext uri="{FF2B5EF4-FFF2-40B4-BE49-F238E27FC236}">
                  <a16:creationId xmlns:a16="http://schemas.microsoft.com/office/drawing/2014/main" id="{153D0F98-0002-4F18-B4B7-AD0D56D48663}"/>
                </a:ext>
              </a:extLst>
            </p:cNvPr>
            <p:cNvCxnSpPr/>
            <p:nvPr/>
          </p:nvCxnSpPr>
          <p:spPr>
            <a:xfrm>
              <a:off x="2220118" y="5531257"/>
              <a:ext cx="0" cy="662501"/>
            </a:xfrm>
            <a:prstGeom prst="line">
              <a:avLst/>
            </a:prstGeom>
            <a:noFill/>
            <a:ln w="0" cap="flat" cmpd="sng" algn="ctr">
              <a:solidFill>
                <a:srgbClr val="F8B53C"/>
              </a:solidFill>
              <a:prstDash val="solid"/>
            </a:ln>
            <a:effectLst/>
          </p:spPr>
        </p:cxnSp>
      </p:grpSp>
      <p:grpSp>
        <p:nvGrpSpPr>
          <p:cNvPr id="136" name="组合 335">
            <a:extLst>
              <a:ext uri="{FF2B5EF4-FFF2-40B4-BE49-F238E27FC236}">
                <a16:creationId xmlns:a16="http://schemas.microsoft.com/office/drawing/2014/main" id="{A4C19329-FEBB-4202-A9C7-66826C0F8BD1}"/>
              </a:ext>
            </a:extLst>
          </p:cNvPr>
          <p:cNvGrpSpPr/>
          <p:nvPr/>
        </p:nvGrpSpPr>
        <p:grpSpPr>
          <a:xfrm>
            <a:off x="1675376" y="2842889"/>
            <a:ext cx="510146" cy="789781"/>
            <a:chOff x="2062661" y="2771601"/>
            <a:chExt cx="510146" cy="759469"/>
          </a:xfrm>
        </p:grpSpPr>
        <p:cxnSp>
          <p:nvCxnSpPr>
            <p:cNvPr id="137" name="直接连接符 329">
              <a:extLst>
                <a:ext uri="{FF2B5EF4-FFF2-40B4-BE49-F238E27FC236}">
                  <a16:creationId xmlns:a16="http://schemas.microsoft.com/office/drawing/2014/main" id="{B9B214DD-2693-461A-AC3A-D478897CA98A}"/>
                </a:ext>
              </a:extLst>
            </p:cNvPr>
            <p:cNvCxnSpPr/>
            <p:nvPr/>
          </p:nvCxnSpPr>
          <p:spPr>
            <a:xfrm>
              <a:off x="2062661" y="2771601"/>
              <a:ext cx="0" cy="753002"/>
            </a:xfrm>
            <a:prstGeom prst="line">
              <a:avLst/>
            </a:prstGeom>
            <a:noFill/>
            <a:ln w="0" cap="flat" cmpd="sng" algn="ctr">
              <a:solidFill>
                <a:srgbClr val="002060"/>
              </a:solidFill>
              <a:prstDash val="solid"/>
            </a:ln>
            <a:effectLst/>
          </p:spPr>
        </p:cxnSp>
        <p:cxnSp>
          <p:nvCxnSpPr>
            <p:cNvPr id="138" name="直接连接符 330">
              <a:extLst>
                <a:ext uri="{FF2B5EF4-FFF2-40B4-BE49-F238E27FC236}">
                  <a16:creationId xmlns:a16="http://schemas.microsoft.com/office/drawing/2014/main" id="{B9788979-5698-4E53-8B9B-C448D266A476}"/>
                </a:ext>
              </a:extLst>
            </p:cNvPr>
            <p:cNvCxnSpPr/>
            <p:nvPr/>
          </p:nvCxnSpPr>
          <p:spPr>
            <a:xfrm>
              <a:off x="2157911" y="2771601"/>
              <a:ext cx="0" cy="753002"/>
            </a:xfrm>
            <a:prstGeom prst="line">
              <a:avLst/>
            </a:prstGeom>
            <a:noFill/>
            <a:ln w="0" cap="flat" cmpd="sng" algn="ctr">
              <a:solidFill>
                <a:srgbClr val="002060"/>
              </a:solidFill>
              <a:prstDash val="solid"/>
            </a:ln>
            <a:effectLst/>
          </p:spPr>
        </p:cxnSp>
        <p:cxnSp>
          <p:nvCxnSpPr>
            <p:cNvPr id="139" name="直接连接符 331">
              <a:extLst>
                <a:ext uri="{FF2B5EF4-FFF2-40B4-BE49-F238E27FC236}">
                  <a16:creationId xmlns:a16="http://schemas.microsoft.com/office/drawing/2014/main" id="{06E7D0D8-A055-4931-8FD1-A10ED902D29B}"/>
                </a:ext>
              </a:extLst>
            </p:cNvPr>
            <p:cNvCxnSpPr/>
            <p:nvPr/>
          </p:nvCxnSpPr>
          <p:spPr>
            <a:xfrm>
              <a:off x="2277446" y="2771601"/>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0" name="直接连接符 332">
              <a:extLst>
                <a:ext uri="{FF2B5EF4-FFF2-40B4-BE49-F238E27FC236}">
                  <a16:creationId xmlns:a16="http://schemas.microsoft.com/office/drawing/2014/main" id="{F9E94132-896C-4F6C-8494-681FDD17A971}"/>
                </a:ext>
              </a:extLst>
            </p:cNvPr>
            <p:cNvCxnSpPr/>
            <p:nvPr/>
          </p:nvCxnSpPr>
          <p:spPr>
            <a:xfrm>
              <a:off x="2372696" y="2771601"/>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1" name="直接连接符 333">
              <a:extLst>
                <a:ext uri="{FF2B5EF4-FFF2-40B4-BE49-F238E27FC236}">
                  <a16:creationId xmlns:a16="http://schemas.microsoft.com/office/drawing/2014/main" id="{DB8798BA-02C1-45A9-9E51-CD2F05BDE550}"/>
                </a:ext>
              </a:extLst>
            </p:cNvPr>
            <p:cNvCxnSpPr/>
            <p:nvPr/>
          </p:nvCxnSpPr>
          <p:spPr>
            <a:xfrm>
              <a:off x="2477557" y="2778068"/>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2" name="直接连接符 334">
              <a:extLst>
                <a:ext uri="{FF2B5EF4-FFF2-40B4-BE49-F238E27FC236}">
                  <a16:creationId xmlns:a16="http://schemas.microsoft.com/office/drawing/2014/main" id="{AB38448F-94F7-40F8-8A83-7F574D209E10}"/>
                </a:ext>
              </a:extLst>
            </p:cNvPr>
            <p:cNvCxnSpPr/>
            <p:nvPr/>
          </p:nvCxnSpPr>
          <p:spPr>
            <a:xfrm>
              <a:off x="2572807" y="2778068"/>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43" name="组合 336">
            <a:extLst>
              <a:ext uri="{FF2B5EF4-FFF2-40B4-BE49-F238E27FC236}">
                <a16:creationId xmlns:a16="http://schemas.microsoft.com/office/drawing/2014/main" id="{D231A24F-0F3E-4CF1-9B74-4F28A77659CC}"/>
              </a:ext>
            </a:extLst>
          </p:cNvPr>
          <p:cNvGrpSpPr/>
          <p:nvPr/>
        </p:nvGrpSpPr>
        <p:grpSpPr>
          <a:xfrm>
            <a:off x="3314394" y="2854738"/>
            <a:ext cx="510146" cy="759469"/>
            <a:chOff x="2062661" y="2771601"/>
            <a:chExt cx="510146" cy="759469"/>
          </a:xfrm>
        </p:grpSpPr>
        <p:cxnSp>
          <p:nvCxnSpPr>
            <p:cNvPr id="144" name="直接连接符 337">
              <a:extLst>
                <a:ext uri="{FF2B5EF4-FFF2-40B4-BE49-F238E27FC236}">
                  <a16:creationId xmlns:a16="http://schemas.microsoft.com/office/drawing/2014/main" id="{607D5C8D-B403-468A-8489-8560FC418855}"/>
                </a:ext>
              </a:extLst>
            </p:cNvPr>
            <p:cNvCxnSpPr/>
            <p:nvPr/>
          </p:nvCxnSpPr>
          <p:spPr>
            <a:xfrm>
              <a:off x="2062661" y="2771601"/>
              <a:ext cx="0" cy="753002"/>
            </a:xfrm>
            <a:prstGeom prst="line">
              <a:avLst/>
            </a:prstGeom>
            <a:noFill/>
            <a:ln w="0" cap="flat" cmpd="sng" algn="ctr">
              <a:solidFill>
                <a:srgbClr val="002060"/>
              </a:solidFill>
              <a:prstDash val="solid"/>
            </a:ln>
            <a:effectLst/>
          </p:spPr>
        </p:cxnSp>
        <p:cxnSp>
          <p:nvCxnSpPr>
            <p:cNvPr id="145" name="直接连接符 338">
              <a:extLst>
                <a:ext uri="{FF2B5EF4-FFF2-40B4-BE49-F238E27FC236}">
                  <a16:creationId xmlns:a16="http://schemas.microsoft.com/office/drawing/2014/main" id="{E4C91410-F800-4B91-8E20-59D5FF2F0C19}"/>
                </a:ext>
              </a:extLst>
            </p:cNvPr>
            <p:cNvCxnSpPr/>
            <p:nvPr/>
          </p:nvCxnSpPr>
          <p:spPr>
            <a:xfrm>
              <a:off x="2157911" y="2771601"/>
              <a:ext cx="0" cy="753002"/>
            </a:xfrm>
            <a:prstGeom prst="line">
              <a:avLst/>
            </a:prstGeom>
            <a:noFill/>
            <a:ln w="0" cap="flat" cmpd="sng" algn="ctr">
              <a:solidFill>
                <a:srgbClr val="002060"/>
              </a:solidFill>
              <a:prstDash val="solid"/>
            </a:ln>
            <a:effectLst/>
          </p:spPr>
        </p:cxnSp>
        <p:cxnSp>
          <p:nvCxnSpPr>
            <p:cNvPr id="146" name="直接连接符 339">
              <a:extLst>
                <a:ext uri="{FF2B5EF4-FFF2-40B4-BE49-F238E27FC236}">
                  <a16:creationId xmlns:a16="http://schemas.microsoft.com/office/drawing/2014/main" id="{79BAEE2D-29FE-48C0-87AE-9F6233B8B2E6}"/>
                </a:ext>
              </a:extLst>
            </p:cNvPr>
            <p:cNvCxnSpPr/>
            <p:nvPr/>
          </p:nvCxnSpPr>
          <p:spPr>
            <a:xfrm>
              <a:off x="2277446" y="2771601"/>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7" name="直接连接符 340">
              <a:extLst>
                <a:ext uri="{FF2B5EF4-FFF2-40B4-BE49-F238E27FC236}">
                  <a16:creationId xmlns:a16="http://schemas.microsoft.com/office/drawing/2014/main" id="{2EF2A337-0777-458E-98EC-6538C2A7AEE6}"/>
                </a:ext>
              </a:extLst>
            </p:cNvPr>
            <p:cNvCxnSpPr/>
            <p:nvPr/>
          </p:nvCxnSpPr>
          <p:spPr>
            <a:xfrm>
              <a:off x="2372696" y="2771601"/>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8" name="直接连接符 341">
              <a:extLst>
                <a:ext uri="{FF2B5EF4-FFF2-40B4-BE49-F238E27FC236}">
                  <a16:creationId xmlns:a16="http://schemas.microsoft.com/office/drawing/2014/main" id="{727AFDED-8E3F-4549-9E55-781E8BC916F7}"/>
                </a:ext>
              </a:extLst>
            </p:cNvPr>
            <p:cNvCxnSpPr/>
            <p:nvPr/>
          </p:nvCxnSpPr>
          <p:spPr>
            <a:xfrm>
              <a:off x="2477557" y="2778068"/>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9" name="直接连接符 342">
              <a:extLst>
                <a:ext uri="{FF2B5EF4-FFF2-40B4-BE49-F238E27FC236}">
                  <a16:creationId xmlns:a16="http://schemas.microsoft.com/office/drawing/2014/main" id="{D1850084-A681-4F91-8E48-EC5793FDA945}"/>
                </a:ext>
              </a:extLst>
            </p:cNvPr>
            <p:cNvCxnSpPr/>
            <p:nvPr/>
          </p:nvCxnSpPr>
          <p:spPr>
            <a:xfrm>
              <a:off x="2572807" y="2778068"/>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50" name="组合 343">
            <a:extLst>
              <a:ext uri="{FF2B5EF4-FFF2-40B4-BE49-F238E27FC236}">
                <a16:creationId xmlns:a16="http://schemas.microsoft.com/office/drawing/2014/main" id="{DD354C16-6A4C-4FEE-AE59-A55523725B6C}"/>
              </a:ext>
            </a:extLst>
          </p:cNvPr>
          <p:cNvGrpSpPr/>
          <p:nvPr/>
        </p:nvGrpSpPr>
        <p:grpSpPr>
          <a:xfrm>
            <a:off x="5025572" y="2831391"/>
            <a:ext cx="510146" cy="804215"/>
            <a:chOff x="2062661" y="2771601"/>
            <a:chExt cx="510146" cy="759469"/>
          </a:xfrm>
        </p:grpSpPr>
        <p:cxnSp>
          <p:nvCxnSpPr>
            <p:cNvPr id="151" name="直接连接符 344">
              <a:extLst>
                <a:ext uri="{FF2B5EF4-FFF2-40B4-BE49-F238E27FC236}">
                  <a16:creationId xmlns:a16="http://schemas.microsoft.com/office/drawing/2014/main" id="{DD904173-AB85-4EF2-93ED-6DE7A24258A1}"/>
                </a:ext>
              </a:extLst>
            </p:cNvPr>
            <p:cNvCxnSpPr/>
            <p:nvPr/>
          </p:nvCxnSpPr>
          <p:spPr>
            <a:xfrm>
              <a:off x="2062661" y="2771601"/>
              <a:ext cx="0" cy="753002"/>
            </a:xfrm>
            <a:prstGeom prst="line">
              <a:avLst/>
            </a:prstGeom>
            <a:noFill/>
            <a:ln w="0" cap="flat" cmpd="sng" algn="ctr">
              <a:solidFill>
                <a:srgbClr val="002060"/>
              </a:solidFill>
              <a:prstDash val="solid"/>
            </a:ln>
            <a:effectLst/>
          </p:spPr>
        </p:cxnSp>
        <p:cxnSp>
          <p:nvCxnSpPr>
            <p:cNvPr id="152" name="直接连接符 345">
              <a:extLst>
                <a:ext uri="{FF2B5EF4-FFF2-40B4-BE49-F238E27FC236}">
                  <a16:creationId xmlns:a16="http://schemas.microsoft.com/office/drawing/2014/main" id="{F4CA945C-2839-4936-8AF0-57B47E1057FF}"/>
                </a:ext>
              </a:extLst>
            </p:cNvPr>
            <p:cNvCxnSpPr/>
            <p:nvPr/>
          </p:nvCxnSpPr>
          <p:spPr>
            <a:xfrm>
              <a:off x="2157911" y="2771601"/>
              <a:ext cx="0" cy="753002"/>
            </a:xfrm>
            <a:prstGeom prst="line">
              <a:avLst/>
            </a:prstGeom>
            <a:noFill/>
            <a:ln w="0" cap="flat" cmpd="sng" algn="ctr">
              <a:solidFill>
                <a:srgbClr val="002060"/>
              </a:solidFill>
              <a:prstDash val="solid"/>
            </a:ln>
            <a:effectLst/>
          </p:spPr>
        </p:cxnSp>
        <p:cxnSp>
          <p:nvCxnSpPr>
            <p:cNvPr id="153" name="直接连接符 346">
              <a:extLst>
                <a:ext uri="{FF2B5EF4-FFF2-40B4-BE49-F238E27FC236}">
                  <a16:creationId xmlns:a16="http://schemas.microsoft.com/office/drawing/2014/main" id="{01CB8441-01BE-4A34-B00E-556E77E7CDE1}"/>
                </a:ext>
              </a:extLst>
            </p:cNvPr>
            <p:cNvCxnSpPr/>
            <p:nvPr/>
          </p:nvCxnSpPr>
          <p:spPr>
            <a:xfrm>
              <a:off x="2277446" y="2771601"/>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4" name="直接连接符 347">
              <a:extLst>
                <a:ext uri="{FF2B5EF4-FFF2-40B4-BE49-F238E27FC236}">
                  <a16:creationId xmlns:a16="http://schemas.microsoft.com/office/drawing/2014/main" id="{DEF4FF64-AE1F-4291-9CB2-C89BDD62BE34}"/>
                </a:ext>
              </a:extLst>
            </p:cNvPr>
            <p:cNvCxnSpPr/>
            <p:nvPr/>
          </p:nvCxnSpPr>
          <p:spPr>
            <a:xfrm>
              <a:off x="2372696" y="2771601"/>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5" name="直接连接符 348">
              <a:extLst>
                <a:ext uri="{FF2B5EF4-FFF2-40B4-BE49-F238E27FC236}">
                  <a16:creationId xmlns:a16="http://schemas.microsoft.com/office/drawing/2014/main" id="{63D11045-930A-4AF0-8AB7-4E11CE4F955E}"/>
                </a:ext>
              </a:extLst>
            </p:cNvPr>
            <p:cNvCxnSpPr/>
            <p:nvPr/>
          </p:nvCxnSpPr>
          <p:spPr>
            <a:xfrm>
              <a:off x="2477557" y="2778068"/>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6" name="直接连接符 349">
              <a:extLst>
                <a:ext uri="{FF2B5EF4-FFF2-40B4-BE49-F238E27FC236}">
                  <a16:creationId xmlns:a16="http://schemas.microsoft.com/office/drawing/2014/main" id="{39A2E802-A506-43D8-A9EB-CC98CF822548}"/>
                </a:ext>
              </a:extLst>
            </p:cNvPr>
            <p:cNvCxnSpPr/>
            <p:nvPr/>
          </p:nvCxnSpPr>
          <p:spPr>
            <a:xfrm>
              <a:off x="2572807" y="2778068"/>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57" name="组合 350">
            <a:extLst>
              <a:ext uri="{FF2B5EF4-FFF2-40B4-BE49-F238E27FC236}">
                <a16:creationId xmlns:a16="http://schemas.microsoft.com/office/drawing/2014/main" id="{69BFA8BE-E0DC-4CF5-A3DE-026007134C86}"/>
              </a:ext>
            </a:extLst>
          </p:cNvPr>
          <p:cNvGrpSpPr/>
          <p:nvPr/>
        </p:nvGrpSpPr>
        <p:grpSpPr>
          <a:xfrm>
            <a:off x="6483414" y="2842889"/>
            <a:ext cx="510146" cy="793208"/>
            <a:chOff x="2062661" y="2771601"/>
            <a:chExt cx="510146" cy="759469"/>
          </a:xfrm>
        </p:grpSpPr>
        <p:cxnSp>
          <p:nvCxnSpPr>
            <p:cNvPr id="158" name="直接连接符 351">
              <a:extLst>
                <a:ext uri="{FF2B5EF4-FFF2-40B4-BE49-F238E27FC236}">
                  <a16:creationId xmlns:a16="http://schemas.microsoft.com/office/drawing/2014/main" id="{160C8DBA-1F4F-4A91-BC02-F6A0D26C92C9}"/>
                </a:ext>
              </a:extLst>
            </p:cNvPr>
            <p:cNvCxnSpPr/>
            <p:nvPr/>
          </p:nvCxnSpPr>
          <p:spPr>
            <a:xfrm>
              <a:off x="2062661" y="2771601"/>
              <a:ext cx="0" cy="753002"/>
            </a:xfrm>
            <a:prstGeom prst="line">
              <a:avLst/>
            </a:prstGeom>
            <a:noFill/>
            <a:ln w="0" cap="flat" cmpd="sng" algn="ctr">
              <a:solidFill>
                <a:srgbClr val="002060"/>
              </a:solidFill>
              <a:prstDash val="solid"/>
            </a:ln>
            <a:effectLst/>
          </p:spPr>
        </p:cxnSp>
        <p:cxnSp>
          <p:nvCxnSpPr>
            <p:cNvPr id="159" name="直接连接符 352">
              <a:extLst>
                <a:ext uri="{FF2B5EF4-FFF2-40B4-BE49-F238E27FC236}">
                  <a16:creationId xmlns:a16="http://schemas.microsoft.com/office/drawing/2014/main" id="{99C530AF-A5F1-4B1A-AE5A-6852DD58B8B2}"/>
                </a:ext>
              </a:extLst>
            </p:cNvPr>
            <p:cNvCxnSpPr/>
            <p:nvPr/>
          </p:nvCxnSpPr>
          <p:spPr>
            <a:xfrm>
              <a:off x="2157911" y="2771601"/>
              <a:ext cx="0" cy="753002"/>
            </a:xfrm>
            <a:prstGeom prst="line">
              <a:avLst/>
            </a:prstGeom>
            <a:noFill/>
            <a:ln w="0" cap="flat" cmpd="sng" algn="ctr">
              <a:solidFill>
                <a:srgbClr val="002060"/>
              </a:solidFill>
              <a:prstDash val="solid"/>
            </a:ln>
            <a:effectLst/>
          </p:spPr>
        </p:cxnSp>
        <p:cxnSp>
          <p:nvCxnSpPr>
            <p:cNvPr id="160" name="直接连接符 353">
              <a:extLst>
                <a:ext uri="{FF2B5EF4-FFF2-40B4-BE49-F238E27FC236}">
                  <a16:creationId xmlns:a16="http://schemas.microsoft.com/office/drawing/2014/main" id="{6DFFB7AB-4619-4350-A8FD-B85564CA2738}"/>
                </a:ext>
              </a:extLst>
            </p:cNvPr>
            <p:cNvCxnSpPr/>
            <p:nvPr/>
          </p:nvCxnSpPr>
          <p:spPr>
            <a:xfrm>
              <a:off x="2277446" y="2771601"/>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1" name="直接连接符 354">
              <a:extLst>
                <a:ext uri="{FF2B5EF4-FFF2-40B4-BE49-F238E27FC236}">
                  <a16:creationId xmlns:a16="http://schemas.microsoft.com/office/drawing/2014/main" id="{EAEEA544-7E4D-4DCC-9484-D8972F6D12F0}"/>
                </a:ext>
              </a:extLst>
            </p:cNvPr>
            <p:cNvCxnSpPr/>
            <p:nvPr/>
          </p:nvCxnSpPr>
          <p:spPr>
            <a:xfrm>
              <a:off x="2372696" y="2771601"/>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2" name="直接连接符 355">
              <a:extLst>
                <a:ext uri="{FF2B5EF4-FFF2-40B4-BE49-F238E27FC236}">
                  <a16:creationId xmlns:a16="http://schemas.microsoft.com/office/drawing/2014/main" id="{7975D3C1-1BFB-4326-A0BF-092F4F69C27C}"/>
                </a:ext>
              </a:extLst>
            </p:cNvPr>
            <p:cNvCxnSpPr/>
            <p:nvPr/>
          </p:nvCxnSpPr>
          <p:spPr>
            <a:xfrm>
              <a:off x="2477557" y="2778068"/>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3" name="直接连接符 356">
              <a:extLst>
                <a:ext uri="{FF2B5EF4-FFF2-40B4-BE49-F238E27FC236}">
                  <a16:creationId xmlns:a16="http://schemas.microsoft.com/office/drawing/2014/main" id="{197E875D-3E6E-4F24-9387-E9FCD2E96FB5}"/>
                </a:ext>
              </a:extLst>
            </p:cNvPr>
            <p:cNvCxnSpPr/>
            <p:nvPr/>
          </p:nvCxnSpPr>
          <p:spPr>
            <a:xfrm>
              <a:off x="2572807" y="2778068"/>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64" name="矩形 357">
            <a:extLst>
              <a:ext uri="{FF2B5EF4-FFF2-40B4-BE49-F238E27FC236}">
                <a16:creationId xmlns:a16="http://schemas.microsoft.com/office/drawing/2014/main" id="{8AE2DE08-8334-4D18-AF46-63F9DAC2F4ED}"/>
              </a:ext>
            </a:extLst>
          </p:cNvPr>
          <p:cNvSpPr/>
          <p:nvPr/>
        </p:nvSpPr>
        <p:spPr>
          <a:xfrm>
            <a:off x="318763" y="2698523"/>
            <a:ext cx="1248946" cy="23997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200">
                <a:solidFill>
                  <a:srgbClr val="002060"/>
                </a:solidFill>
                <a:latin typeface="Arial" panose="020B0604020202020204" pitchFamily="34" charset="0"/>
              </a:rPr>
              <a:t>Front-end network</a:t>
            </a:r>
            <a:endParaRPr lang="en-US" altLang="zh-CN" sz="1200" b="1">
              <a:solidFill>
                <a:srgbClr val="002060"/>
              </a:solidFill>
              <a:latin typeface="Arial" panose="020B0604020202020204" pitchFamily="34" charset="0"/>
              <a:ea typeface="微软雅黑" panose="020B0503020204020204" pitchFamily="34" charset="-122"/>
            </a:endParaRPr>
          </a:p>
        </p:txBody>
      </p:sp>
      <p:sp>
        <p:nvSpPr>
          <p:cNvPr id="165" name="矩形 358">
            <a:extLst>
              <a:ext uri="{FF2B5EF4-FFF2-40B4-BE49-F238E27FC236}">
                <a16:creationId xmlns:a16="http://schemas.microsoft.com/office/drawing/2014/main" id="{BE10EDB0-E1B2-4043-8A1D-F96A19772A26}"/>
              </a:ext>
            </a:extLst>
          </p:cNvPr>
          <p:cNvSpPr/>
          <p:nvPr/>
        </p:nvSpPr>
        <p:spPr>
          <a:xfrm>
            <a:off x="211399" y="6059199"/>
            <a:ext cx="1248946" cy="23997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200">
                <a:solidFill>
                  <a:srgbClr val="002060"/>
                </a:solidFill>
                <a:latin typeface="Arial" panose="020B0604020202020204" pitchFamily="34" charset="0"/>
              </a:rPr>
              <a:t>Back-end network</a:t>
            </a:r>
            <a:endParaRPr lang="en-US" altLang="zh-CN" sz="1200" b="1">
              <a:solidFill>
                <a:srgbClr val="002060"/>
              </a:solidFill>
              <a:latin typeface="Arial" panose="020B0604020202020204" pitchFamily="34" charset="0"/>
              <a:ea typeface="微软雅黑" panose="020B0503020204020204" pitchFamily="34" charset="-122"/>
            </a:endParaRPr>
          </a:p>
        </p:txBody>
      </p:sp>
      <p:grpSp>
        <p:nvGrpSpPr>
          <p:cNvPr id="166" name="组合 361">
            <a:extLst>
              <a:ext uri="{FF2B5EF4-FFF2-40B4-BE49-F238E27FC236}">
                <a16:creationId xmlns:a16="http://schemas.microsoft.com/office/drawing/2014/main" id="{CE7744B7-A2B9-4DD7-8E8E-82EB5C0ACBBA}"/>
              </a:ext>
            </a:extLst>
          </p:cNvPr>
          <p:cNvGrpSpPr/>
          <p:nvPr/>
        </p:nvGrpSpPr>
        <p:grpSpPr>
          <a:xfrm>
            <a:off x="6854469" y="2616886"/>
            <a:ext cx="95250" cy="237415"/>
            <a:chOff x="6402674" y="2102295"/>
            <a:chExt cx="95250" cy="831968"/>
          </a:xfrm>
        </p:grpSpPr>
        <p:cxnSp>
          <p:nvCxnSpPr>
            <p:cNvPr id="167" name="直接连接符 359">
              <a:extLst>
                <a:ext uri="{FF2B5EF4-FFF2-40B4-BE49-F238E27FC236}">
                  <a16:creationId xmlns:a16="http://schemas.microsoft.com/office/drawing/2014/main" id="{57BE6B4E-3265-46F2-9D94-496206421913}"/>
                </a:ext>
              </a:extLst>
            </p:cNvPr>
            <p:cNvCxnSpPr/>
            <p:nvPr/>
          </p:nvCxnSpPr>
          <p:spPr>
            <a:xfrm>
              <a:off x="6402674" y="2102295"/>
              <a:ext cx="0" cy="83196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8" name="直接连接符 360">
              <a:extLst>
                <a:ext uri="{FF2B5EF4-FFF2-40B4-BE49-F238E27FC236}">
                  <a16:creationId xmlns:a16="http://schemas.microsoft.com/office/drawing/2014/main" id="{591EA7A2-87C0-4B95-8A44-2A4A02306999}"/>
                </a:ext>
              </a:extLst>
            </p:cNvPr>
            <p:cNvCxnSpPr/>
            <p:nvPr/>
          </p:nvCxnSpPr>
          <p:spPr>
            <a:xfrm>
              <a:off x="6497924" y="2102295"/>
              <a:ext cx="0" cy="83196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69" name="文本框 362">
            <a:extLst>
              <a:ext uri="{FF2B5EF4-FFF2-40B4-BE49-F238E27FC236}">
                <a16:creationId xmlns:a16="http://schemas.microsoft.com/office/drawing/2014/main" id="{BAC7608F-CA35-4322-BC0A-A2CC10BBD564}"/>
              </a:ext>
            </a:extLst>
          </p:cNvPr>
          <p:cNvSpPr txBox="1"/>
          <p:nvPr/>
        </p:nvSpPr>
        <p:spPr>
          <a:xfrm>
            <a:off x="2200325" y="5617263"/>
            <a:ext cx="1144289" cy="276999"/>
          </a:xfrm>
          <a:prstGeom prst="rect">
            <a:avLst/>
          </a:prstGeom>
          <a:noFill/>
        </p:spPr>
        <p:txBody>
          <a:bodyPr wrap="square" rtlCol="0">
            <a:noAutofit/>
          </a:bodyPr>
          <a:lstStyle/>
          <a:p>
            <a:pPr algn="ctr" fontAlgn="ctr"/>
            <a:r>
              <a:rPr lang="en-US" sz="1200" b="1">
                <a:solidFill>
                  <a:srgbClr val="1D1D1A"/>
                </a:solidFill>
                <a:latin typeface="Arial" panose="020B0604020202020204" pitchFamily="34" charset="0"/>
              </a:rPr>
              <a:t>SSD Pool</a:t>
            </a:r>
            <a:endParaRPr lang="en-US" altLang="zh-CN" sz="1200" b="1" kern="0">
              <a:solidFill>
                <a:srgbClr val="1D1D1A"/>
              </a:solidFill>
              <a:latin typeface="Arial" panose="020B0604020202020204" pitchFamily="34" charset="0"/>
              <a:ea typeface="微软雅黑" panose="020B0503020204020204" pitchFamily="34" charset="-122"/>
            </a:endParaRPr>
          </a:p>
        </p:txBody>
      </p:sp>
      <p:sp>
        <p:nvSpPr>
          <p:cNvPr id="170" name="文本框 363">
            <a:extLst>
              <a:ext uri="{FF2B5EF4-FFF2-40B4-BE49-F238E27FC236}">
                <a16:creationId xmlns:a16="http://schemas.microsoft.com/office/drawing/2014/main" id="{ADA49384-C483-413B-AC46-F0A7FD506C00}"/>
              </a:ext>
            </a:extLst>
          </p:cNvPr>
          <p:cNvSpPr txBox="1"/>
          <p:nvPr/>
        </p:nvSpPr>
        <p:spPr>
          <a:xfrm>
            <a:off x="5541127" y="5631626"/>
            <a:ext cx="1144289" cy="276999"/>
          </a:xfrm>
          <a:prstGeom prst="rect">
            <a:avLst/>
          </a:prstGeom>
          <a:noFill/>
        </p:spPr>
        <p:txBody>
          <a:bodyPr wrap="square" rtlCol="0">
            <a:noAutofit/>
          </a:bodyPr>
          <a:lstStyle/>
          <a:p>
            <a:pPr algn="ctr" fontAlgn="ctr"/>
            <a:r>
              <a:rPr lang="en-US" sz="1200" b="1">
                <a:solidFill>
                  <a:srgbClr val="1D1D1A"/>
                </a:solidFill>
                <a:latin typeface="Arial" panose="020B0604020202020204" pitchFamily="34" charset="0"/>
              </a:rPr>
              <a:t>HDD Pool</a:t>
            </a:r>
            <a:endParaRPr lang="en-US" altLang="zh-CN" sz="1200" b="1" kern="0">
              <a:solidFill>
                <a:srgbClr val="1D1D1A"/>
              </a:solidFill>
              <a:latin typeface="Arial" panose="020B0604020202020204" pitchFamily="34" charset="0"/>
              <a:ea typeface="微软雅黑" panose="020B0503020204020204" pitchFamily="34" charset="-122"/>
            </a:endParaRPr>
          </a:p>
        </p:txBody>
      </p:sp>
      <p:sp>
        <p:nvSpPr>
          <p:cNvPr id="171" name="TextBox 119">
            <a:extLst>
              <a:ext uri="{FF2B5EF4-FFF2-40B4-BE49-F238E27FC236}">
                <a16:creationId xmlns:a16="http://schemas.microsoft.com/office/drawing/2014/main" id="{C21BA652-2911-41E7-850A-D36BEA0956E2}"/>
              </a:ext>
            </a:extLst>
          </p:cNvPr>
          <p:cNvSpPr txBox="1"/>
          <p:nvPr/>
        </p:nvSpPr>
        <p:spPr>
          <a:xfrm>
            <a:off x="7705125" y="1192117"/>
            <a:ext cx="4196822" cy="5075777"/>
          </a:xfrm>
          <a:prstGeom prst="rect">
            <a:avLst/>
          </a:prstGeom>
          <a:noFill/>
        </p:spPr>
        <p:txBody>
          <a:bodyPr wrap="square" rtlCol="0">
            <a:noAutofit/>
          </a:bodyPr>
          <a:lstStyle/>
          <a:p>
            <a:pPr defTabSz="914400" fontAlgn="ctr"/>
            <a:r>
              <a:rPr lang="en-US" sz="1100" b="1">
                <a:latin typeface="Arial" panose="020B0604020202020204" pitchFamily="34" charset="0"/>
              </a:rPr>
              <a:t>Parallel high-performance client</a:t>
            </a:r>
            <a:endParaRPr lang="en-US" altLang="zh-CN" sz="1100" b="1">
              <a:latin typeface="Arial" panose="020B0604020202020204" pitchFamily="34" charset="0"/>
              <a:ea typeface="微软雅黑" panose="020B0503020204020204" pitchFamily="34" charset="-122"/>
            </a:endParaRPr>
          </a:p>
          <a:p>
            <a:pPr marL="171450" indent="-171450" defTabSz="914400" fontAlgn="ctr">
              <a:buFont typeface="Arial" panose="020B0604020202020204" pitchFamily="34" charset="0"/>
              <a:buChar char="•"/>
            </a:pPr>
            <a:r>
              <a:rPr lang="en-US" sz="1000">
                <a:solidFill>
                  <a:schemeClr val="accent1"/>
                </a:solidFill>
                <a:latin typeface="Arial" panose="020B0604020202020204" pitchFamily="34" charset="0"/>
              </a:rPr>
              <a:t>Compatible with POSIX and MPI-IO</a:t>
            </a:r>
            <a:r>
              <a:rPr lang="en-US" sz="1000">
                <a:latin typeface="Arial" panose="020B0604020202020204" pitchFamily="34" charset="0"/>
              </a:rPr>
              <a:t>: Meets the requirements of the high-performance compute application ecosystem and provides the MPI optimization library to contribute to the parallel compute community.</a:t>
            </a:r>
            <a:endParaRPr lang="en-US" altLang="zh-CN" sz="1000">
              <a:solidFill>
                <a:srgbClr val="000000"/>
              </a:solidFill>
              <a:latin typeface="Arial" panose="020B0604020202020204" pitchFamily="34" charset="0"/>
              <a:ea typeface="微软雅黑" panose="020B0503020204020204" pitchFamily="34" charset="-122"/>
            </a:endParaRPr>
          </a:p>
          <a:p>
            <a:pPr marL="171450" indent="-171450" defTabSz="914400" fontAlgn="ctr">
              <a:buFont typeface="Arial" panose="020B0604020202020204" pitchFamily="34" charset="0"/>
              <a:buChar char="•"/>
            </a:pPr>
            <a:r>
              <a:rPr lang="en-US" sz="1000">
                <a:solidFill>
                  <a:schemeClr val="accent1"/>
                </a:solidFill>
                <a:latin typeface="Arial" panose="020B0604020202020204" pitchFamily="34" charset="0"/>
              </a:rPr>
              <a:t>Parallel I/O for high performance</a:t>
            </a:r>
            <a:r>
              <a:rPr lang="en-US" sz="1000">
                <a:latin typeface="Arial" panose="020B0604020202020204" pitchFamily="34" charset="0"/>
              </a:rPr>
              <a:t>: 10+ </a:t>
            </a:r>
            <a:r>
              <a:rPr lang="en-US" sz="1000" err="1">
                <a:latin typeface="Arial" panose="020B0604020202020204" pitchFamily="34" charset="0"/>
              </a:rPr>
              <a:t>Gbit</a:t>
            </a:r>
            <a:r>
              <a:rPr lang="en-US" sz="1000">
                <a:latin typeface="Arial" panose="020B0604020202020204" pitchFamily="34" charset="0"/>
              </a:rPr>
              <a:t>/s for a single client and 4+ </a:t>
            </a:r>
            <a:r>
              <a:rPr lang="en-US" sz="1000" err="1">
                <a:latin typeface="Arial" panose="020B0604020202020204" pitchFamily="34" charset="0"/>
              </a:rPr>
              <a:t>Gbit</a:t>
            </a:r>
            <a:r>
              <a:rPr lang="en-US" sz="1000">
                <a:latin typeface="Arial" panose="020B0604020202020204" pitchFamily="34" charset="0"/>
              </a:rPr>
              <a:t>/s for a single thread</a:t>
            </a:r>
            <a:endParaRPr lang="en-US" altLang="zh-CN" sz="1000">
              <a:solidFill>
                <a:srgbClr val="000000"/>
              </a:solidFill>
              <a:latin typeface="Arial" panose="020B0604020202020204" pitchFamily="34" charset="0"/>
              <a:ea typeface="微软雅黑" panose="020B0503020204020204" pitchFamily="34" charset="-122"/>
            </a:endParaRPr>
          </a:p>
          <a:p>
            <a:pPr marL="171450" indent="-171450" defTabSz="914400" fontAlgn="ctr">
              <a:buFont typeface="Arial" panose="020B0604020202020204" pitchFamily="34" charset="0"/>
              <a:buChar char="•"/>
            </a:pPr>
            <a:r>
              <a:rPr lang="en-US" sz="1000">
                <a:solidFill>
                  <a:schemeClr val="accent1"/>
                </a:solidFill>
                <a:latin typeface="Arial" panose="020B0604020202020204" pitchFamily="34" charset="0"/>
              </a:rPr>
              <a:t>Intelligent </a:t>
            </a:r>
            <a:r>
              <a:rPr lang="en-US" sz="1000" err="1">
                <a:solidFill>
                  <a:schemeClr val="accent1"/>
                </a:solidFill>
                <a:latin typeface="Arial" panose="020B0604020202020204" pitchFamily="34" charset="0"/>
              </a:rPr>
              <a:t>prefetch</a:t>
            </a:r>
            <a:r>
              <a:rPr lang="en-US" sz="1000">
                <a:solidFill>
                  <a:schemeClr val="accent1"/>
                </a:solidFill>
                <a:latin typeface="Arial" panose="020B0604020202020204" pitchFamily="34" charset="0"/>
              </a:rPr>
              <a:t> and local cache</a:t>
            </a:r>
            <a:r>
              <a:rPr lang="en-US" sz="1000">
                <a:latin typeface="Arial" panose="020B0604020202020204" pitchFamily="34" charset="0"/>
              </a:rPr>
              <a:t>: Supports cross-file </a:t>
            </a:r>
            <a:r>
              <a:rPr lang="en-US" sz="1000" err="1">
                <a:latin typeface="Arial" panose="020B0604020202020204" pitchFamily="34" charset="0"/>
              </a:rPr>
              <a:t>prefetch</a:t>
            </a:r>
            <a:r>
              <a:rPr lang="en-US" sz="1000">
                <a:latin typeface="Arial" panose="020B0604020202020204" pitchFamily="34" charset="0"/>
              </a:rPr>
              <a:t> and local cache, and meets high-performance requirements of NDP.</a:t>
            </a:r>
            <a:endParaRPr lang="en-US" altLang="zh-CN" sz="1000">
              <a:solidFill>
                <a:srgbClr val="000000"/>
              </a:solidFill>
              <a:latin typeface="Arial" panose="020B0604020202020204" pitchFamily="34" charset="0"/>
              <a:ea typeface="微软雅黑" panose="020B0503020204020204" pitchFamily="34" charset="-122"/>
            </a:endParaRPr>
          </a:p>
          <a:p>
            <a:pPr marL="171450" indent="-171450" defTabSz="914400" fontAlgn="ctr">
              <a:buFont typeface="Arial" panose="020B0604020202020204" pitchFamily="34" charset="0"/>
              <a:buChar char="•"/>
            </a:pPr>
            <a:r>
              <a:rPr lang="en-US" sz="1000">
                <a:solidFill>
                  <a:schemeClr val="accent1"/>
                </a:solidFill>
                <a:latin typeface="Arial" panose="020B0604020202020204" pitchFamily="34" charset="0"/>
              </a:rPr>
              <a:t>Large-scale networking</a:t>
            </a:r>
            <a:r>
              <a:rPr lang="en-US" sz="1000">
                <a:latin typeface="Arial" panose="020B0604020202020204" pitchFamily="34" charset="0"/>
              </a:rPr>
              <a:t>: Meets the requirements of over 10,000 compute nodes.</a:t>
            </a:r>
            <a:endParaRPr lang="en-US" altLang="zh-CN" sz="1000">
              <a:solidFill>
                <a:srgbClr val="000000"/>
              </a:solidFill>
              <a:latin typeface="Arial" panose="020B0604020202020204" pitchFamily="34" charset="0"/>
              <a:ea typeface="微软雅黑" panose="020B0503020204020204" pitchFamily="34" charset="-122"/>
            </a:endParaRPr>
          </a:p>
          <a:p>
            <a:pPr defTabSz="914400" fontAlgn="ctr"/>
            <a:r>
              <a:rPr lang="en-US" sz="1100" b="1">
                <a:solidFill>
                  <a:srgbClr val="000000"/>
                </a:solidFill>
                <a:latin typeface="Arial" panose="020B0604020202020204" pitchFamily="34" charset="0"/>
              </a:rPr>
              <a:t>Collaborative scheduling of storage and compute resources</a:t>
            </a:r>
            <a:endParaRPr lang="en-US" altLang="zh-CN" sz="1100" b="1">
              <a:solidFill>
                <a:srgbClr val="000000"/>
              </a:solidFill>
              <a:latin typeface="Arial" panose="020B0604020202020204" pitchFamily="34" charset="0"/>
              <a:ea typeface="微软雅黑" panose="020B0503020204020204" pitchFamily="34" charset="-122"/>
            </a:endParaRPr>
          </a:p>
          <a:p>
            <a:pPr marL="171450" indent="-171450" defTabSz="914400" fontAlgn="ctr">
              <a:buFont typeface="Arial" panose="020B0604020202020204" pitchFamily="34" charset="0"/>
              <a:buChar char="•"/>
            </a:pPr>
            <a:r>
              <a:rPr lang="en-US" sz="1000">
                <a:solidFill>
                  <a:schemeClr val="accent1"/>
                </a:solidFill>
                <a:latin typeface="Arial" panose="020B0604020202020204" pitchFamily="34" charset="0"/>
              </a:rPr>
              <a:t>Huawei scheduler</a:t>
            </a:r>
            <a:r>
              <a:rPr lang="en-US" sz="1000">
                <a:latin typeface="Arial" panose="020B0604020202020204" pitchFamily="34" charset="0"/>
              </a:rPr>
              <a:t>: service scheduling and data storage collaboration, data pre-loading to SSDs, and local cache</a:t>
            </a:r>
            <a:endParaRPr lang="en-US" altLang="zh-CN" sz="1000">
              <a:solidFill>
                <a:srgbClr val="000000"/>
              </a:solidFill>
              <a:latin typeface="Arial" panose="020B0604020202020204" pitchFamily="34" charset="0"/>
              <a:ea typeface="微软雅黑" panose="020B0503020204020204" pitchFamily="34" charset="-122"/>
            </a:endParaRPr>
          </a:p>
          <a:p>
            <a:pPr marL="171450" indent="-171450" defTabSz="914400" fontAlgn="ctr">
              <a:buFont typeface="Arial" panose="020B0604020202020204" pitchFamily="34" charset="0"/>
              <a:buChar char="•"/>
            </a:pPr>
            <a:r>
              <a:rPr lang="en-US" sz="1000" err="1">
                <a:solidFill>
                  <a:schemeClr val="accent1"/>
                </a:solidFill>
                <a:latin typeface="Arial" panose="020B0604020202020204" pitchFamily="34" charset="0"/>
              </a:rPr>
              <a:t>QoS</a:t>
            </a:r>
            <a:r>
              <a:rPr lang="en-US" sz="1000">
                <a:solidFill>
                  <a:schemeClr val="accent1"/>
                </a:solidFill>
                <a:latin typeface="Arial" panose="020B0604020202020204" pitchFamily="34" charset="0"/>
              </a:rPr>
              <a:t> load awareness</a:t>
            </a:r>
            <a:r>
              <a:rPr lang="en-US" sz="1000">
                <a:latin typeface="Arial" panose="020B0604020202020204" pitchFamily="34" charset="0"/>
              </a:rPr>
              <a:t>: I/O monitoring and load distribution avoid scheduling based on compute capabilities and improve overall compute efficiency.</a:t>
            </a:r>
            <a:endParaRPr lang="en-US" altLang="zh-CN" sz="1000">
              <a:solidFill>
                <a:srgbClr val="000000"/>
              </a:solidFill>
              <a:latin typeface="Arial" panose="020B0604020202020204" pitchFamily="34" charset="0"/>
              <a:ea typeface="微软雅黑" panose="020B0503020204020204" pitchFamily="34" charset="-122"/>
            </a:endParaRPr>
          </a:p>
          <a:p>
            <a:pPr defTabSz="914400" fontAlgn="ctr"/>
            <a:r>
              <a:rPr lang="en-US" sz="1100" b="1">
                <a:solidFill>
                  <a:srgbClr val="000000"/>
                </a:solidFill>
                <a:latin typeface="Arial" panose="020B0604020202020204" pitchFamily="34" charset="0"/>
              </a:rPr>
              <a:t>High-density customized hardware</a:t>
            </a:r>
            <a:endParaRPr lang="en-US" altLang="zh-CN" sz="1100" b="1">
              <a:solidFill>
                <a:srgbClr val="000000"/>
              </a:solidFill>
              <a:latin typeface="Arial" panose="020B0604020202020204" pitchFamily="34" charset="0"/>
              <a:ea typeface="微软雅黑" panose="020B0503020204020204" pitchFamily="34" charset="-122"/>
            </a:endParaRPr>
          </a:p>
          <a:p>
            <a:pPr marL="171450" indent="-171450" defTabSz="914400" fontAlgn="ctr">
              <a:buFont typeface="Arial" panose="020B0604020202020204" pitchFamily="34" charset="0"/>
              <a:buChar char="•"/>
            </a:pPr>
            <a:r>
              <a:rPr lang="en-US" sz="1000">
                <a:solidFill>
                  <a:schemeClr val="accent1"/>
                </a:solidFill>
                <a:latin typeface="Arial" panose="020B0604020202020204" pitchFamily="34" charset="0"/>
              </a:rPr>
              <a:t>All-flash Atlantic architecture</a:t>
            </a:r>
            <a:r>
              <a:rPr lang="en-US" sz="1000">
                <a:latin typeface="Arial" panose="020B0604020202020204" pitchFamily="34" charset="0"/>
              </a:rPr>
              <a:t>: 5 U, 8 controllers, 80 disks, 70 </a:t>
            </a:r>
            <a:r>
              <a:rPr lang="en-US" sz="1000" err="1">
                <a:latin typeface="Arial" panose="020B0604020202020204" pitchFamily="34" charset="0"/>
              </a:rPr>
              <a:t>Gbit</a:t>
            </a:r>
            <a:r>
              <a:rPr lang="en-US" sz="1000">
                <a:latin typeface="Arial" panose="020B0604020202020204" pitchFamily="34" charset="0"/>
              </a:rPr>
              <a:t>/s IOPS per enclosure @ 1.6 million IOPS</a:t>
            </a:r>
          </a:p>
          <a:p>
            <a:pPr marL="171450" indent="-171450" defTabSz="914400" fontAlgn="ctr">
              <a:buFont typeface="Arial" panose="020B0604020202020204" pitchFamily="34" charset="0"/>
              <a:buChar char="•"/>
            </a:pPr>
            <a:r>
              <a:rPr lang="en-US" sz="1000">
                <a:solidFill>
                  <a:schemeClr val="accent1"/>
                </a:solidFill>
                <a:latin typeface="Arial" panose="020B0604020202020204" pitchFamily="34" charset="0"/>
              </a:rPr>
              <a:t>High-density Pacific architecture</a:t>
            </a:r>
            <a:r>
              <a:rPr lang="en-US" sz="1000">
                <a:latin typeface="Arial" panose="020B0604020202020204" pitchFamily="34" charset="0"/>
              </a:rPr>
              <a:t>: 5 U 120 disks, supporting online maintenance and providing a high ratio EC to ensure high disk rate.</a:t>
            </a:r>
            <a:endParaRPr lang="en-US" altLang="zh-CN" sz="1000">
              <a:solidFill>
                <a:srgbClr val="000000"/>
              </a:solidFill>
              <a:latin typeface="Arial" panose="020B0604020202020204" pitchFamily="34" charset="0"/>
              <a:ea typeface="微软雅黑" panose="020B0503020204020204" pitchFamily="34" charset="-122"/>
            </a:endParaRPr>
          </a:p>
          <a:p>
            <a:pPr marL="171450" indent="-171450" defTabSz="914400" fontAlgn="ctr">
              <a:buFont typeface="Arial" panose="020B0604020202020204" pitchFamily="34" charset="0"/>
              <a:buChar char="•"/>
            </a:pPr>
            <a:r>
              <a:rPr lang="en-US" sz="1000">
                <a:solidFill>
                  <a:schemeClr val="accent1"/>
                </a:solidFill>
                <a:latin typeface="Arial" panose="020B0604020202020204" pitchFamily="34" charset="0"/>
              </a:rPr>
              <a:t>Back-end network free</a:t>
            </a:r>
            <a:r>
              <a:rPr lang="en-US" sz="1000">
                <a:latin typeface="Arial" panose="020B0604020202020204" pitchFamily="34" charset="0"/>
              </a:rPr>
              <a:t>: With the built-in switch module, the back-end network does not need to be deployed independently if the number of enclosures is less than 3.</a:t>
            </a:r>
            <a:endParaRPr lang="en-US" altLang="zh-CN" sz="900">
              <a:solidFill>
                <a:srgbClr val="000000"/>
              </a:solidFill>
              <a:latin typeface="Arial" panose="020B0604020202020204" pitchFamily="34" charset="0"/>
              <a:ea typeface="微软雅黑" panose="020B0503020204020204" pitchFamily="34" charset="-122"/>
            </a:endParaRPr>
          </a:p>
          <a:p>
            <a:pPr defTabSz="914400" fontAlgn="ctr"/>
            <a:r>
              <a:rPr lang="en-US" sz="1100" b="1">
                <a:solidFill>
                  <a:srgbClr val="000000"/>
                </a:solidFill>
                <a:latin typeface="Arial" panose="020B0604020202020204" pitchFamily="34" charset="0"/>
              </a:rPr>
              <a:t>Data </a:t>
            </a:r>
            <a:r>
              <a:rPr lang="en-US" sz="1100" b="1" err="1">
                <a:solidFill>
                  <a:srgbClr val="000000"/>
                </a:solidFill>
                <a:latin typeface="Arial" panose="020B0604020202020204" pitchFamily="34" charset="0"/>
              </a:rPr>
              <a:t>tiering</a:t>
            </a:r>
            <a:r>
              <a:rPr lang="en-US" sz="1100" b="1">
                <a:solidFill>
                  <a:srgbClr val="000000"/>
                </a:solidFill>
                <a:latin typeface="Arial" panose="020B0604020202020204" pitchFamily="34" charset="0"/>
              </a:rPr>
              <a:t> for cost reduction</a:t>
            </a:r>
            <a:endParaRPr lang="en-US" altLang="zh-CN" sz="1100" b="1">
              <a:solidFill>
                <a:srgbClr val="000000"/>
              </a:solidFill>
              <a:latin typeface="Arial" panose="020B0604020202020204" pitchFamily="34" charset="0"/>
              <a:ea typeface="微软雅黑" panose="020B0503020204020204" pitchFamily="34" charset="-122"/>
            </a:endParaRPr>
          </a:p>
          <a:p>
            <a:pPr marL="171450" indent="-171450" defTabSz="914400" fontAlgn="ctr">
              <a:buFont typeface="Arial" panose="020B0604020202020204" pitchFamily="34" charset="0"/>
              <a:buChar char="•"/>
            </a:pPr>
            <a:r>
              <a:rPr lang="en-US" sz="1000">
                <a:solidFill>
                  <a:schemeClr val="accent1"/>
                </a:solidFill>
                <a:latin typeface="Arial" panose="020B0604020202020204" pitchFamily="34" charset="0"/>
              </a:rPr>
              <a:t>Single view and multiple media pools</a:t>
            </a:r>
            <a:r>
              <a:rPr lang="en-US" sz="1000">
                <a:latin typeface="Arial" panose="020B0604020202020204" pitchFamily="34" charset="0"/>
              </a:rPr>
              <a:t>: Ensure that the service view will not be changed and applications will not be affected by the change.</a:t>
            </a:r>
            <a:endParaRPr lang="en-US" altLang="zh-CN" sz="1000">
              <a:solidFill>
                <a:srgbClr val="000000"/>
              </a:solidFill>
              <a:latin typeface="Arial" panose="020B0604020202020204" pitchFamily="34" charset="0"/>
              <a:ea typeface="微软雅黑" panose="020B0503020204020204" pitchFamily="34" charset="-122"/>
            </a:endParaRPr>
          </a:p>
          <a:p>
            <a:pPr marL="171450" indent="-171450" defTabSz="914400" fontAlgn="ctr">
              <a:buFont typeface="Arial" panose="020B0604020202020204" pitchFamily="34" charset="0"/>
              <a:buChar char="•"/>
            </a:pPr>
            <a:r>
              <a:rPr lang="en-US" sz="1000">
                <a:solidFill>
                  <a:schemeClr val="accent1"/>
                </a:solidFill>
                <a:latin typeface="Arial" panose="020B0604020202020204" pitchFamily="34" charset="0"/>
              </a:rPr>
              <a:t>Traditional burst buffer free</a:t>
            </a:r>
            <a:r>
              <a:rPr lang="en-US" sz="1000">
                <a:latin typeface="Arial" panose="020B0604020202020204" pitchFamily="34" charset="0"/>
              </a:rPr>
              <a:t>: The all-flash optimized file system simplifies the deployment of a single namespace and provides higher performance especially for metadata access.</a:t>
            </a:r>
            <a:endParaRPr lang="en-US" altLang="zh-CN" sz="1000">
              <a:solidFill>
                <a:srgbClr val="000000"/>
              </a:solidFill>
              <a:latin typeface="Arial" panose="020B0604020202020204" pitchFamily="34" charset="0"/>
              <a:ea typeface="微软雅黑" panose="020B0503020204020204" pitchFamily="34" charset="-122"/>
            </a:endParaRPr>
          </a:p>
        </p:txBody>
      </p:sp>
      <p:sp>
        <p:nvSpPr>
          <p:cNvPr id="172" name="标题 1">
            <a:extLst>
              <a:ext uri="{FF2B5EF4-FFF2-40B4-BE49-F238E27FC236}">
                <a16:creationId xmlns:a16="http://schemas.microsoft.com/office/drawing/2014/main" id="{359D8AF9-F1EA-4503-8C27-D1F787B76CE7}"/>
              </a:ext>
            </a:extLst>
          </p:cNvPr>
          <p:cNvSpPr txBox="1">
            <a:spLocks/>
          </p:cNvSpPr>
          <p:nvPr/>
        </p:nvSpPr>
        <p:spPr>
          <a:xfrm>
            <a:off x="621090" y="243872"/>
            <a:ext cx="10337747" cy="490906"/>
          </a:xfrm>
          <a:prstGeom prst="rect">
            <a:avLst/>
          </a:prstGeom>
          <a:noFill/>
          <a:ln w="9525">
            <a:noFill/>
            <a:miter lim="800000"/>
            <a:headEnd/>
            <a:tailEnd/>
          </a:ln>
        </p:spPr>
        <p:txBody>
          <a:bodyPr vert="horz" wrap="square" lIns="95295" tIns="47645" rIns="95295" bIns="47645" numCol="1" anchor="t" anchorCtr="0" compatLnSpc="1">
            <a:prstTxWarp prst="textNoShape">
              <a:avLst/>
            </a:prstTxWarp>
            <a:noAutofit/>
          </a:bodyPr>
          <a:lstStyle>
            <a:defPPr>
              <a:defRPr lang="en-US"/>
            </a:defPPr>
            <a:lvl1pPr defTabSz="1187323" fontAlgn="ctr">
              <a:lnSpc>
                <a:spcPct val="90000"/>
              </a:lnSpc>
              <a:spcBef>
                <a:spcPct val="0"/>
              </a:spcBef>
              <a:buNone/>
              <a:defRPr sz="2800" b="1">
                <a:solidFill>
                  <a:prstClr val="black"/>
                </a:solidFill>
                <a:latin typeface="Arial" panose="020B0604020202020204" pitchFamily="34" charset="0"/>
                <a:ea typeface="+mj-ea"/>
                <a:cs typeface="+mj-cs"/>
              </a:defRPr>
            </a:lvl1pPr>
          </a:lstStyle>
          <a:p>
            <a:pPr>
              <a:lnSpc>
                <a:spcPct val="100000"/>
              </a:lnSpc>
            </a:pPr>
            <a:r>
              <a:rPr lang="en-US" sz="2400"/>
              <a:t>NAS HPC Solution: Parallel High Performance, Storage and Compute Collaborative Scheduling, High-Density Hardware, and Data </a:t>
            </a:r>
            <a:r>
              <a:rPr lang="en-US" sz="2400" err="1"/>
              <a:t>Tiering</a:t>
            </a:r>
            <a:endParaRPr lang="en-US" altLang="zh-CN" sz="2400"/>
          </a:p>
        </p:txBody>
      </p:sp>
    </p:spTree>
    <p:extLst>
      <p:ext uri="{BB962C8B-B14F-4D97-AF65-F5344CB8AC3E}">
        <p14:creationId xmlns:p14="http://schemas.microsoft.com/office/powerpoint/2010/main" val="2087169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117F1-1388-4BB8-BF17-3E3140B638CD}"/>
              </a:ext>
            </a:extLst>
          </p:cNvPr>
          <p:cNvSpPr>
            <a:spLocks noGrp="1"/>
          </p:cNvSpPr>
          <p:nvPr>
            <p:ph type="title"/>
          </p:nvPr>
        </p:nvSpPr>
        <p:spPr>
          <a:xfrm>
            <a:off x="196361" y="316314"/>
            <a:ext cx="10515600" cy="632846"/>
          </a:xfrm>
        </p:spPr>
        <p:txBody>
          <a:bodyPr>
            <a:normAutofit/>
          </a:bodyPr>
          <a:lstStyle/>
          <a:p>
            <a:r>
              <a:rPr lang="en-US" sz="3200"/>
              <a:t>OceanStor 100D NAS Quick Introduction</a:t>
            </a:r>
          </a:p>
        </p:txBody>
      </p:sp>
      <p:sp>
        <p:nvSpPr>
          <p:cNvPr id="4" name="矩形 4">
            <a:extLst>
              <a:ext uri="{FF2B5EF4-FFF2-40B4-BE49-F238E27FC236}">
                <a16:creationId xmlns:a16="http://schemas.microsoft.com/office/drawing/2014/main" id="{BCBEE99D-CC14-48D8-9D7B-C67B7171F243}"/>
              </a:ext>
            </a:extLst>
          </p:cNvPr>
          <p:cNvSpPr/>
          <p:nvPr/>
        </p:nvSpPr>
        <p:spPr>
          <a:xfrm>
            <a:off x="413601" y="1191539"/>
            <a:ext cx="5040560" cy="3702624"/>
          </a:xfrm>
          <a:prstGeom prst="rect">
            <a:avLst/>
          </a:prstGeom>
          <a:solidFill>
            <a:srgbClr val="0070C0">
              <a:alpha val="10196"/>
            </a:srgbClr>
          </a:solidFill>
          <a:ln>
            <a:noFill/>
          </a:ln>
        </p:spPr>
        <p:txBody>
          <a:bodyPr vert="horz" wrap="square" lIns="91440" tIns="45720" rIns="91440" bIns="45720" numCol="1" anchor="t" anchorCtr="0" compatLnSpc="1">
            <a:prstTxWarp prst="textNoShape">
              <a:avLst/>
            </a:prstTxWarp>
            <a:noAutofit/>
          </a:bodyPr>
          <a:lstStyle/>
          <a:p>
            <a:pPr fontAlgn="ctr"/>
            <a:endParaRPr lang="en-US" altLang="zh-CN">
              <a:latin typeface="Arial" panose="020B0604020202020204" pitchFamily="34" charset="0"/>
            </a:endParaRPr>
          </a:p>
        </p:txBody>
      </p:sp>
      <p:grpSp>
        <p:nvGrpSpPr>
          <p:cNvPr id="5" name="组合 7184">
            <a:extLst>
              <a:ext uri="{FF2B5EF4-FFF2-40B4-BE49-F238E27FC236}">
                <a16:creationId xmlns:a16="http://schemas.microsoft.com/office/drawing/2014/main" id="{0623E530-6BBC-400A-9065-652E12D12D7B}"/>
              </a:ext>
            </a:extLst>
          </p:cNvPr>
          <p:cNvGrpSpPr/>
          <p:nvPr/>
        </p:nvGrpSpPr>
        <p:grpSpPr>
          <a:xfrm>
            <a:off x="1191460" y="3730936"/>
            <a:ext cx="3497870" cy="986201"/>
            <a:chOff x="7199482" y="5790871"/>
            <a:chExt cx="3497870" cy="627063"/>
          </a:xfrm>
        </p:grpSpPr>
        <p:sp>
          <p:nvSpPr>
            <p:cNvPr id="6" name="Freeform 14">
              <a:extLst>
                <a:ext uri="{FF2B5EF4-FFF2-40B4-BE49-F238E27FC236}">
                  <a16:creationId xmlns:a16="http://schemas.microsoft.com/office/drawing/2014/main" id="{825B44F2-5101-4E35-A53A-96334CAC9509}"/>
                </a:ext>
              </a:extLst>
            </p:cNvPr>
            <p:cNvSpPr>
              <a:spLocks/>
            </p:cNvSpPr>
            <p:nvPr/>
          </p:nvSpPr>
          <p:spPr bwMode="auto">
            <a:xfrm>
              <a:off x="7199482" y="5790871"/>
              <a:ext cx="3497870" cy="627063"/>
            </a:xfrm>
            <a:custGeom>
              <a:avLst/>
              <a:gdLst>
                <a:gd name="T0" fmla="*/ 275 w 275"/>
                <a:gd name="T1" fmla="*/ 47 h 167"/>
                <a:gd name="T2" fmla="*/ 275 w 275"/>
                <a:gd name="T3" fmla="*/ 47 h 167"/>
                <a:gd name="T4" fmla="*/ 137 w 275"/>
                <a:gd name="T5" fmla="*/ 0 h 167"/>
                <a:gd name="T6" fmla="*/ 0 w 275"/>
                <a:gd name="T7" fmla="*/ 47 h 167"/>
                <a:gd name="T8" fmla="*/ 0 w 275"/>
                <a:gd name="T9" fmla="*/ 121 h 167"/>
                <a:gd name="T10" fmla="*/ 137 w 275"/>
                <a:gd name="T11" fmla="*/ 167 h 167"/>
                <a:gd name="T12" fmla="*/ 274 w 275"/>
                <a:gd name="T13" fmla="*/ 121 h 167"/>
                <a:gd name="T14" fmla="*/ 275 w 275"/>
                <a:gd name="T15" fmla="*/ 121 h 167"/>
                <a:gd name="T16" fmla="*/ 275 w 275"/>
                <a:gd name="T17" fmla="*/ 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167">
                  <a:moveTo>
                    <a:pt x="275" y="47"/>
                  </a:moveTo>
                  <a:cubicBezTo>
                    <a:pt x="275" y="47"/>
                    <a:pt x="275" y="47"/>
                    <a:pt x="275" y="47"/>
                  </a:cubicBezTo>
                  <a:cubicBezTo>
                    <a:pt x="275" y="21"/>
                    <a:pt x="213" y="0"/>
                    <a:pt x="137" y="0"/>
                  </a:cubicBezTo>
                  <a:cubicBezTo>
                    <a:pt x="62" y="0"/>
                    <a:pt x="0" y="21"/>
                    <a:pt x="0" y="47"/>
                  </a:cubicBezTo>
                  <a:cubicBezTo>
                    <a:pt x="0" y="121"/>
                    <a:pt x="0" y="121"/>
                    <a:pt x="0" y="121"/>
                  </a:cubicBezTo>
                  <a:cubicBezTo>
                    <a:pt x="2" y="147"/>
                    <a:pt x="63" y="167"/>
                    <a:pt x="137" y="167"/>
                  </a:cubicBezTo>
                  <a:cubicBezTo>
                    <a:pt x="212" y="167"/>
                    <a:pt x="273" y="147"/>
                    <a:pt x="274" y="121"/>
                  </a:cubicBezTo>
                  <a:cubicBezTo>
                    <a:pt x="275" y="121"/>
                    <a:pt x="275" y="121"/>
                    <a:pt x="275" y="121"/>
                  </a:cubicBezTo>
                  <a:lnTo>
                    <a:pt x="275" y="47"/>
                  </a:lnTo>
                  <a:close/>
                </a:path>
              </a:pathLst>
            </a:custGeom>
            <a:solidFill>
              <a:srgbClr val="2298F0">
                <a:alpha val="30196"/>
              </a:srgbClr>
            </a:solidFill>
            <a:ln>
              <a:noFill/>
            </a:ln>
          </p:spPr>
          <p:txBody>
            <a:bodyPr vert="horz" wrap="square" lIns="91440" tIns="45720" rIns="91440" bIns="45720" numCol="1" anchor="t" anchorCtr="0" compatLnSpc="1">
              <a:prstTxWarp prst="textNoShape">
                <a:avLst/>
              </a:prstTxWarp>
              <a:noAutofit/>
            </a:bodyPr>
            <a:lstStyle/>
            <a:p>
              <a:pPr fontAlgn="ctr"/>
              <a:endParaRPr lang="en-US" altLang="zh-CN">
                <a:latin typeface="Arial" panose="020B0604020202020204" pitchFamily="34" charset="0"/>
              </a:endParaRPr>
            </a:p>
          </p:txBody>
        </p:sp>
        <p:grpSp>
          <p:nvGrpSpPr>
            <p:cNvPr id="7" name="组合 7183">
              <a:extLst>
                <a:ext uri="{FF2B5EF4-FFF2-40B4-BE49-F238E27FC236}">
                  <a16:creationId xmlns:a16="http://schemas.microsoft.com/office/drawing/2014/main" id="{2D159109-3406-4C0C-B818-EE2BF49ED7BC}"/>
                </a:ext>
              </a:extLst>
            </p:cNvPr>
            <p:cNvGrpSpPr/>
            <p:nvPr/>
          </p:nvGrpSpPr>
          <p:grpSpPr>
            <a:xfrm>
              <a:off x="7199482" y="5967083"/>
              <a:ext cx="3497870" cy="450851"/>
              <a:chOff x="7199482" y="6346496"/>
              <a:chExt cx="3497870" cy="450851"/>
            </a:xfrm>
          </p:grpSpPr>
          <p:sp>
            <p:nvSpPr>
              <p:cNvPr id="8" name="Freeform 15">
                <a:extLst>
                  <a:ext uri="{FF2B5EF4-FFF2-40B4-BE49-F238E27FC236}">
                    <a16:creationId xmlns:a16="http://schemas.microsoft.com/office/drawing/2014/main" id="{95F99330-1A50-4D71-8047-358FD09F324D}"/>
                  </a:ext>
                </a:extLst>
              </p:cNvPr>
              <p:cNvSpPr>
                <a:spLocks/>
              </p:cNvSpPr>
              <p:nvPr/>
            </p:nvSpPr>
            <p:spPr bwMode="auto">
              <a:xfrm>
                <a:off x="7199482" y="6346496"/>
                <a:ext cx="3497870" cy="228600"/>
              </a:xfrm>
              <a:custGeom>
                <a:avLst/>
                <a:gdLst>
                  <a:gd name="T0" fmla="*/ 138 w 275"/>
                  <a:gd name="T1" fmla="*/ 48 h 61"/>
                  <a:gd name="T2" fmla="*/ 0 w 275"/>
                  <a:gd name="T3" fmla="*/ 1 h 61"/>
                  <a:gd name="T4" fmla="*/ 0 w 275"/>
                  <a:gd name="T5" fmla="*/ 1 h 61"/>
                  <a:gd name="T6" fmla="*/ 0 w 275"/>
                  <a:gd name="T7" fmla="*/ 15 h 61"/>
                  <a:gd name="T8" fmla="*/ 137 w 275"/>
                  <a:gd name="T9" fmla="*/ 61 h 61"/>
                  <a:gd name="T10" fmla="*/ 274 w 275"/>
                  <a:gd name="T11" fmla="*/ 15 h 61"/>
                  <a:gd name="T12" fmla="*/ 275 w 275"/>
                  <a:gd name="T13" fmla="*/ 15 h 61"/>
                  <a:gd name="T14" fmla="*/ 275 w 275"/>
                  <a:gd name="T15" fmla="*/ 0 h 61"/>
                  <a:gd name="T16" fmla="*/ 138 w 275"/>
                  <a:gd name="T17" fmla="*/ 4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61">
                    <a:moveTo>
                      <a:pt x="138" y="48"/>
                    </a:moveTo>
                    <a:cubicBezTo>
                      <a:pt x="62" y="48"/>
                      <a:pt x="0" y="27"/>
                      <a:pt x="0" y="1"/>
                    </a:cubicBezTo>
                    <a:cubicBezTo>
                      <a:pt x="0" y="1"/>
                      <a:pt x="0" y="1"/>
                      <a:pt x="0" y="1"/>
                    </a:cubicBezTo>
                    <a:cubicBezTo>
                      <a:pt x="0" y="15"/>
                      <a:pt x="0" y="15"/>
                      <a:pt x="0" y="15"/>
                    </a:cubicBezTo>
                    <a:cubicBezTo>
                      <a:pt x="2" y="41"/>
                      <a:pt x="63" y="61"/>
                      <a:pt x="137" y="61"/>
                    </a:cubicBezTo>
                    <a:cubicBezTo>
                      <a:pt x="212" y="61"/>
                      <a:pt x="273" y="41"/>
                      <a:pt x="274" y="15"/>
                    </a:cubicBezTo>
                    <a:cubicBezTo>
                      <a:pt x="275" y="15"/>
                      <a:pt x="275" y="15"/>
                      <a:pt x="275" y="15"/>
                    </a:cubicBezTo>
                    <a:cubicBezTo>
                      <a:pt x="275" y="0"/>
                      <a:pt x="275" y="0"/>
                      <a:pt x="275" y="0"/>
                    </a:cubicBezTo>
                    <a:cubicBezTo>
                      <a:pt x="275" y="26"/>
                      <a:pt x="213" y="48"/>
                      <a:pt x="138" y="48"/>
                    </a:cubicBezTo>
                    <a:close/>
                  </a:path>
                </a:pathLst>
              </a:custGeom>
              <a:solidFill>
                <a:srgbClr val="65B7F5"/>
              </a:solidFill>
              <a:ln>
                <a:noFill/>
              </a:ln>
            </p:spPr>
            <p:txBody>
              <a:bodyPr vert="horz" wrap="square" lIns="91440" tIns="45720" rIns="91440" bIns="45720" numCol="1" anchor="t" anchorCtr="0" compatLnSpc="1">
                <a:prstTxWarp prst="textNoShape">
                  <a:avLst/>
                </a:prstTxWarp>
                <a:noAutofit/>
              </a:bodyPr>
              <a:lstStyle/>
              <a:p>
                <a:pPr fontAlgn="ctr"/>
                <a:endParaRPr lang="en-US" altLang="zh-CN">
                  <a:latin typeface="Arial" panose="020B0604020202020204" pitchFamily="34" charset="0"/>
                </a:endParaRPr>
              </a:p>
            </p:txBody>
          </p:sp>
          <p:sp>
            <p:nvSpPr>
              <p:cNvPr id="9" name="Freeform 16">
                <a:extLst>
                  <a:ext uri="{FF2B5EF4-FFF2-40B4-BE49-F238E27FC236}">
                    <a16:creationId xmlns:a16="http://schemas.microsoft.com/office/drawing/2014/main" id="{A6ECE372-07C4-473D-8270-7AD82A3E49D7}"/>
                  </a:ext>
                </a:extLst>
              </p:cNvPr>
              <p:cNvSpPr>
                <a:spLocks/>
              </p:cNvSpPr>
              <p:nvPr/>
            </p:nvSpPr>
            <p:spPr bwMode="auto">
              <a:xfrm>
                <a:off x="7199482" y="6403646"/>
                <a:ext cx="3497870" cy="239713"/>
              </a:xfrm>
              <a:custGeom>
                <a:avLst/>
                <a:gdLst>
                  <a:gd name="T0" fmla="*/ 274 w 275"/>
                  <a:gd name="T1" fmla="*/ 0 h 64"/>
                  <a:gd name="T2" fmla="*/ 137 w 275"/>
                  <a:gd name="T3" fmla="*/ 46 h 64"/>
                  <a:gd name="T4" fmla="*/ 0 w 275"/>
                  <a:gd name="T5" fmla="*/ 0 h 64"/>
                  <a:gd name="T6" fmla="*/ 0 w 275"/>
                  <a:gd name="T7" fmla="*/ 18 h 64"/>
                  <a:gd name="T8" fmla="*/ 137 w 275"/>
                  <a:gd name="T9" fmla="*/ 64 h 64"/>
                  <a:gd name="T10" fmla="*/ 274 w 275"/>
                  <a:gd name="T11" fmla="*/ 18 h 64"/>
                  <a:gd name="T12" fmla="*/ 275 w 275"/>
                  <a:gd name="T13" fmla="*/ 18 h 64"/>
                  <a:gd name="T14" fmla="*/ 275 w 275"/>
                  <a:gd name="T15" fmla="*/ 0 h 64"/>
                  <a:gd name="T16" fmla="*/ 274 w 275"/>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64">
                    <a:moveTo>
                      <a:pt x="274" y="0"/>
                    </a:moveTo>
                    <a:cubicBezTo>
                      <a:pt x="273" y="26"/>
                      <a:pt x="212" y="46"/>
                      <a:pt x="137" y="46"/>
                    </a:cubicBezTo>
                    <a:cubicBezTo>
                      <a:pt x="63" y="46"/>
                      <a:pt x="2" y="26"/>
                      <a:pt x="0" y="0"/>
                    </a:cubicBezTo>
                    <a:cubicBezTo>
                      <a:pt x="0" y="18"/>
                      <a:pt x="0" y="18"/>
                      <a:pt x="0" y="18"/>
                    </a:cubicBezTo>
                    <a:cubicBezTo>
                      <a:pt x="2" y="44"/>
                      <a:pt x="63" y="64"/>
                      <a:pt x="137" y="64"/>
                    </a:cubicBezTo>
                    <a:cubicBezTo>
                      <a:pt x="212" y="64"/>
                      <a:pt x="273" y="44"/>
                      <a:pt x="274" y="18"/>
                    </a:cubicBezTo>
                    <a:cubicBezTo>
                      <a:pt x="275" y="18"/>
                      <a:pt x="275" y="18"/>
                      <a:pt x="275" y="18"/>
                    </a:cubicBezTo>
                    <a:cubicBezTo>
                      <a:pt x="275" y="0"/>
                      <a:pt x="275" y="0"/>
                      <a:pt x="275" y="0"/>
                    </a:cubicBezTo>
                    <a:lnTo>
                      <a:pt x="274" y="0"/>
                    </a:lnTo>
                    <a:close/>
                  </a:path>
                </a:pathLst>
              </a:custGeom>
              <a:solidFill>
                <a:srgbClr val="00B0F0"/>
              </a:solidFill>
              <a:ln>
                <a:noFill/>
              </a:ln>
            </p:spPr>
            <p:txBody>
              <a:bodyPr vert="horz" wrap="square" lIns="91440" tIns="45720" rIns="91440" bIns="45720" numCol="1" anchor="t" anchorCtr="0" compatLnSpc="1">
                <a:prstTxWarp prst="textNoShape">
                  <a:avLst/>
                </a:prstTxWarp>
                <a:noAutofit/>
              </a:bodyPr>
              <a:lstStyle/>
              <a:p>
                <a:pPr fontAlgn="ctr"/>
                <a:endParaRPr lang="en-US" altLang="zh-CN">
                  <a:latin typeface="Arial" panose="020B0604020202020204" pitchFamily="34" charset="0"/>
                </a:endParaRPr>
              </a:p>
            </p:txBody>
          </p:sp>
          <p:sp>
            <p:nvSpPr>
              <p:cNvPr id="10" name="Freeform 17">
                <a:extLst>
                  <a:ext uri="{FF2B5EF4-FFF2-40B4-BE49-F238E27FC236}">
                    <a16:creationId xmlns:a16="http://schemas.microsoft.com/office/drawing/2014/main" id="{DF518434-1398-4C9D-89BD-20B4260A01A2}"/>
                  </a:ext>
                </a:extLst>
              </p:cNvPr>
              <p:cNvSpPr>
                <a:spLocks/>
              </p:cNvSpPr>
              <p:nvPr/>
            </p:nvSpPr>
            <p:spPr bwMode="auto">
              <a:xfrm>
                <a:off x="7199482" y="6473496"/>
                <a:ext cx="3497870" cy="236538"/>
              </a:xfrm>
              <a:custGeom>
                <a:avLst/>
                <a:gdLst>
                  <a:gd name="T0" fmla="*/ 274 w 275"/>
                  <a:gd name="T1" fmla="*/ 0 h 63"/>
                  <a:gd name="T2" fmla="*/ 137 w 275"/>
                  <a:gd name="T3" fmla="*/ 46 h 63"/>
                  <a:gd name="T4" fmla="*/ 0 w 275"/>
                  <a:gd name="T5" fmla="*/ 0 h 63"/>
                  <a:gd name="T6" fmla="*/ 0 w 275"/>
                  <a:gd name="T7" fmla="*/ 17 h 63"/>
                  <a:gd name="T8" fmla="*/ 137 w 275"/>
                  <a:gd name="T9" fmla="*/ 63 h 63"/>
                  <a:gd name="T10" fmla="*/ 274 w 275"/>
                  <a:gd name="T11" fmla="*/ 17 h 63"/>
                  <a:gd name="T12" fmla="*/ 275 w 275"/>
                  <a:gd name="T13" fmla="*/ 17 h 63"/>
                  <a:gd name="T14" fmla="*/ 275 w 275"/>
                  <a:gd name="T15" fmla="*/ 0 h 63"/>
                  <a:gd name="T16" fmla="*/ 274 w 275"/>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63">
                    <a:moveTo>
                      <a:pt x="274" y="0"/>
                    </a:moveTo>
                    <a:cubicBezTo>
                      <a:pt x="273" y="25"/>
                      <a:pt x="212" y="46"/>
                      <a:pt x="137" y="46"/>
                    </a:cubicBezTo>
                    <a:cubicBezTo>
                      <a:pt x="63" y="46"/>
                      <a:pt x="2" y="25"/>
                      <a:pt x="0" y="0"/>
                    </a:cubicBezTo>
                    <a:cubicBezTo>
                      <a:pt x="0" y="17"/>
                      <a:pt x="0" y="17"/>
                      <a:pt x="0" y="17"/>
                    </a:cubicBezTo>
                    <a:cubicBezTo>
                      <a:pt x="2" y="43"/>
                      <a:pt x="63" y="63"/>
                      <a:pt x="137" y="63"/>
                    </a:cubicBezTo>
                    <a:cubicBezTo>
                      <a:pt x="212" y="63"/>
                      <a:pt x="273" y="43"/>
                      <a:pt x="274" y="17"/>
                    </a:cubicBezTo>
                    <a:cubicBezTo>
                      <a:pt x="275" y="17"/>
                      <a:pt x="275" y="17"/>
                      <a:pt x="275" y="17"/>
                    </a:cubicBezTo>
                    <a:cubicBezTo>
                      <a:pt x="275" y="0"/>
                      <a:pt x="275" y="0"/>
                      <a:pt x="275" y="0"/>
                    </a:cubicBezTo>
                    <a:lnTo>
                      <a:pt x="274" y="0"/>
                    </a:lnTo>
                    <a:close/>
                  </a:path>
                </a:pathLst>
              </a:custGeom>
              <a:solidFill>
                <a:srgbClr val="4C70C0"/>
              </a:solidFill>
              <a:ln>
                <a:noFill/>
              </a:ln>
            </p:spPr>
            <p:txBody>
              <a:bodyPr vert="horz" wrap="square" lIns="91440" tIns="45720" rIns="91440" bIns="45720" numCol="1" anchor="t" anchorCtr="0" compatLnSpc="1">
                <a:prstTxWarp prst="textNoShape">
                  <a:avLst/>
                </a:prstTxWarp>
                <a:noAutofit/>
              </a:bodyPr>
              <a:lstStyle/>
              <a:p>
                <a:pPr fontAlgn="ctr"/>
                <a:endParaRPr lang="en-US" altLang="zh-CN">
                  <a:latin typeface="Arial" panose="020B0604020202020204" pitchFamily="34" charset="0"/>
                </a:endParaRPr>
              </a:p>
            </p:txBody>
          </p:sp>
          <p:sp>
            <p:nvSpPr>
              <p:cNvPr id="11" name="Freeform 18">
                <a:extLst>
                  <a:ext uri="{FF2B5EF4-FFF2-40B4-BE49-F238E27FC236}">
                    <a16:creationId xmlns:a16="http://schemas.microsoft.com/office/drawing/2014/main" id="{D47861CA-D7AB-42D4-B96A-4DBBC504CC70}"/>
                  </a:ext>
                </a:extLst>
              </p:cNvPr>
              <p:cNvSpPr>
                <a:spLocks/>
              </p:cNvSpPr>
              <p:nvPr/>
            </p:nvSpPr>
            <p:spPr bwMode="auto">
              <a:xfrm>
                <a:off x="7199482" y="6538584"/>
                <a:ext cx="3497870" cy="258763"/>
              </a:xfrm>
              <a:custGeom>
                <a:avLst/>
                <a:gdLst>
                  <a:gd name="T0" fmla="*/ 137 w 275"/>
                  <a:gd name="T1" fmla="*/ 46 h 69"/>
                  <a:gd name="T2" fmla="*/ 0 w 275"/>
                  <a:gd name="T3" fmla="*/ 0 h 69"/>
                  <a:gd name="T4" fmla="*/ 0 w 275"/>
                  <a:gd name="T5" fmla="*/ 23 h 69"/>
                  <a:gd name="T6" fmla="*/ 137 w 275"/>
                  <a:gd name="T7" fmla="*/ 69 h 69"/>
                  <a:gd name="T8" fmla="*/ 274 w 275"/>
                  <a:gd name="T9" fmla="*/ 23 h 69"/>
                  <a:gd name="T10" fmla="*/ 275 w 275"/>
                  <a:gd name="T11" fmla="*/ 23 h 69"/>
                  <a:gd name="T12" fmla="*/ 275 w 275"/>
                  <a:gd name="T13" fmla="*/ 0 h 69"/>
                  <a:gd name="T14" fmla="*/ 274 w 275"/>
                  <a:gd name="T15" fmla="*/ 0 h 69"/>
                  <a:gd name="T16" fmla="*/ 137 w 275"/>
                  <a:gd name="T17" fmla="*/ 4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69">
                    <a:moveTo>
                      <a:pt x="137" y="46"/>
                    </a:moveTo>
                    <a:cubicBezTo>
                      <a:pt x="63" y="46"/>
                      <a:pt x="2" y="25"/>
                      <a:pt x="0" y="0"/>
                    </a:cubicBezTo>
                    <a:cubicBezTo>
                      <a:pt x="0" y="23"/>
                      <a:pt x="0" y="23"/>
                      <a:pt x="0" y="23"/>
                    </a:cubicBezTo>
                    <a:cubicBezTo>
                      <a:pt x="2" y="49"/>
                      <a:pt x="63" y="69"/>
                      <a:pt x="137" y="69"/>
                    </a:cubicBezTo>
                    <a:cubicBezTo>
                      <a:pt x="212" y="69"/>
                      <a:pt x="273" y="49"/>
                      <a:pt x="274" y="23"/>
                    </a:cubicBezTo>
                    <a:cubicBezTo>
                      <a:pt x="275" y="23"/>
                      <a:pt x="275" y="23"/>
                      <a:pt x="275" y="23"/>
                    </a:cubicBezTo>
                    <a:cubicBezTo>
                      <a:pt x="275" y="0"/>
                      <a:pt x="275" y="0"/>
                      <a:pt x="275" y="0"/>
                    </a:cubicBezTo>
                    <a:cubicBezTo>
                      <a:pt x="274" y="0"/>
                      <a:pt x="274" y="0"/>
                      <a:pt x="274" y="0"/>
                    </a:cubicBezTo>
                    <a:cubicBezTo>
                      <a:pt x="273" y="25"/>
                      <a:pt x="212" y="46"/>
                      <a:pt x="137" y="46"/>
                    </a:cubicBezTo>
                    <a:close/>
                  </a:path>
                </a:pathLst>
              </a:custGeom>
              <a:solidFill>
                <a:srgbClr val="0070C0"/>
              </a:solidFill>
              <a:ln>
                <a:noFill/>
              </a:ln>
            </p:spPr>
            <p:txBody>
              <a:bodyPr vert="horz" wrap="square" lIns="91440" tIns="45720" rIns="91440" bIns="45720" numCol="1" anchor="t" anchorCtr="0" compatLnSpc="1">
                <a:prstTxWarp prst="textNoShape">
                  <a:avLst/>
                </a:prstTxWarp>
                <a:noAutofit/>
              </a:bodyPr>
              <a:lstStyle/>
              <a:p>
                <a:pPr fontAlgn="ctr"/>
                <a:endParaRPr lang="en-US" altLang="zh-CN">
                  <a:latin typeface="Arial" panose="020B0604020202020204" pitchFamily="34" charset="0"/>
                </a:endParaRPr>
              </a:p>
            </p:txBody>
          </p:sp>
        </p:grpSp>
      </p:grpSp>
      <p:pic>
        <p:nvPicPr>
          <p:cNvPr id="12" name="Picture 3" descr="U:\华为\2017\8月\D-201708169-存储PPT优化-赵娜-薛迪\文件\胶片美化\陈勇-ROBO解决方案\Link\未标题-7.png">
            <a:extLst>
              <a:ext uri="{FF2B5EF4-FFF2-40B4-BE49-F238E27FC236}">
                <a16:creationId xmlns:a16="http://schemas.microsoft.com/office/drawing/2014/main" id="{35EA19AD-5D40-42EA-8960-CC3135B7773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contrast="-51000"/>
                    </a14:imgEffect>
                  </a14:imgLayer>
                </a14:imgProps>
              </a:ext>
            </a:extLst>
          </a:blip>
          <a:srcRect/>
          <a:stretch>
            <a:fillRect/>
          </a:stretch>
        </p:blipFill>
        <p:spPr bwMode="auto">
          <a:xfrm>
            <a:off x="1191460" y="2877939"/>
            <a:ext cx="3484842" cy="640755"/>
          </a:xfrm>
          <a:prstGeom prst="rect">
            <a:avLst/>
          </a:prstGeom>
          <a:noFill/>
        </p:spPr>
      </p:pic>
      <p:sp>
        <p:nvSpPr>
          <p:cNvPr id="13" name="矩形 113">
            <a:extLst>
              <a:ext uri="{FF2B5EF4-FFF2-40B4-BE49-F238E27FC236}">
                <a16:creationId xmlns:a16="http://schemas.microsoft.com/office/drawing/2014/main" id="{0455C042-24ED-4EAB-941D-B94379E876F1}"/>
              </a:ext>
            </a:extLst>
          </p:cNvPr>
          <p:cNvSpPr/>
          <p:nvPr/>
        </p:nvSpPr>
        <p:spPr>
          <a:xfrm>
            <a:off x="205948" y="1057956"/>
            <a:ext cx="5418863" cy="401496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kumimoji="1" lang="en-US" altLang="zh-CN" sz="1600" b="1">
              <a:solidFill>
                <a:schemeClr val="bg1"/>
              </a:solidFill>
              <a:latin typeface="Arial" panose="020B0604020202020204" pitchFamily="34" charset="0"/>
              <a:ea typeface="微软雅黑" pitchFamily="34" charset="-122"/>
              <a:cs typeface="Arial"/>
            </a:endParaRPr>
          </a:p>
        </p:txBody>
      </p:sp>
      <p:sp>
        <p:nvSpPr>
          <p:cNvPr id="14" name="梯形 81">
            <a:extLst>
              <a:ext uri="{FF2B5EF4-FFF2-40B4-BE49-F238E27FC236}">
                <a16:creationId xmlns:a16="http://schemas.microsoft.com/office/drawing/2014/main" id="{2B01229D-B3C9-4154-9639-EE50924D8570}"/>
              </a:ext>
            </a:extLst>
          </p:cNvPr>
          <p:cNvSpPr/>
          <p:nvPr/>
        </p:nvSpPr>
        <p:spPr>
          <a:xfrm rot="10800000">
            <a:off x="961083" y="2185312"/>
            <a:ext cx="3945595" cy="266886"/>
          </a:xfrm>
          <a:prstGeom prst="trapezoid">
            <a:avLst>
              <a:gd name="adj" fmla="val 556566"/>
            </a:avLst>
          </a:prstGeom>
          <a:gradFill>
            <a:gsLst>
              <a:gs pos="0">
                <a:srgbClr val="2298F0">
                  <a:alpha val="74000"/>
                </a:srgbClr>
              </a:gs>
              <a:gs pos="100000">
                <a:srgbClr val="2298F0">
                  <a:alpha val="0"/>
                </a:srgbClr>
              </a:gs>
            </a:gsLst>
            <a:lin ang="5400000" scaled="0"/>
          </a:gradFill>
          <a:ln w="3175">
            <a:noFill/>
          </a:ln>
        </p:spPr>
        <p:txBody>
          <a:bodyPr wrap="square" lIns="0" tIns="0" rIns="0" bIns="0" rtlCol="0">
            <a:noAutofit/>
          </a:bodyPr>
          <a:lstStyle/>
          <a:p>
            <a:pPr lvl="1" fontAlgn="ctr"/>
            <a:endParaRPr lang="en-US" altLang="zh-CN">
              <a:latin typeface="Arial" panose="020B0604020202020204" pitchFamily="34" charset="0"/>
            </a:endParaRPr>
          </a:p>
        </p:txBody>
      </p:sp>
      <p:pic>
        <p:nvPicPr>
          <p:cNvPr id="15" name="图片 8">
            <a:extLst>
              <a:ext uri="{FF2B5EF4-FFF2-40B4-BE49-F238E27FC236}">
                <a16:creationId xmlns:a16="http://schemas.microsoft.com/office/drawing/2014/main" id="{920C5566-734D-4430-A429-06049C2BB8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9050" y="1651041"/>
            <a:ext cx="749662" cy="665576"/>
          </a:xfrm>
          <a:prstGeom prst="rect">
            <a:avLst/>
          </a:prstGeom>
        </p:spPr>
      </p:pic>
      <p:pic>
        <p:nvPicPr>
          <p:cNvPr id="16" name="图片 9">
            <a:extLst>
              <a:ext uri="{FF2B5EF4-FFF2-40B4-BE49-F238E27FC236}">
                <a16:creationId xmlns:a16="http://schemas.microsoft.com/office/drawing/2014/main" id="{1BDA184B-FB91-4BDB-9E85-6540B3C8E7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8506" y="1632908"/>
            <a:ext cx="781392" cy="701842"/>
          </a:xfrm>
          <a:prstGeom prst="rect">
            <a:avLst/>
          </a:prstGeom>
        </p:spPr>
      </p:pic>
      <p:pic>
        <p:nvPicPr>
          <p:cNvPr id="17" name="图片 10">
            <a:extLst>
              <a:ext uri="{FF2B5EF4-FFF2-40B4-BE49-F238E27FC236}">
                <a16:creationId xmlns:a16="http://schemas.microsoft.com/office/drawing/2014/main" id="{08981AC9-D707-413A-84D9-D01A62DE43D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53454" y="1651364"/>
            <a:ext cx="1032654" cy="664930"/>
          </a:xfrm>
          <a:prstGeom prst="rect">
            <a:avLst/>
          </a:prstGeom>
        </p:spPr>
      </p:pic>
      <p:sp>
        <p:nvSpPr>
          <p:cNvPr id="18" name="346547218">
            <a:extLst>
              <a:ext uri="{FF2B5EF4-FFF2-40B4-BE49-F238E27FC236}">
                <a16:creationId xmlns:a16="http://schemas.microsoft.com/office/drawing/2014/main" id="{E77B1806-8CDA-4851-8052-D20B7EC91A0D}"/>
              </a:ext>
            </a:extLst>
          </p:cNvPr>
          <p:cNvSpPr txBox="1"/>
          <p:nvPr/>
        </p:nvSpPr>
        <p:spPr>
          <a:xfrm>
            <a:off x="1037640" y="1293763"/>
            <a:ext cx="652743" cy="307777"/>
          </a:xfrm>
          <a:prstGeom prst="rect">
            <a:avLst/>
          </a:prstGeom>
          <a:noFill/>
        </p:spPr>
        <p:txBody>
          <a:bodyPr wrap="square" rtlCol="0">
            <a:noAutofit/>
          </a:bodyPr>
          <a:lstStyle/>
          <a:p>
            <a:pPr marL="0" marR="0" lvl="0" indent="0" defTabSz="1219444" eaLnBrk="1" fontAlgn="ctr" latinLnBrk="0" hangingPunct="1">
              <a:lnSpc>
                <a:spcPct val="100000"/>
              </a:lnSpc>
              <a:spcBef>
                <a:spcPts val="0"/>
              </a:spcBef>
              <a:spcAft>
                <a:spcPts val="0"/>
              </a:spcAft>
              <a:buClrTx/>
              <a:buSzTx/>
              <a:buFontTx/>
              <a:buNone/>
              <a:tabLst/>
              <a:defRPr/>
            </a:pPr>
            <a:r>
              <a:rPr lang="en-US" altLang="zh-CN" sz="1400" kern="0">
                <a:solidFill>
                  <a:schemeClr val="tx1">
                    <a:lumMod val="75000"/>
                    <a:lumOff val="25000"/>
                  </a:schemeClr>
                </a:solidFill>
                <a:latin typeface="Arial" panose="020B0604020202020204" pitchFamily="34" charset="0"/>
                <a:ea typeface="微软雅黑"/>
              </a:rPr>
              <a:t>App 1</a:t>
            </a:r>
            <a:endParaRPr kumimoji="0" lang="en-US" altLang="zh-CN" sz="1400" b="0" i="0" u="none" strike="noStrike" kern="0" cap="none" spc="0" normalizeH="0" baseline="0" noProof="0">
              <a:ln>
                <a:noFill/>
              </a:ln>
              <a:solidFill>
                <a:schemeClr val="tx1">
                  <a:lumMod val="75000"/>
                  <a:lumOff val="25000"/>
                </a:schemeClr>
              </a:solidFill>
              <a:uLnTx/>
              <a:uFillTx/>
              <a:latin typeface="Arial" panose="020B0604020202020204" pitchFamily="34" charset="0"/>
              <a:ea typeface="微软雅黑"/>
            </a:endParaRPr>
          </a:p>
        </p:txBody>
      </p:sp>
      <p:sp>
        <p:nvSpPr>
          <p:cNvPr id="19" name="1083403268">
            <a:extLst>
              <a:ext uri="{FF2B5EF4-FFF2-40B4-BE49-F238E27FC236}">
                <a16:creationId xmlns:a16="http://schemas.microsoft.com/office/drawing/2014/main" id="{37597446-57A9-415B-8C46-6E2E89357F7F}"/>
              </a:ext>
            </a:extLst>
          </p:cNvPr>
          <p:cNvSpPr txBox="1"/>
          <p:nvPr/>
        </p:nvSpPr>
        <p:spPr>
          <a:xfrm>
            <a:off x="2612319" y="1293763"/>
            <a:ext cx="652743" cy="307777"/>
          </a:xfrm>
          <a:prstGeom prst="rect">
            <a:avLst/>
          </a:prstGeom>
          <a:noFill/>
        </p:spPr>
        <p:txBody>
          <a:bodyPr wrap="square" rtlCol="0">
            <a:noAutofit/>
          </a:bodyPr>
          <a:lstStyle/>
          <a:p>
            <a:pPr marL="0" marR="0" lvl="0" indent="0" defTabSz="1219444" eaLnBrk="1" fontAlgn="ctr"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chemeClr val="tx1">
                    <a:lumMod val="75000"/>
                    <a:lumOff val="25000"/>
                  </a:schemeClr>
                </a:solidFill>
                <a:uLnTx/>
                <a:uFillTx/>
                <a:latin typeface="Arial" panose="020B0604020202020204" pitchFamily="34" charset="0"/>
                <a:ea typeface="微软雅黑"/>
              </a:rPr>
              <a:t>App 2</a:t>
            </a:r>
          </a:p>
        </p:txBody>
      </p:sp>
      <p:sp>
        <p:nvSpPr>
          <p:cNvPr id="20" name="1344725156">
            <a:extLst>
              <a:ext uri="{FF2B5EF4-FFF2-40B4-BE49-F238E27FC236}">
                <a16:creationId xmlns:a16="http://schemas.microsoft.com/office/drawing/2014/main" id="{49156865-0240-42EE-96A5-F84E202EA22F}"/>
              </a:ext>
            </a:extLst>
          </p:cNvPr>
          <p:cNvSpPr txBox="1"/>
          <p:nvPr/>
        </p:nvSpPr>
        <p:spPr>
          <a:xfrm>
            <a:off x="3953454" y="1293763"/>
            <a:ext cx="683200" cy="307777"/>
          </a:xfrm>
          <a:prstGeom prst="rect">
            <a:avLst/>
          </a:prstGeom>
          <a:noFill/>
        </p:spPr>
        <p:txBody>
          <a:bodyPr wrap="square" rtlCol="0">
            <a:noAutofit/>
          </a:bodyPr>
          <a:lstStyle/>
          <a:p>
            <a:pPr marL="0" marR="0" lvl="0" indent="0" defTabSz="1219444" eaLnBrk="1" fontAlgn="ctr" latinLnBrk="0" hangingPunct="1">
              <a:lnSpc>
                <a:spcPct val="100000"/>
              </a:lnSpc>
              <a:spcBef>
                <a:spcPts val="0"/>
              </a:spcBef>
              <a:spcAft>
                <a:spcPts val="0"/>
              </a:spcAft>
              <a:buClrTx/>
              <a:buSzTx/>
              <a:buFontTx/>
              <a:buNone/>
              <a:tabLst/>
              <a:defRPr/>
            </a:pPr>
            <a:r>
              <a:rPr lang="en-US" altLang="zh-CN" sz="1400" kern="0">
                <a:solidFill>
                  <a:srgbClr val="2298F0"/>
                </a:solidFill>
                <a:latin typeface="Arial" panose="020B0604020202020204" pitchFamily="34" charset="0"/>
                <a:ea typeface="微软雅黑"/>
              </a:rPr>
              <a:t>App N</a:t>
            </a:r>
            <a:endParaRPr kumimoji="0" lang="en-US" altLang="zh-CN" sz="1400" b="0" i="0" u="none" strike="noStrike" kern="0" cap="none" spc="0" normalizeH="0" baseline="0" noProof="0">
              <a:ln>
                <a:noFill/>
              </a:ln>
              <a:solidFill>
                <a:srgbClr val="2298F0"/>
              </a:solidFill>
              <a:uLnTx/>
              <a:uFillTx/>
              <a:latin typeface="Arial" panose="020B0604020202020204" pitchFamily="34" charset="0"/>
              <a:ea typeface="微软雅黑"/>
            </a:endParaRPr>
          </a:p>
        </p:txBody>
      </p:sp>
      <p:pic>
        <p:nvPicPr>
          <p:cNvPr id="21" name="Picture 2" descr="C:\Users\Meiling\Desktop\shutterstock_332367473 [转换]-01副本.png">
            <a:extLst>
              <a:ext uri="{FF2B5EF4-FFF2-40B4-BE49-F238E27FC236}">
                <a16:creationId xmlns:a16="http://schemas.microsoft.com/office/drawing/2014/main" id="{5B4EFB3F-A19E-48EB-9EB3-C51F4E80086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37737" y="3012384"/>
            <a:ext cx="2592288" cy="44224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组合 7186">
            <a:extLst>
              <a:ext uri="{FF2B5EF4-FFF2-40B4-BE49-F238E27FC236}">
                <a16:creationId xmlns:a16="http://schemas.microsoft.com/office/drawing/2014/main" id="{583687DB-BD49-401D-AF40-E1F1EA548310}"/>
              </a:ext>
            </a:extLst>
          </p:cNvPr>
          <p:cNvGrpSpPr/>
          <p:nvPr/>
        </p:nvGrpSpPr>
        <p:grpSpPr>
          <a:xfrm>
            <a:off x="1997788" y="3561957"/>
            <a:ext cx="1872208" cy="106886"/>
            <a:chOff x="12000346" y="4378812"/>
            <a:chExt cx="1098252" cy="86356"/>
          </a:xfrm>
          <a:solidFill>
            <a:schemeClr val="bg1">
              <a:lumMod val="50000"/>
            </a:schemeClr>
          </a:solidFill>
        </p:grpSpPr>
        <p:grpSp>
          <p:nvGrpSpPr>
            <p:cNvPr id="23" name="组合 294">
              <a:extLst>
                <a:ext uri="{FF2B5EF4-FFF2-40B4-BE49-F238E27FC236}">
                  <a16:creationId xmlns:a16="http://schemas.microsoft.com/office/drawing/2014/main" id="{5EFC7C5A-3EC7-4CD7-8157-78F58FC842B4}"/>
                </a:ext>
              </a:extLst>
            </p:cNvPr>
            <p:cNvGrpSpPr/>
            <p:nvPr/>
          </p:nvGrpSpPr>
          <p:grpSpPr>
            <a:xfrm>
              <a:off x="12379079" y="4378812"/>
              <a:ext cx="340786" cy="86356"/>
              <a:chOff x="3293224" y="1661160"/>
              <a:chExt cx="952523" cy="143976"/>
            </a:xfrm>
            <a:grpFill/>
          </p:grpSpPr>
          <p:grpSp>
            <p:nvGrpSpPr>
              <p:cNvPr id="38" name="组合 192">
                <a:extLst>
                  <a:ext uri="{FF2B5EF4-FFF2-40B4-BE49-F238E27FC236}">
                    <a16:creationId xmlns:a16="http://schemas.microsoft.com/office/drawing/2014/main" id="{88EFE0B3-BF7E-4EA3-B933-4F2A99EF1DC3}"/>
                  </a:ext>
                </a:extLst>
              </p:cNvPr>
              <p:cNvGrpSpPr/>
              <p:nvPr/>
            </p:nvGrpSpPr>
            <p:grpSpPr>
              <a:xfrm>
                <a:off x="3984186" y="1725247"/>
                <a:ext cx="108861" cy="20192"/>
                <a:chOff x="10707167" y="1194489"/>
                <a:chExt cx="196850" cy="36513"/>
              </a:xfrm>
              <a:grpFill/>
            </p:grpSpPr>
            <p:sp>
              <p:nvSpPr>
                <p:cNvPr id="40" name="Freeform 6">
                  <a:extLst>
                    <a:ext uri="{FF2B5EF4-FFF2-40B4-BE49-F238E27FC236}">
                      <a16:creationId xmlns:a16="http://schemas.microsoft.com/office/drawing/2014/main" id="{E3BF51BE-A12C-4CCD-B90F-2655EAE55ECA}"/>
                    </a:ext>
                  </a:extLst>
                </p:cNvPr>
                <p:cNvSpPr>
                  <a:spLocks/>
                </p:cNvSpPr>
                <p:nvPr/>
              </p:nvSpPr>
              <p:spPr bwMode="auto">
                <a:xfrm>
                  <a:off x="10707167" y="1194489"/>
                  <a:ext cx="36513" cy="36513"/>
                </a:xfrm>
                <a:custGeom>
                  <a:avLst/>
                  <a:gdLst/>
                  <a:ahLst/>
                  <a:cxnLst>
                    <a:cxn ang="0">
                      <a:pos x="189" y="343"/>
                    </a:cxn>
                    <a:cxn ang="0">
                      <a:pos x="222" y="336"/>
                    </a:cxn>
                    <a:cxn ang="0">
                      <a:pos x="253" y="322"/>
                    </a:cxn>
                    <a:cxn ang="0">
                      <a:pos x="280" y="304"/>
                    </a:cxn>
                    <a:cxn ang="0">
                      <a:pos x="304" y="282"/>
                    </a:cxn>
                    <a:cxn ang="0">
                      <a:pos x="322" y="254"/>
                    </a:cxn>
                    <a:cxn ang="0">
                      <a:pos x="335" y="224"/>
                    </a:cxn>
                    <a:cxn ang="0">
                      <a:pos x="341" y="190"/>
                    </a:cxn>
                    <a:cxn ang="0">
                      <a:pos x="341" y="154"/>
                    </a:cxn>
                    <a:cxn ang="0">
                      <a:pos x="335" y="122"/>
                    </a:cxn>
                    <a:cxn ang="0">
                      <a:pos x="322" y="91"/>
                    </a:cxn>
                    <a:cxn ang="0">
                      <a:pos x="304" y="64"/>
                    </a:cxn>
                    <a:cxn ang="0">
                      <a:pos x="280" y="40"/>
                    </a:cxn>
                    <a:cxn ang="0">
                      <a:pos x="253" y="22"/>
                    </a:cxn>
                    <a:cxn ang="0">
                      <a:pos x="222" y="9"/>
                    </a:cxn>
                    <a:cxn ang="0">
                      <a:pos x="189" y="1"/>
                    </a:cxn>
                    <a:cxn ang="0">
                      <a:pos x="154" y="1"/>
                    </a:cxn>
                    <a:cxn ang="0">
                      <a:pos x="121" y="9"/>
                    </a:cxn>
                    <a:cxn ang="0">
                      <a:pos x="90" y="22"/>
                    </a:cxn>
                    <a:cxn ang="0">
                      <a:pos x="63" y="40"/>
                    </a:cxn>
                    <a:cxn ang="0">
                      <a:pos x="39" y="64"/>
                    </a:cxn>
                    <a:cxn ang="0">
                      <a:pos x="21" y="91"/>
                    </a:cxn>
                    <a:cxn ang="0">
                      <a:pos x="9" y="122"/>
                    </a:cxn>
                    <a:cxn ang="0">
                      <a:pos x="2" y="154"/>
                    </a:cxn>
                    <a:cxn ang="0">
                      <a:pos x="2" y="190"/>
                    </a:cxn>
                    <a:cxn ang="0">
                      <a:pos x="9" y="224"/>
                    </a:cxn>
                    <a:cxn ang="0">
                      <a:pos x="21" y="254"/>
                    </a:cxn>
                    <a:cxn ang="0">
                      <a:pos x="39" y="282"/>
                    </a:cxn>
                    <a:cxn ang="0">
                      <a:pos x="63" y="304"/>
                    </a:cxn>
                    <a:cxn ang="0">
                      <a:pos x="90" y="322"/>
                    </a:cxn>
                    <a:cxn ang="0">
                      <a:pos x="121" y="336"/>
                    </a:cxn>
                    <a:cxn ang="0">
                      <a:pos x="154" y="343"/>
                    </a:cxn>
                  </a:cxnLst>
                  <a:rect l="0" t="0" r="r" b="b"/>
                  <a:pathLst>
                    <a:path w="342" h="344">
                      <a:moveTo>
                        <a:pt x="171" y="344"/>
                      </a:moveTo>
                      <a:lnTo>
                        <a:pt x="189" y="343"/>
                      </a:lnTo>
                      <a:lnTo>
                        <a:pt x="206" y="340"/>
                      </a:lnTo>
                      <a:lnTo>
                        <a:pt x="222" y="336"/>
                      </a:lnTo>
                      <a:lnTo>
                        <a:pt x="238" y="331"/>
                      </a:lnTo>
                      <a:lnTo>
                        <a:pt x="253" y="322"/>
                      </a:lnTo>
                      <a:lnTo>
                        <a:pt x="267" y="314"/>
                      </a:lnTo>
                      <a:lnTo>
                        <a:pt x="280" y="304"/>
                      </a:lnTo>
                      <a:lnTo>
                        <a:pt x="292" y="293"/>
                      </a:lnTo>
                      <a:lnTo>
                        <a:pt x="304" y="282"/>
                      </a:lnTo>
                      <a:lnTo>
                        <a:pt x="313" y="268"/>
                      </a:lnTo>
                      <a:lnTo>
                        <a:pt x="322" y="254"/>
                      </a:lnTo>
                      <a:lnTo>
                        <a:pt x="329" y="239"/>
                      </a:lnTo>
                      <a:lnTo>
                        <a:pt x="335" y="224"/>
                      </a:lnTo>
                      <a:lnTo>
                        <a:pt x="339" y="206"/>
                      </a:lnTo>
                      <a:lnTo>
                        <a:pt x="341" y="190"/>
                      </a:lnTo>
                      <a:lnTo>
                        <a:pt x="342" y="173"/>
                      </a:lnTo>
                      <a:lnTo>
                        <a:pt x="341" y="154"/>
                      </a:lnTo>
                      <a:lnTo>
                        <a:pt x="339" y="138"/>
                      </a:lnTo>
                      <a:lnTo>
                        <a:pt x="335" y="122"/>
                      </a:lnTo>
                      <a:lnTo>
                        <a:pt x="329" y="105"/>
                      </a:lnTo>
                      <a:lnTo>
                        <a:pt x="322" y="91"/>
                      </a:lnTo>
                      <a:lnTo>
                        <a:pt x="313" y="77"/>
                      </a:lnTo>
                      <a:lnTo>
                        <a:pt x="304" y="64"/>
                      </a:lnTo>
                      <a:lnTo>
                        <a:pt x="292" y="51"/>
                      </a:lnTo>
                      <a:lnTo>
                        <a:pt x="280" y="40"/>
                      </a:lnTo>
                      <a:lnTo>
                        <a:pt x="267" y="30"/>
                      </a:lnTo>
                      <a:lnTo>
                        <a:pt x="253" y="22"/>
                      </a:lnTo>
                      <a:lnTo>
                        <a:pt x="238" y="15"/>
                      </a:lnTo>
                      <a:lnTo>
                        <a:pt x="222" y="9"/>
                      </a:lnTo>
                      <a:lnTo>
                        <a:pt x="206" y="4"/>
                      </a:lnTo>
                      <a:lnTo>
                        <a:pt x="189" y="1"/>
                      </a:lnTo>
                      <a:lnTo>
                        <a:pt x="171" y="0"/>
                      </a:lnTo>
                      <a:lnTo>
                        <a:pt x="154" y="1"/>
                      </a:lnTo>
                      <a:lnTo>
                        <a:pt x="137" y="4"/>
                      </a:lnTo>
                      <a:lnTo>
                        <a:pt x="121" y="9"/>
                      </a:lnTo>
                      <a:lnTo>
                        <a:pt x="105" y="15"/>
                      </a:lnTo>
                      <a:lnTo>
                        <a:pt x="90" y="22"/>
                      </a:lnTo>
                      <a:lnTo>
                        <a:pt x="76" y="30"/>
                      </a:lnTo>
                      <a:lnTo>
                        <a:pt x="63" y="40"/>
                      </a:lnTo>
                      <a:lnTo>
                        <a:pt x="50" y="51"/>
                      </a:lnTo>
                      <a:lnTo>
                        <a:pt x="39" y="64"/>
                      </a:lnTo>
                      <a:lnTo>
                        <a:pt x="30" y="77"/>
                      </a:lnTo>
                      <a:lnTo>
                        <a:pt x="21" y="91"/>
                      </a:lnTo>
                      <a:lnTo>
                        <a:pt x="14" y="105"/>
                      </a:lnTo>
                      <a:lnTo>
                        <a:pt x="9" y="122"/>
                      </a:lnTo>
                      <a:lnTo>
                        <a:pt x="4" y="138"/>
                      </a:lnTo>
                      <a:lnTo>
                        <a:pt x="2" y="154"/>
                      </a:lnTo>
                      <a:lnTo>
                        <a:pt x="0" y="173"/>
                      </a:lnTo>
                      <a:lnTo>
                        <a:pt x="2" y="190"/>
                      </a:lnTo>
                      <a:lnTo>
                        <a:pt x="4" y="206"/>
                      </a:lnTo>
                      <a:lnTo>
                        <a:pt x="9" y="224"/>
                      </a:lnTo>
                      <a:lnTo>
                        <a:pt x="14" y="239"/>
                      </a:lnTo>
                      <a:lnTo>
                        <a:pt x="21" y="254"/>
                      </a:lnTo>
                      <a:lnTo>
                        <a:pt x="30" y="268"/>
                      </a:lnTo>
                      <a:lnTo>
                        <a:pt x="39" y="282"/>
                      </a:lnTo>
                      <a:lnTo>
                        <a:pt x="50" y="293"/>
                      </a:lnTo>
                      <a:lnTo>
                        <a:pt x="63" y="304"/>
                      </a:lnTo>
                      <a:lnTo>
                        <a:pt x="76" y="314"/>
                      </a:lnTo>
                      <a:lnTo>
                        <a:pt x="90" y="322"/>
                      </a:lnTo>
                      <a:lnTo>
                        <a:pt x="105" y="331"/>
                      </a:lnTo>
                      <a:lnTo>
                        <a:pt x="121" y="336"/>
                      </a:lnTo>
                      <a:lnTo>
                        <a:pt x="137" y="340"/>
                      </a:lnTo>
                      <a:lnTo>
                        <a:pt x="154" y="343"/>
                      </a:lnTo>
                      <a:lnTo>
                        <a:pt x="171" y="34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A2A2A2"/>
                    </a:buClr>
                    <a:buSzPct val="70000"/>
                    <a:buFont typeface="Monotype Sorts" pitchFamily="2" charset="2"/>
                    <a:buNone/>
                    <a:tabLst/>
                    <a:defRPr/>
                  </a:pPr>
                  <a:endParaRPr kumimoji="0" lang="en-US" altLang="zh-CN" sz="2000" b="0" i="0" u="none" strike="noStrike" kern="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1" name="Freeform 7">
                  <a:extLst>
                    <a:ext uri="{FF2B5EF4-FFF2-40B4-BE49-F238E27FC236}">
                      <a16:creationId xmlns:a16="http://schemas.microsoft.com/office/drawing/2014/main" id="{AD4D7A26-39F3-4306-9B56-D1D10D185F77}"/>
                    </a:ext>
                  </a:extLst>
                </p:cNvPr>
                <p:cNvSpPr>
                  <a:spLocks/>
                </p:cNvSpPr>
                <p:nvPr/>
              </p:nvSpPr>
              <p:spPr bwMode="auto">
                <a:xfrm>
                  <a:off x="10761142" y="1194489"/>
                  <a:ext cx="36513" cy="36513"/>
                </a:xfrm>
                <a:custGeom>
                  <a:avLst/>
                  <a:gdLst/>
                  <a:ahLst/>
                  <a:cxnLst>
                    <a:cxn ang="0">
                      <a:pos x="189" y="343"/>
                    </a:cxn>
                    <a:cxn ang="0">
                      <a:pos x="222" y="336"/>
                    </a:cxn>
                    <a:cxn ang="0">
                      <a:pos x="253" y="322"/>
                    </a:cxn>
                    <a:cxn ang="0">
                      <a:pos x="280" y="304"/>
                    </a:cxn>
                    <a:cxn ang="0">
                      <a:pos x="303" y="282"/>
                    </a:cxn>
                    <a:cxn ang="0">
                      <a:pos x="321" y="254"/>
                    </a:cxn>
                    <a:cxn ang="0">
                      <a:pos x="335" y="224"/>
                    </a:cxn>
                    <a:cxn ang="0">
                      <a:pos x="342" y="190"/>
                    </a:cxn>
                    <a:cxn ang="0">
                      <a:pos x="342" y="154"/>
                    </a:cxn>
                    <a:cxn ang="0">
                      <a:pos x="335" y="122"/>
                    </a:cxn>
                    <a:cxn ang="0">
                      <a:pos x="321"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5" y="340"/>
                      </a:lnTo>
                      <a:lnTo>
                        <a:pt x="222" y="336"/>
                      </a:lnTo>
                      <a:lnTo>
                        <a:pt x="238" y="331"/>
                      </a:lnTo>
                      <a:lnTo>
                        <a:pt x="253" y="322"/>
                      </a:lnTo>
                      <a:lnTo>
                        <a:pt x="267" y="314"/>
                      </a:lnTo>
                      <a:lnTo>
                        <a:pt x="280" y="304"/>
                      </a:lnTo>
                      <a:lnTo>
                        <a:pt x="292" y="293"/>
                      </a:lnTo>
                      <a:lnTo>
                        <a:pt x="303" y="282"/>
                      </a:lnTo>
                      <a:lnTo>
                        <a:pt x="313" y="268"/>
                      </a:lnTo>
                      <a:lnTo>
                        <a:pt x="321" y="254"/>
                      </a:lnTo>
                      <a:lnTo>
                        <a:pt x="330" y="239"/>
                      </a:lnTo>
                      <a:lnTo>
                        <a:pt x="335" y="224"/>
                      </a:lnTo>
                      <a:lnTo>
                        <a:pt x="339" y="206"/>
                      </a:lnTo>
                      <a:lnTo>
                        <a:pt x="342" y="190"/>
                      </a:lnTo>
                      <a:lnTo>
                        <a:pt x="343" y="173"/>
                      </a:lnTo>
                      <a:lnTo>
                        <a:pt x="342" y="154"/>
                      </a:lnTo>
                      <a:lnTo>
                        <a:pt x="339" y="138"/>
                      </a:lnTo>
                      <a:lnTo>
                        <a:pt x="335" y="122"/>
                      </a:lnTo>
                      <a:lnTo>
                        <a:pt x="330" y="105"/>
                      </a:lnTo>
                      <a:lnTo>
                        <a:pt x="321" y="91"/>
                      </a:lnTo>
                      <a:lnTo>
                        <a:pt x="313" y="77"/>
                      </a:lnTo>
                      <a:lnTo>
                        <a:pt x="303" y="64"/>
                      </a:lnTo>
                      <a:lnTo>
                        <a:pt x="292" y="51"/>
                      </a:lnTo>
                      <a:lnTo>
                        <a:pt x="280" y="40"/>
                      </a:lnTo>
                      <a:lnTo>
                        <a:pt x="267" y="30"/>
                      </a:lnTo>
                      <a:lnTo>
                        <a:pt x="253" y="22"/>
                      </a:lnTo>
                      <a:lnTo>
                        <a:pt x="238" y="15"/>
                      </a:lnTo>
                      <a:lnTo>
                        <a:pt x="222" y="9"/>
                      </a:lnTo>
                      <a:lnTo>
                        <a:pt x="205"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A2A2A2"/>
                    </a:buClr>
                    <a:buSzPct val="70000"/>
                    <a:buFont typeface="Monotype Sorts" pitchFamily="2" charset="2"/>
                    <a:buNone/>
                    <a:tabLst/>
                    <a:defRPr/>
                  </a:pPr>
                  <a:endParaRPr kumimoji="0" lang="en-US" altLang="zh-CN" sz="2000" b="0" i="0" u="none" strike="noStrike" kern="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2" name="Freeform 8">
                  <a:extLst>
                    <a:ext uri="{FF2B5EF4-FFF2-40B4-BE49-F238E27FC236}">
                      <a16:creationId xmlns:a16="http://schemas.microsoft.com/office/drawing/2014/main" id="{7B9922E9-F383-4BBB-A23F-A8BB4CE8598E}"/>
                    </a:ext>
                  </a:extLst>
                </p:cNvPr>
                <p:cNvSpPr>
                  <a:spLocks/>
                </p:cNvSpPr>
                <p:nvPr/>
              </p:nvSpPr>
              <p:spPr bwMode="auto">
                <a:xfrm>
                  <a:off x="10813529" y="1194489"/>
                  <a:ext cx="36513" cy="36513"/>
                </a:xfrm>
                <a:custGeom>
                  <a:avLst/>
                  <a:gdLst/>
                  <a:ahLst/>
                  <a:cxnLst>
                    <a:cxn ang="0">
                      <a:pos x="188" y="343"/>
                    </a:cxn>
                    <a:cxn ang="0">
                      <a:pos x="221" y="336"/>
                    </a:cxn>
                    <a:cxn ang="0">
                      <a:pos x="252" y="322"/>
                    </a:cxn>
                    <a:cxn ang="0">
                      <a:pos x="279" y="304"/>
                    </a:cxn>
                    <a:cxn ang="0">
                      <a:pos x="303" y="282"/>
                    </a:cxn>
                    <a:cxn ang="0">
                      <a:pos x="321" y="254"/>
                    </a:cxn>
                    <a:cxn ang="0">
                      <a:pos x="334" y="224"/>
                    </a:cxn>
                    <a:cxn ang="0">
                      <a:pos x="340" y="190"/>
                    </a:cxn>
                    <a:cxn ang="0">
                      <a:pos x="340" y="154"/>
                    </a:cxn>
                    <a:cxn ang="0">
                      <a:pos x="334" y="122"/>
                    </a:cxn>
                    <a:cxn ang="0">
                      <a:pos x="321" y="91"/>
                    </a:cxn>
                    <a:cxn ang="0">
                      <a:pos x="303" y="64"/>
                    </a:cxn>
                    <a:cxn ang="0">
                      <a:pos x="279" y="40"/>
                    </a:cxn>
                    <a:cxn ang="0">
                      <a:pos x="252" y="22"/>
                    </a:cxn>
                    <a:cxn ang="0">
                      <a:pos x="221" y="9"/>
                    </a:cxn>
                    <a:cxn ang="0">
                      <a:pos x="188" y="1"/>
                    </a:cxn>
                    <a:cxn ang="0">
                      <a:pos x="153" y="1"/>
                    </a:cxn>
                    <a:cxn ang="0">
                      <a:pos x="120" y="9"/>
                    </a:cxn>
                    <a:cxn ang="0">
                      <a:pos x="89" y="22"/>
                    </a:cxn>
                    <a:cxn ang="0">
                      <a:pos x="62" y="40"/>
                    </a:cxn>
                    <a:cxn ang="0">
                      <a:pos x="38" y="64"/>
                    </a:cxn>
                    <a:cxn ang="0">
                      <a:pos x="20" y="91"/>
                    </a:cxn>
                    <a:cxn ang="0">
                      <a:pos x="7" y="122"/>
                    </a:cxn>
                    <a:cxn ang="0">
                      <a:pos x="1" y="154"/>
                    </a:cxn>
                    <a:cxn ang="0">
                      <a:pos x="1" y="190"/>
                    </a:cxn>
                    <a:cxn ang="0">
                      <a:pos x="7" y="224"/>
                    </a:cxn>
                    <a:cxn ang="0">
                      <a:pos x="20" y="254"/>
                    </a:cxn>
                    <a:cxn ang="0">
                      <a:pos x="38" y="282"/>
                    </a:cxn>
                    <a:cxn ang="0">
                      <a:pos x="62" y="304"/>
                    </a:cxn>
                    <a:cxn ang="0">
                      <a:pos x="89" y="322"/>
                    </a:cxn>
                    <a:cxn ang="0">
                      <a:pos x="120" y="336"/>
                    </a:cxn>
                    <a:cxn ang="0">
                      <a:pos x="153" y="343"/>
                    </a:cxn>
                  </a:cxnLst>
                  <a:rect l="0" t="0" r="r" b="b"/>
                  <a:pathLst>
                    <a:path w="341" h="344">
                      <a:moveTo>
                        <a:pt x="170" y="344"/>
                      </a:moveTo>
                      <a:lnTo>
                        <a:pt x="188" y="343"/>
                      </a:lnTo>
                      <a:lnTo>
                        <a:pt x="205" y="340"/>
                      </a:lnTo>
                      <a:lnTo>
                        <a:pt x="221" y="336"/>
                      </a:lnTo>
                      <a:lnTo>
                        <a:pt x="237" y="331"/>
                      </a:lnTo>
                      <a:lnTo>
                        <a:pt x="252" y="322"/>
                      </a:lnTo>
                      <a:lnTo>
                        <a:pt x="266" y="314"/>
                      </a:lnTo>
                      <a:lnTo>
                        <a:pt x="279" y="304"/>
                      </a:lnTo>
                      <a:lnTo>
                        <a:pt x="291" y="293"/>
                      </a:lnTo>
                      <a:lnTo>
                        <a:pt x="303" y="282"/>
                      </a:lnTo>
                      <a:lnTo>
                        <a:pt x="312" y="268"/>
                      </a:lnTo>
                      <a:lnTo>
                        <a:pt x="321" y="254"/>
                      </a:lnTo>
                      <a:lnTo>
                        <a:pt x="328" y="239"/>
                      </a:lnTo>
                      <a:lnTo>
                        <a:pt x="334" y="224"/>
                      </a:lnTo>
                      <a:lnTo>
                        <a:pt x="338" y="206"/>
                      </a:lnTo>
                      <a:lnTo>
                        <a:pt x="340" y="190"/>
                      </a:lnTo>
                      <a:lnTo>
                        <a:pt x="341" y="173"/>
                      </a:lnTo>
                      <a:lnTo>
                        <a:pt x="340" y="154"/>
                      </a:lnTo>
                      <a:lnTo>
                        <a:pt x="338" y="138"/>
                      </a:lnTo>
                      <a:lnTo>
                        <a:pt x="334" y="122"/>
                      </a:lnTo>
                      <a:lnTo>
                        <a:pt x="328" y="105"/>
                      </a:lnTo>
                      <a:lnTo>
                        <a:pt x="321" y="91"/>
                      </a:lnTo>
                      <a:lnTo>
                        <a:pt x="312" y="77"/>
                      </a:lnTo>
                      <a:lnTo>
                        <a:pt x="303" y="64"/>
                      </a:lnTo>
                      <a:lnTo>
                        <a:pt x="291" y="51"/>
                      </a:lnTo>
                      <a:lnTo>
                        <a:pt x="279" y="40"/>
                      </a:lnTo>
                      <a:lnTo>
                        <a:pt x="266" y="30"/>
                      </a:lnTo>
                      <a:lnTo>
                        <a:pt x="252" y="22"/>
                      </a:lnTo>
                      <a:lnTo>
                        <a:pt x="237" y="15"/>
                      </a:lnTo>
                      <a:lnTo>
                        <a:pt x="221" y="9"/>
                      </a:lnTo>
                      <a:lnTo>
                        <a:pt x="205" y="4"/>
                      </a:lnTo>
                      <a:lnTo>
                        <a:pt x="188" y="1"/>
                      </a:lnTo>
                      <a:lnTo>
                        <a:pt x="170" y="0"/>
                      </a:lnTo>
                      <a:lnTo>
                        <a:pt x="153" y="1"/>
                      </a:lnTo>
                      <a:lnTo>
                        <a:pt x="136" y="4"/>
                      </a:lnTo>
                      <a:lnTo>
                        <a:pt x="120" y="9"/>
                      </a:lnTo>
                      <a:lnTo>
                        <a:pt x="104" y="15"/>
                      </a:lnTo>
                      <a:lnTo>
                        <a:pt x="89" y="22"/>
                      </a:lnTo>
                      <a:lnTo>
                        <a:pt x="75" y="30"/>
                      </a:lnTo>
                      <a:lnTo>
                        <a:pt x="62" y="40"/>
                      </a:lnTo>
                      <a:lnTo>
                        <a:pt x="49" y="51"/>
                      </a:lnTo>
                      <a:lnTo>
                        <a:pt x="38" y="64"/>
                      </a:lnTo>
                      <a:lnTo>
                        <a:pt x="29" y="77"/>
                      </a:lnTo>
                      <a:lnTo>
                        <a:pt x="20" y="91"/>
                      </a:lnTo>
                      <a:lnTo>
                        <a:pt x="13" y="105"/>
                      </a:lnTo>
                      <a:lnTo>
                        <a:pt x="7" y="122"/>
                      </a:lnTo>
                      <a:lnTo>
                        <a:pt x="3" y="138"/>
                      </a:lnTo>
                      <a:lnTo>
                        <a:pt x="1" y="154"/>
                      </a:lnTo>
                      <a:lnTo>
                        <a:pt x="0" y="173"/>
                      </a:lnTo>
                      <a:lnTo>
                        <a:pt x="1" y="190"/>
                      </a:lnTo>
                      <a:lnTo>
                        <a:pt x="3" y="206"/>
                      </a:lnTo>
                      <a:lnTo>
                        <a:pt x="7" y="224"/>
                      </a:lnTo>
                      <a:lnTo>
                        <a:pt x="13" y="239"/>
                      </a:lnTo>
                      <a:lnTo>
                        <a:pt x="20" y="254"/>
                      </a:lnTo>
                      <a:lnTo>
                        <a:pt x="29" y="268"/>
                      </a:lnTo>
                      <a:lnTo>
                        <a:pt x="38" y="282"/>
                      </a:lnTo>
                      <a:lnTo>
                        <a:pt x="49" y="293"/>
                      </a:lnTo>
                      <a:lnTo>
                        <a:pt x="62" y="304"/>
                      </a:lnTo>
                      <a:lnTo>
                        <a:pt x="75" y="314"/>
                      </a:lnTo>
                      <a:lnTo>
                        <a:pt x="89" y="322"/>
                      </a:lnTo>
                      <a:lnTo>
                        <a:pt x="104" y="331"/>
                      </a:lnTo>
                      <a:lnTo>
                        <a:pt x="120" y="336"/>
                      </a:lnTo>
                      <a:lnTo>
                        <a:pt x="136" y="340"/>
                      </a:lnTo>
                      <a:lnTo>
                        <a:pt x="153" y="343"/>
                      </a:lnTo>
                      <a:lnTo>
                        <a:pt x="170" y="34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A2A2A2"/>
                    </a:buClr>
                    <a:buSzPct val="70000"/>
                    <a:buFont typeface="Monotype Sorts" pitchFamily="2" charset="2"/>
                    <a:buNone/>
                    <a:tabLst/>
                    <a:defRPr/>
                  </a:pPr>
                  <a:endParaRPr kumimoji="0" lang="en-US" altLang="zh-CN" sz="2000" b="0" i="0" u="none" strike="noStrike" kern="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3" name="Freeform 9">
                  <a:extLst>
                    <a:ext uri="{FF2B5EF4-FFF2-40B4-BE49-F238E27FC236}">
                      <a16:creationId xmlns:a16="http://schemas.microsoft.com/office/drawing/2014/main" id="{E6B05666-064D-47FA-BE8D-451205F694EA}"/>
                    </a:ext>
                  </a:extLst>
                </p:cNvPr>
                <p:cNvSpPr>
                  <a:spLocks/>
                </p:cNvSpPr>
                <p:nvPr/>
              </p:nvSpPr>
              <p:spPr bwMode="auto">
                <a:xfrm>
                  <a:off x="10867504" y="1194489"/>
                  <a:ext cx="36513" cy="36513"/>
                </a:xfrm>
                <a:custGeom>
                  <a:avLst/>
                  <a:gdLst/>
                  <a:ahLst/>
                  <a:cxnLst>
                    <a:cxn ang="0">
                      <a:pos x="189" y="343"/>
                    </a:cxn>
                    <a:cxn ang="0">
                      <a:pos x="222" y="336"/>
                    </a:cxn>
                    <a:cxn ang="0">
                      <a:pos x="253" y="322"/>
                    </a:cxn>
                    <a:cxn ang="0">
                      <a:pos x="280" y="304"/>
                    </a:cxn>
                    <a:cxn ang="0">
                      <a:pos x="303" y="282"/>
                    </a:cxn>
                    <a:cxn ang="0">
                      <a:pos x="322" y="254"/>
                    </a:cxn>
                    <a:cxn ang="0">
                      <a:pos x="335" y="224"/>
                    </a:cxn>
                    <a:cxn ang="0">
                      <a:pos x="342" y="190"/>
                    </a:cxn>
                    <a:cxn ang="0">
                      <a:pos x="342" y="154"/>
                    </a:cxn>
                    <a:cxn ang="0">
                      <a:pos x="335" y="122"/>
                    </a:cxn>
                    <a:cxn ang="0">
                      <a:pos x="322"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6" y="340"/>
                      </a:lnTo>
                      <a:lnTo>
                        <a:pt x="222" y="336"/>
                      </a:lnTo>
                      <a:lnTo>
                        <a:pt x="238" y="331"/>
                      </a:lnTo>
                      <a:lnTo>
                        <a:pt x="253" y="322"/>
                      </a:lnTo>
                      <a:lnTo>
                        <a:pt x="267" y="314"/>
                      </a:lnTo>
                      <a:lnTo>
                        <a:pt x="280" y="304"/>
                      </a:lnTo>
                      <a:lnTo>
                        <a:pt x="292" y="293"/>
                      </a:lnTo>
                      <a:lnTo>
                        <a:pt x="303" y="282"/>
                      </a:lnTo>
                      <a:lnTo>
                        <a:pt x="313" y="268"/>
                      </a:lnTo>
                      <a:lnTo>
                        <a:pt x="322" y="254"/>
                      </a:lnTo>
                      <a:lnTo>
                        <a:pt x="329" y="239"/>
                      </a:lnTo>
                      <a:lnTo>
                        <a:pt x="335" y="224"/>
                      </a:lnTo>
                      <a:lnTo>
                        <a:pt x="339" y="206"/>
                      </a:lnTo>
                      <a:lnTo>
                        <a:pt x="342" y="190"/>
                      </a:lnTo>
                      <a:lnTo>
                        <a:pt x="343" y="173"/>
                      </a:lnTo>
                      <a:lnTo>
                        <a:pt x="342" y="154"/>
                      </a:lnTo>
                      <a:lnTo>
                        <a:pt x="339" y="138"/>
                      </a:lnTo>
                      <a:lnTo>
                        <a:pt x="335" y="122"/>
                      </a:lnTo>
                      <a:lnTo>
                        <a:pt x="329" y="105"/>
                      </a:lnTo>
                      <a:lnTo>
                        <a:pt x="322" y="91"/>
                      </a:lnTo>
                      <a:lnTo>
                        <a:pt x="313" y="77"/>
                      </a:lnTo>
                      <a:lnTo>
                        <a:pt x="303" y="64"/>
                      </a:lnTo>
                      <a:lnTo>
                        <a:pt x="292" y="51"/>
                      </a:lnTo>
                      <a:lnTo>
                        <a:pt x="280" y="40"/>
                      </a:lnTo>
                      <a:lnTo>
                        <a:pt x="267" y="30"/>
                      </a:lnTo>
                      <a:lnTo>
                        <a:pt x="253" y="22"/>
                      </a:lnTo>
                      <a:lnTo>
                        <a:pt x="238" y="15"/>
                      </a:lnTo>
                      <a:lnTo>
                        <a:pt x="222" y="9"/>
                      </a:lnTo>
                      <a:lnTo>
                        <a:pt x="206"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A2A2A2"/>
                    </a:buClr>
                    <a:buSzPct val="70000"/>
                    <a:buFont typeface="Monotype Sorts" pitchFamily="2" charset="2"/>
                    <a:buNone/>
                    <a:tabLst/>
                    <a:defRPr/>
                  </a:pPr>
                  <a:endParaRPr kumimoji="0" lang="en-US" altLang="zh-CN" sz="2000" b="0" i="0" u="none" strike="noStrike" kern="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39" name="Freeform 14">
                <a:extLst>
                  <a:ext uri="{FF2B5EF4-FFF2-40B4-BE49-F238E27FC236}">
                    <a16:creationId xmlns:a16="http://schemas.microsoft.com/office/drawing/2014/main" id="{579EE5F4-5853-4B68-8278-EBF648E8DB0F}"/>
                  </a:ext>
                </a:extLst>
              </p:cNvPr>
              <p:cNvSpPr>
                <a:spLocks noEditPoints="1"/>
              </p:cNvSpPr>
              <p:nvPr/>
            </p:nvSpPr>
            <p:spPr bwMode="auto">
              <a:xfrm>
                <a:off x="3293224" y="1661160"/>
                <a:ext cx="952523" cy="143976"/>
              </a:xfrm>
              <a:custGeom>
                <a:avLst/>
                <a:gdLst/>
                <a:ahLst/>
                <a:cxnLst>
                  <a:cxn ang="0">
                    <a:pos x="15920" y="15"/>
                  </a:cxn>
                  <a:cxn ang="0">
                    <a:pos x="16066" y="82"/>
                  </a:cxn>
                  <a:cxn ang="0">
                    <a:pos x="16180" y="191"/>
                  </a:cxn>
                  <a:cxn ang="0">
                    <a:pos x="16254" y="333"/>
                  </a:cxn>
                  <a:cxn ang="0">
                    <a:pos x="16275" y="1979"/>
                  </a:cxn>
                  <a:cxn ang="0">
                    <a:pos x="16247" y="2142"/>
                  </a:cxn>
                  <a:cxn ang="0">
                    <a:pos x="16166" y="2279"/>
                  </a:cxn>
                  <a:cxn ang="0">
                    <a:pos x="16047" y="2384"/>
                  </a:cxn>
                  <a:cxn ang="0">
                    <a:pos x="15897" y="2443"/>
                  </a:cxn>
                  <a:cxn ang="0">
                    <a:pos x="425" y="2450"/>
                  </a:cxn>
                  <a:cxn ang="0">
                    <a:pos x="269" y="2406"/>
                  </a:cxn>
                  <a:cxn ang="0">
                    <a:pos x="139" y="2313"/>
                  </a:cxn>
                  <a:cxn ang="0">
                    <a:pos x="47" y="2184"/>
                  </a:cxn>
                  <a:cxn ang="0">
                    <a:pos x="2" y="2027"/>
                  </a:cxn>
                  <a:cxn ang="0">
                    <a:pos x="9" y="379"/>
                  </a:cxn>
                  <a:cxn ang="0">
                    <a:pos x="68" y="228"/>
                  </a:cxn>
                  <a:cxn ang="0">
                    <a:pos x="173" y="109"/>
                  </a:cxn>
                  <a:cxn ang="0">
                    <a:pos x="310" y="29"/>
                  </a:cxn>
                  <a:cxn ang="0">
                    <a:pos x="473" y="0"/>
                  </a:cxn>
                  <a:cxn ang="0">
                    <a:pos x="3118" y="686"/>
                  </a:cxn>
                  <a:cxn ang="0">
                    <a:pos x="3301" y="780"/>
                  </a:cxn>
                  <a:cxn ang="0">
                    <a:pos x="3442" y="928"/>
                  </a:cxn>
                  <a:cxn ang="0">
                    <a:pos x="3528" y="1118"/>
                  </a:cxn>
                  <a:cxn ang="0">
                    <a:pos x="3544" y="1333"/>
                  </a:cxn>
                  <a:cxn ang="0">
                    <a:pos x="3487" y="1535"/>
                  </a:cxn>
                  <a:cxn ang="0">
                    <a:pos x="3368" y="1703"/>
                  </a:cxn>
                  <a:cxn ang="0">
                    <a:pos x="3200" y="1822"/>
                  </a:cxn>
                  <a:cxn ang="0">
                    <a:pos x="2999" y="1879"/>
                  </a:cxn>
                  <a:cxn ang="0">
                    <a:pos x="2784" y="1863"/>
                  </a:cxn>
                  <a:cxn ang="0">
                    <a:pos x="2595" y="1778"/>
                  </a:cxn>
                  <a:cxn ang="0">
                    <a:pos x="2446" y="1636"/>
                  </a:cxn>
                  <a:cxn ang="0">
                    <a:pos x="2353" y="1452"/>
                  </a:cxn>
                  <a:cxn ang="0">
                    <a:pos x="2326" y="1239"/>
                  </a:cxn>
                  <a:cxn ang="0">
                    <a:pos x="2373" y="1032"/>
                  </a:cxn>
                  <a:cxn ang="0">
                    <a:pos x="2484" y="859"/>
                  </a:cxn>
                  <a:cxn ang="0">
                    <a:pos x="2646" y="733"/>
                  </a:cxn>
                  <a:cxn ang="0">
                    <a:pos x="2843" y="665"/>
                  </a:cxn>
                  <a:cxn ang="0">
                    <a:pos x="14482" y="476"/>
                  </a:cxn>
                  <a:cxn ang="0">
                    <a:pos x="14578" y="503"/>
                  </a:cxn>
                  <a:cxn ang="0">
                    <a:pos x="14659" y="560"/>
                  </a:cxn>
                  <a:cxn ang="0">
                    <a:pos x="14716" y="640"/>
                  </a:cxn>
                  <a:cxn ang="0">
                    <a:pos x="14743" y="737"/>
                  </a:cxn>
                  <a:cxn ang="0">
                    <a:pos x="14739" y="1758"/>
                  </a:cxn>
                  <a:cxn ang="0">
                    <a:pos x="14702" y="1850"/>
                  </a:cxn>
                  <a:cxn ang="0">
                    <a:pos x="14638" y="1925"/>
                  </a:cxn>
                  <a:cxn ang="0">
                    <a:pos x="14553" y="1974"/>
                  </a:cxn>
                  <a:cxn ang="0">
                    <a:pos x="14452" y="1991"/>
                  </a:cxn>
                  <a:cxn ang="0">
                    <a:pos x="7495" y="1979"/>
                  </a:cxn>
                  <a:cxn ang="0">
                    <a:pos x="7407" y="1933"/>
                  </a:cxn>
                  <a:cxn ang="0">
                    <a:pos x="7339" y="1862"/>
                  </a:cxn>
                  <a:cxn ang="0">
                    <a:pos x="7298" y="1772"/>
                  </a:cxn>
                  <a:cxn ang="0">
                    <a:pos x="7289" y="752"/>
                  </a:cxn>
                  <a:cxn ang="0">
                    <a:pos x="7312" y="653"/>
                  </a:cxn>
                  <a:cxn ang="0">
                    <a:pos x="7365" y="571"/>
                  </a:cxn>
                  <a:cxn ang="0">
                    <a:pos x="7443" y="509"/>
                  </a:cxn>
                  <a:cxn ang="0">
                    <a:pos x="7537" y="477"/>
                  </a:cxn>
                </a:cxnLst>
                <a:rect l="0" t="0" r="r" b="b"/>
                <a:pathLst>
                  <a:path w="16275" h="2453">
                    <a:moveTo>
                      <a:pt x="473" y="0"/>
                    </a:moveTo>
                    <a:lnTo>
                      <a:pt x="15802" y="0"/>
                    </a:lnTo>
                    <a:lnTo>
                      <a:pt x="15826" y="1"/>
                    </a:lnTo>
                    <a:lnTo>
                      <a:pt x="15850" y="2"/>
                    </a:lnTo>
                    <a:lnTo>
                      <a:pt x="15874" y="5"/>
                    </a:lnTo>
                    <a:lnTo>
                      <a:pt x="15897" y="10"/>
                    </a:lnTo>
                    <a:lnTo>
                      <a:pt x="15920" y="15"/>
                    </a:lnTo>
                    <a:lnTo>
                      <a:pt x="15942" y="21"/>
                    </a:lnTo>
                    <a:lnTo>
                      <a:pt x="15964" y="29"/>
                    </a:lnTo>
                    <a:lnTo>
                      <a:pt x="15986" y="38"/>
                    </a:lnTo>
                    <a:lnTo>
                      <a:pt x="16006" y="47"/>
                    </a:lnTo>
                    <a:lnTo>
                      <a:pt x="16027" y="57"/>
                    </a:lnTo>
                    <a:lnTo>
                      <a:pt x="16047" y="69"/>
                    </a:lnTo>
                    <a:lnTo>
                      <a:pt x="16066" y="82"/>
                    </a:lnTo>
                    <a:lnTo>
                      <a:pt x="16085" y="95"/>
                    </a:lnTo>
                    <a:lnTo>
                      <a:pt x="16102" y="109"/>
                    </a:lnTo>
                    <a:lnTo>
                      <a:pt x="16119" y="123"/>
                    </a:lnTo>
                    <a:lnTo>
                      <a:pt x="16136" y="140"/>
                    </a:lnTo>
                    <a:lnTo>
                      <a:pt x="16152" y="156"/>
                    </a:lnTo>
                    <a:lnTo>
                      <a:pt x="16166" y="173"/>
                    </a:lnTo>
                    <a:lnTo>
                      <a:pt x="16180" y="191"/>
                    </a:lnTo>
                    <a:lnTo>
                      <a:pt x="16194" y="210"/>
                    </a:lnTo>
                    <a:lnTo>
                      <a:pt x="16206" y="228"/>
                    </a:lnTo>
                    <a:lnTo>
                      <a:pt x="16218" y="249"/>
                    </a:lnTo>
                    <a:lnTo>
                      <a:pt x="16228" y="269"/>
                    </a:lnTo>
                    <a:lnTo>
                      <a:pt x="16237" y="289"/>
                    </a:lnTo>
                    <a:lnTo>
                      <a:pt x="16247" y="312"/>
                    </a:lnTo>
                    <a:lnTo>
                      <a:pt x="16254" y="333"/>
                    </a:lnTo>
                    <a:lnTo>
                      <a:pt x="16260" y="356"/>
                    </a:lnTo>
                    <a:lnTo>
                      <a:pt x="16265" y="379"/>
                    </a:lnTo>
                    <a:lnTo>
                      <a:pt x="16270" y="401"/>
                    </a:lnTo>
                    <a:lnTo>
                      <a:pt x="16273" y="426"/>
                    </a:lnTo>
                    <a:lnTo>
                      <a:pt x="16274" y="449"/>
                    </a:lnTo>
                    <a:lnTo>
                      <a:pt x="16275" y="474"/>
                    </a:lnTo>
                    <a:lnTo>
                      <a:pt x="16275" y="1979"/>
                    </a:lnTo>
                    <a:lnTo>
                      <a:pt x="16274" y="2003"/>
                    </a:lnTo>
                    <a:lnTo>
                      <a:pt x="16273" y="2027"/>
                    </a:lnTo>
                    <a:lnTo>
                      <a:pt x="16270" y="2051"/>
                    </a:lnTo>
                    <a:lnTo>
                      <a:pt x="16265" y="2073"/>
                    </a:lnTo>
                    <a:lnTo>
                      <a:pt x="16260" y="2097"/>
                    </a:lnTo>
                    <a:lnTo>
                      <a:pt x="16254" y="2119"/>
                    </a:lnTo>
                    <a:lnTo>
                      <a:pt x="16247" y="2142"/>
                    </a:lnTo>
                    <a:lnTo>
                      <a:pt x="16237" y="2163"/>
                    </a:lnTo>
                    <a:lnTo>
                      <a:pt x="16228" y="2184"/>
                    </a:lnTo>
                    <a:lnTo>
                      <a:pt x="16218" y="2204"/>
                    </a:lnTo>
                    <a:lnTo>
                      <a:pt x="16206" y="2224"/>
                    </a:lnTo>
                    <a:lnTo>
                      <a:pt x="16194" y="2244"/>
                    </a:lnTo>
                    <a:lnTo>
                      <a:pt x="16180" y="2262"/>
                    </a:lnTo>
                    <a:lnTo>
                      <a:pt x="16166" y="2279"/>
                    </a:lnTo>
                    <a:lnTo>
                      <a:pt x="16152" y="2297"/>
                    </a:lnTo>
                    <a:lnTo>
                      <a:pt x="16136" y="2313"/>
                    </a:lnTo>
                    <a:lnTo>
                      <a:pt x="16119" y="2329"/>
                    </a:lnTo>
                    <a:lnTo>
                      <a:pt x="16102" y="2344"/>
                    </a:lnTo>
                    <a:lnTo>
                      <a:pt x="16085" y="2358"/>
                    </a:lnTo>
                    <a:lnTo>
                      <a:pt x="16066" y="2371"/>
                    </a:lnTo>
                    <a:lnTo>
                      <a:pt x="16047" y="2384"/>
                    </a:lnTo>
                    <a:lnTo>
                      <a:pt x="16027" y="2395"/>
                    </a:lnTo>
                    <a:lnTo>
                      <a:pt x="16006" y="2406"/>
                    </a:lnTo>
                    <a:lnTo>
                      <a:pt x="15986" y="2415"/>
                    </a:lnTo>
                    <a:lnTo>
                      <a:pt x="15964" y="2424"/>
                    </a:lnTo>
                    <a:lnTo>
                      <a:pt x="15942" y="2431"/>
                    </a:lnTo>
                    <a:lnTo>
                      <a:pt x="15920" y="2437"/>
                    </a:lnTo>
                    <a:lnTo>
                      <a:pt x="15897" y="2443"/>
                    </a:lnTo>
                    <a:lnTo>
                      <a:pt x="15874" y="2447"/>
                    </a:lnTo>
                    <a:lnTo>
                      <a:pt x="15850" y="2450"/>
                    </a:lnTo>
                    <a:lnTo>
                      <a:pt x="15826" y="2451"/>
                    </a:lnTo>
                    <a:lnTo>
                      <a:pt x="15802" y="2453"/>
                    </a:lnTo>
                    <a:lnTo>
                      <a:pt x="473" y="2453"/>
                    </a:lnTo>
                    <a:lnTo>
                      <a:pt x="449" y="2451"/>
                    </a:lnTo>
                    <a:lnTo>
                      <a:pt x="425" y="2450"/>
                    </a:lnTo>
                    <a:lnTo>
                      <a:pt x="401" y="2447"/>
                    </a:lnTo>
                    <a:lnTo>
                      <a:pt x="378" y="2443"/>
                    </a:lnTo>
                    <a:lnTo>
                      <a:pt x="355" y="2437"/>
                    </a:lnTo>
                    <a:lnTo>
                      <a:pt x="333" y="2431"/>
                    </a:lnTo>
                    <a:lnTo>
                      <a:pt x="310" y="2424"/>
                    </a:lnTo>
                    <a:lnTo>
                      <a:pt x="289" y="2415"/>
                    </a:lnTo>
                    <a:lnTo>
                      <a:pt x="269" y="2406"/>
                    </a:lnTo>
                    <a:lnTo>
                      <a:pt x="248" y="2395"/>
                    </a:lnTo>
                    <a:lnTo>
                      <a:pt x="228" y="2384"/>
                    </a:lnTo>
                    <a:lnTo>
                      <a:pt x="209" y="2371"/>
                    </a:lnTo>
                    <a:lnTo>
                      <a:pt x="190" y="2358"/>
                    </a:lnTo>
                    <a:lnTo>
                      <a:pt x="173" y="2344"/>
                    </a:lnTo>
                    <a:lnTo>
                      <a:pt x="156" y="2329"/>
                    </a:lnTo>
                    <a:lnTo>
                      <a:pt x="139" y="2313"/>
                    </a:lnTo>
                    <a:lnTo>
                      <a:pt x="123" y="2297"/>
                    </a:lnTo>
                    <a:lnTo>
                      <a:pt x="108" y="2279"/>
                    </a:lnTo>
                    <a:lnTo>
                      <a:pt x="95" y="2262"/>
                    </a:lnTo>
                    <a:lnTo>
                      <a:pt x="81" y="2244"/>
                    </a:lnTo>
                    <a:lnTo>
                      <a:pt x="68" y="2224"/>
                    </a:lnTo>
                    <a:lnTo>
                      <a:pt x="57" y="2204"/>
                    </a:lnTo>
                    <a:lnTo>
                      <a:pt x="47" y="2184"/>
                    </a:lnTo>
                    <a:lnTo>
                      <a:pt x="38" y="2163"/>
                    </a:lnTo>
                    <a:lnTo>
                      <a:pt x="28" y="2142"/>
                    </a:lnTo>
                    <a:lnTo>
                      <a:pt x="21" y="2119"/>
                    </a:lnTo>
                    <a:lnTo>
                      <a:pt x="15" y="2097"/>
                    </a:lnTo>
                    <a:lnTo>
                      <a:pt x="9" y="2073"/>
                    </a:lnTo>
                    <a:lnTo>
                      <a:pt x="5" y="2051"/>
                    </a:lnTo>
                    <a:lnTo>
                      <a:pt x="2" y="2027"/>
                    </a:lnTo>
                    <a:lnTo>
                      <a:pt x="1" y="2003"/>
                    </a:lnTo>
                    <a:lnTo>
                      <a:pt x="0" y="1979"/>
                    </a:lnTo>
                    <a:lnTo>
                      <a:pt x="0" y="474"/>
                    </a:lnTo>
                    <a:lnTo>
                      <a:pt x="1" y="449"/>
                    </a:lnTo>
                    <a:lnTo>
                      <a:pt x="2" y="426"/>
                    </a:lnTo>
                    <a:lnTo>
                      <a:pt x="5" y="401"/>
                    </a:lnTo>
                    <a:lnTo>
                      <a:pt x="9" y="379"/>
                    </a:lnTo>
                    <a:lnTo>
                      <a:pt x="15" y="356"/>
                    </a:lnTo>
                    <a:lnTo>
                      <a:pt x="21" y="333"/>
                    </a:lnTo>
                    <a:lnTo>
                      <a:pt x="28" y="312"/>
                    </a:lnTo>
                    <a:lnTo>
                      <a:pt x="38" y="289"/>
                    </a:lnTo>
                    <a:lnTo>
                      <a:pt x="47" y="269"/>
                    </a:lnTo>
                    <a:lnTo>
                      <a:pt x="57" y="249"/>
                    </a:lnTo>
                    <a:lnTo>
                      <a:pt x="68" y="228"/>
                    </a:lnTo>
                    <a:lnTo>
                      <a:pt x="81" y="210"/>
                    </a:lnTo>
                    <a:lnTo>
                      <a:pt x="95" y="191"/>
                    </a:lnTo>
                    <a:lnTo>
                      <a:pt x="108" y="173"/>
                    </a:lnTo>
                    <a:lnTo>
                      <a:pt x="123" y="156"/>
                    </a:lnTo>
                    <a:lnTo>
                      <a:pt x="139" y="140"/>
                    </a:lnTo>
                    <a:lnTo>
                      <a:pt x="156" y="123"/>
                    </a:lnTo>
                    <a:lnTo>
                      <a:pt x="173" y="109"/>
                    </a:lnTo>
                    <a:lnTo>
                      <a:pt x="190" y="95"/>
                    </a:lnTo>
                    <a:lnTo>
                      <a:pt x="209" y="82"/>
                    </a:lnTo>
                    <a:lnTo>
                      <a:pt x="228" y="69"/>
                    </a:lnTo>
                    <a:lnTo>
                      <a:pt x="248" y="57"/>
                    </a:lnTo>
                    <a:lnTo>
                      <a:pt x="269" y="47"/>
                    </a:lnTo>
                    <a:lnTo>
                      <a:pt x="289" y="38"/>
                    </a:lnTo>
                    <a:lnTo>
                      <a:pt x="310" y="29"/>
                    </a:lnTo>
                    <a:lnTo>
                      <a:pt x="333" y="21"/>
                    </a:lnTo>
                    <a:lnTo>
                      <a:pt x="355" y="15"/>
                    </a:lnTo>
                    <a:lnTo>
                      <a:pt x="378" y="10"/>
                    </a:lnTo>
                    <a:lnTo>
                      <a:pt x="401" y="5"/>
                    </a:lnTo>
                    <a:lnTo>
                      <a:pt x="425" y="2"/>
                    </a:lnTo>
                    <a:lnTo>
                      <a:pt x="449" y="1"/>
                    </a:lnTo>
                    <a:lnTo>
                      <a:pt x="473" y="0"/>
                    </a:lnTo>
                    <a:close/>
                    <a:moveTo>
                      <a:pt x="2937" y="658"/>
                    </a:moveTo>
                    <a:lnTo>
                      <a:pt x="2967" y="659"/>
                    </a:lnTo>
                    <a:lnTo>
                      <a:pt x="2999" y="661"/>
                    </a:lnTo>
                    <a:lnTo>
                      <a:pt x="3029" y="665"/>
                    </a:lnTo>
                    <a:lnTo>
                      <a:pt x="3059" y="670"/>
                    </a:lnTo>
                    <a:lnTo>
                      <a:pt x="3088" y="678"/>
                    </a:lnTo>
                    <a:lnTo>
                      <a:pt x="3118" y="686"/>
                    </a:lnTo>
                    <a:lnTo>
                      <a:pt x="3146" y="696"/>
                    </a:lnTo>
                    <a:lnTo>
                      <a:pt x="3174" y="706"/>
                    </a:lnTo>
                    <a:lnTo>
                      <a:pt x="3200" y="719"/>
                    </a:lnTo>
                    <a:lnTo>
                      <a:pt x="3227" y="733"/>
                    </a:lnTo>
                    <a:lnTo>
                      <a:pt x="3252" y="747"/>
                    </a:lnTo>
                    <a:lnTo>
                      <a:pt x="3277" y="763"/>
                    </a:lnTo>
                    <a:lnTo>
                      <a:pt x="3301" y="780"/>
                    </a:lnTo>
                    <a:lnTo>
                      <a:pt x="3324" y="799"/>
                    </a:lnTo>
                    <a:lnTo>
                      <a:pt x="3347" y="817"/>
                    </a:lnTo>
                    <a:lnTo>
                      <a:pt x="3368" y="838"/>
                    </a:lnTo>
                    <a:lnTo>
                      <a:pt x="3388" y="859"/>
                    </a:lnTo>
                    <a:lnTo>
                      <a:pt x="3408" y="881"/>
                    </a:lnTo>
                    <a:lnTo>
                      <a:pt x="3425" y="905"/>
                    </a:lnTo>
                    <a:lnTo>
                      <a:pt x="3442" y="928"/>
                    </a:lnTo>
                    <a:lnTo>
                      <a:pt x="3458" y="954"/>
                    </a:lnTo>
                    <a:lnTo>
                      <a:pt x="3473" y="979"/>
                    </a:lnTo>
                    <a:lnTo>
                      <a:pt x="3487" y="1006"/>
                    </a:lnTo>
                    <a:lnTo>
                      <a:pt x="3499" y="1032"/>
                    </a:lnTo>
                    <a:lnTo>
                      <a:pt x="3509" y="1061"/>
                    </a:lnTo>
                    <a:lnTo>
                      <a:pt x="3519" y="1089"/>
                    </a:lnTo>
                    <a:lnTo>
                      <a:pt x="3528" y="1118"/>
                    </a:lnTo>
                    <a:lnTo>
                      <a:pt x="3535" y="1147"/>
                    </a:lnTo>
                    <a:lnTo>
                      <a:pt x="3540" y="1178"/>
                    </a:lnTo>
                    <a:lnTo>
                      <a:pt x="3544" y="1208"/>
                    </a:lnTo>
                    <a:lnTo>
                      <a:pt x="3546" y="1239"/>
                    </a:lnTo>
                    <a:lnTo>
                      <a:pt x="3547" y="1271"/>
                    </a:lnTo>
                    <a:lnTo>
                      <a:pt x="3546" y="1302"/>
                    </a:lnTo>
                    <a:lnTo>
                      <a:pt x="3544" y="1333"/>
                    </a:lnTo>
                    <a:lnTo>
                      <a:pt x="3540" y="1363"/>
                    </a:lnTo>
                    <a:lnTo>
                      <a:pt x="3535" y="1394"/>
                    </a:lnTo>
                    <a:lnTo>
                      <a:pt x="3528" y="1423"/>
                    </a:lnTo>
                    <a:lnTo>
                      <a:pt x="3519" y="1452"/>
                    </a:lnTo>
                    <a:lnTo>
                      <a:pt x="3509" y="1480"/>
                    </a:lnTo>
                    <a:lnTo>
                      <a:pt x="3499" y="1508"/>
                    </a:lnTo>
                    <a:lnTo>
                      <a:pt x="3487" y="1535"/>
                    </a:lnTo>
                    <a:lnTo>
                      <a:pt x="3473" y="1562"/>
                    </a:lnTo>
                    <a:lnTo>
                      <a:pt x="3458" y="1587"/>
                    </a:lnTo>
                    <a:lnTo>
                      <a:pt x="3442" y="1612"/>
                    </a:lnTo>
                    <a:lnTo>
                      <a:pt x="3425" y="1636"/>
                    </a:lnTo>
                    <a:lnTo>
                      <a:pt x="3408" y="1659"/>
                    </a:lnTo>
                    <a:lnTo>
                      <a:pt x="3388" y="1681"/>
                    </a:lnTo>
                    <a:lnTo>
                      <a:pt x="3368" y="1703"/>
                    </a:lnTo>
                    <a:lnTo>
                      <a:pt x="3347" y="1723"/>
                    </a:lnTo>
                    <a:lnTo>
                      <a:pt x="3324" y="1742"/>
                    </a:lnTo>
                    <a:lnTo>
                      <a:pt x="3301" y="1761"/>
                    </a:lnTo>
                    <a:lnTo>
                      <a:pt x="3277" y="1778"/>
                    </a:lnTo>
                    <a:lnTo>
                      <a:pt x="3252" y="1793"/>
                    </a:lnTo>
                    <a:lnTo>
                      <a:pt x="3227" y="1809"/>
                    </a:lnTo>
                    <a:lnTo>
                      <a:pt x="3200" y="1822"/>
                    </a:lnTo>
                    <a:lnTo>
                      <a:pt x="3174" y="1834"/>
                    </a:lnTo>
                    <a:lnTo>
                      <a:pt x="3146" y="1845"/>
                    </a:lnTo>
                    <a:lnTo>
                      <a:pt x="3118" y="1854"/>
                    </a:lnTo>
                    <a:lnTo>
                      <a:pt x="3088" y="1863"/>
                    </a:lnTo>
                    <a:lnTo>
                      <a:pt x="3059" y="1870"/>
                    </a:lnTo>
                    <a:lnTo>
                      <a:pt x="3029" y="1875"/>
                    </a:lnTo>
                    <a:lnTo>
                      <a:pt x="2999" y="1879"/>
                    </a:lnTo>
                    <a:lnTo>
                      <a:pt x="2967" y="1882"/>
                    </a:lnTo>
                    <a:lnTo>
                      <a:pt x="2937" y="1882"/>
                    </a:lnTo>
                    <a:lnTo>
                      <a:pt x="2905" y="1882"/>
                    </a:lnTo>
                    <a:lnTo>
                      <a:pt x="2874" y="1879"/>
                    </a:lnTo>
                    <a:lnTo>
                      <a:pt x="2843" y="1875"/>
                    </a:lnTo>
                    <a:lnTo>
                      <a:pt x="2814" y="1870"/>
                    </a:lnTo>
                    <a:lnTo>
                      <a:pt x="2784" y="1863"/>
                    </a:lnTo>
                    <a:lnTo>
                      <a:pt x="2755" y="1854"/>
                    </a:lnTo>
                    <a:lnTo>
                      <a:pt x="2726" y="1845"/>
                    </a:lnTo>
                    <a:lnTo>
                      <a:pt x="2699" y="1834"/>
                    </a:lnTo>
                    <a:lnTo>
                      <a:pt x="2671" y="1822"/>
                    </a:lnTo>
                    <a:lnTo>
                      <a:pt x="2646" y="1809"/>
                    </a:lnTo>
                    <a:lnTo>
                      <a:pt x="2619" y="1793"/>
                    </a:lnTo>
                    <a:lnTo>
                      <a:pt x="2595" y="1778"/>
                    </a:lnTo>
                    <a:lnTo>
                      <a:pt x="2570" y="1761"/>
                    </a:lnTo>
                    <a:lnTo>
                      <a:pt x="2548" y="1742"/>
                    </a:lnTo>
                    <a:lnTo>
                      <a:pt x="2526" y="1723"/>
                    </a:lnTo>
                    <a:lnTo>
                      <a:pt x="2504" y="1703"/>
                    </a:lnTo>
                    <a:lnTo>
                      <a:pt x="2484" y="1681"/>
                    </a:lnTo>
                    <a:lnTo>
                      <a:pt x="2465" y="1659"/>
                    </a:lnTo>
                    <a:lnTo>
                      <a:pt x="2446" y="1636"/>
                    </a:lnTo>
                    <a:lnTo>
                      <a:pt x="2430" y="1612"/>
                    </a:lnTo>
                    <a:lnTo>
                      <a:pt x="2414" y="1587"/>
                    </a:lnTo>
                    <a:lnTo>
                      <a:pt x="2399" y="1562"/>
                    </a:lnTo>
                    <a:lnTo>
                      <a:pt x="2385" y="1535"/>
                    </a:lnTo>
                    <a:lnTo>
                      <a:pt x="2373" y="1508"/>
                    </a:lnTo>
                    <a:lnTo>
                      <a:pt x="2362" y="1480"/>
                    </a:lnTo>
                    <a:lnTo>
                      <a:pt x="2353" y="1452"/>
                    </a:lnTo>
                    <a:lnTo>
                      <a:pt x="2345" y="1423"/>
                    </a:lnTo>
                    <a:lnTo>
                      <a:pt x="2337" y="1394"/>
                    </a:lnTo>
                    <a:lnTo>
                      <a:pt x="2332" y="1363"/>
                    </a:lnTo>
                    <a:lnTo>
                      <a:pt x="2328" y="1333"/>
                    </a:lnTo>
                    <a:lnTo>
                      <a:pt x="2326" y="1302"/>
                    </a:lnTo>
                    <a:lnTo>
                      <a:pt x="2325" y="1271"/>
                    </a:lnTo>
                    <a:lnTo>
                      <a:pt x="2326" y="1239"/>
                    </a:lnTo>
                    <a:lnTo>
                      <a:pt x="2328" y="1208"/>
                    </a:lnTo>
                    <a:lnTo>
                      <a:pt x="2332" y="1178"/>
                    </a:lnTo>
                    <a:lnTo>
                      <a:pt x="2337" y="1147"/>
                    </a:lnTo>
                    <a:lnTo>
                      <a:pt x="2345" y="1118"/>
                    </a:lnTo>
                    <a:lnTo>
                      <a:pt x="2353" y="1089"/>
                    </a:lnTo>
                    <a:lnTo>
                      <a:pt x="2362" y="1061"/>
                    </a:lnTo>
                    <a:lnTo>
                      <a:pt x="2373" y="1032"/>
                    </a:lnTo>
                    <a:lnTo>
                      <a:pt x="2385" y="1006"/>
                    </a:lnTo>
                    <a:lnTo>
                      <a:pt x="2399" y="979"/>
                    </a:lnTo>
                    <a:lnTo>
                      <a:pt x="2414" y="954"/>
                    </a:lnTo>
                    <a:lnTo>
                      <a:pt x="2430" y="928"/>
                    </a:lnTo>
                    <a:lnTo>
                      <a:pt x="2446" y="905"/>
                    </a:lnTo>
                    <a:lnTo>
                      <a:pt x="2465" y="881"/>
                    </a:lnTo>
                    <a:lnTo>
                      <a:pt x="2484" y="859"/>
                    </a:lnTo>
                    <a:lnTo>
                      <a:pt x="2504" y="838"/>
                    </a:lnTo>
                    <a:lnTo>
                      <a:pt x="2526" y="817"/>
                    </a:lnTo>
                    <a:lnTo>
                      <a:pt x="2548" y="799"/>
                    </a:lnTo>
                    <a:lnTo>
                      <a:pt x="2570" y="780"/>
                    </a:lnTo>
                    <a:lnTo>
                      <a:pt x="2595" y="763"/>
                    </a:lnTo>
                    <a:lnTo>
                      <a:pt x="2619" y="747"/>
                    </a:lnTo>
                    <a:lnTo>
                      <a:pt x="2646" y="733"/>
                    </a:lnTo>
                    <a:lnTo>
                      <a:pt x="2671" y="719"/>
                    </a:lnTo>
                    <a:lnTo>
                      <a:pt x="2699" y="706"/>
                    </a:lnTo>
                    <a:lnTo>
                      <a:pt x="2726" y="696"/>
                    </a:lnTo>
                    <a:lnTo>
                      <a:pt x="2755" y="686"/>
                    </a:lnTo>
                    <a:lnTo>
                      <a:pt x="2784" y="678"/>
                    </a:lnTo>
                    <a:lnTo>
                      <a:pt x="2814" y="670"/>
                    </a:lnTo>
                    <a:lnTo>
                      <a:pt x="2843" y="665"/>
                    </a:lnTo>
                    <a:lnTo>
                      <a:pt x="2874" y="661"/>
                    </a:lnTo>
                    <a:lnTo>
                      <a:pt x="2905" y="659"/>
                    </a:lnTo>
                    <a:lnTo>
                      <a:pt x="2937" y="658"/>
                    </a:lnTo>
                    <a:close/>
                    <a:moveTo>
                      <a:pt x="7582" y="474"/>
                    </a:moveTo>
                    <a:lnTo>
                      <a:pt x="14452" y="474"/>
                    </a:lnTo>
                    <a:lnTo>
                      <a:pt x="14467" y="474"/>
                    </a:lnTo>
                    <a:lnTo>
                      <a:pt x="14482" y="476"/>
                    </a:lnTo>
                    <a:lnTo>
                      <a:pt x="14497" y="477"/>
                    </a:lnTo>
                    <a:lnTo>
                      <a:pt x="14511" y="480"/>
                    </a:lnTo>
                    <a:lnTo>
                      <a:pt x="14525" y="483"/>
                    </a:lnTo>
                    <a:lnTo>
                      <a:pt x="14539" y="487"/>
                    </a:lnTo>
                    <a:lnTo>
                      <a:pt x="14553" y="492"/>
                    </a:lnTo>
                    <a:lnTo>
                      <a:pt x="14566" y="497"/>
                    </a:lnTo>
                    <a:lnTo>
                      <a:pt x="14578" y="503"/>
                    </a:lnTo>
                    <a:lnTo>
                      <a:pt x="14592" y="509"/>
                    </a:lnTo>
                    <a:lnTo>
                      <a:pt x="14604" y="517"/>
                    </a:lnTo>
                    <a:lnTo>
                      <a:pt x="14616" y="524"/>
                    </a:lnTo>
                    <a:lnTo>
                      <a:pt x="14627" y="532"/>
                    </a:lnTo>
                    <a:lnTo>
                      <a:pt x="14638" y="541"/>
                    </a:lnTo>
                    <a:lnTo>
                      <a:pt x="14649" y="550"/>
                    </a:lnTo>
                    <a:lnTo>
                      <a:pt x="14659" y="560"/>
                    </a:lnTo>
                    <a:lnTo>
                      <a:pt x="14669" y="571"/>
                    </a:lnTo>
                    <a:lnTo>
                      <a:pt x="14678" y="581"/>
                    </a:lnTo>
                    <a:lnTo>
                      <a:pt x="14686" y="592"/>
                    </a:lnTo>
                    <a:lnTo>
                      <a:pt x="14694" y="603"/>
                    </a:lnTo>
                    <a:lnTo>
                      <a:pt x="14702" y="615"/>
                    </a:lnTo>
                    <a:lnTo>
                      <a:pt x="14710" y="628"/>
                    </a:lnTo>
                    <a:lnTo>
                      <a:pt x="14716" y="640"/>
                    </a:lnTo>
                    <a:lnTo>
                      <a:pt x="14722" y="653"/>
                    </a:lnTo>
                    <a:lnTo>
                      <a:pt x="14727" y="666"/>
                    </a:lnTo>
                    <a:lnTo>
                      <a:pt x="14732" y="680"/>
                    </a:lnTo>
                    <a:lnTo>
                      <a:pt x="14736" y="694"/>
                    </a:lnTo>
                    <a:lnTo>
                      <a:pt x="14739" y="708"/>
                    </a:lnTo>
                    <a:lnTo>
                      <a:pt x="14741" y="722"/>
                    </a:lnTo>
                    <a:lnTo>
                      <a:pt x="14743" y="737"/>
                    </a:lnTo>
                    <a:lnTo>
                      <a:pt x="14744" y="752"/>
                    </a:lnTo>
                    <a:lnTo>
                      <a:pt x="14745" y="767"/>
                    </a:lnTo>
                    <a:lnTo>
                      <a:pt x="14745" y="1699"/>
                    </a:lnTo>
                    <a:lnTo>
                      <a:pt x="14744" y="1714"/>
                    </a:lnTo>
                    <a:lnTo>
                      <a:pt x="14743" y="1728"/>
                    </a:lnTo>
                    <a:lnTo>
                      <a:pt x="14741" y="1742"/>
                    </a:lnTo>
                    <a:lnTo>
                      <a:pt x="14739" y="1758"/>
                    </a:lnTo>
                    <a:lnTo>
                      <a:pt x="14736" y="1771"/>
                    </a:lnTo>
                    <a:lnTo>
                      <a:pt x="14732" y="1785"/>
                    </a:lnTo>
                    <a:lnTo>
                      <a:pt x="14727" y="1798"/>
                    </a:lnTo>
                    <a:lnTo>
                      <a:pt x="14722" y="1812"/>
                    </a:lnTo>
                    <a:lnTo>
                      <a:pt x="14716" y="1825"/>
                    </a:lnTo>
                    <a:lnTo>
                      <a:pt x="14710" y="1838"/>
                    </a:lnTo>
                    <a:lnTo>
                      <a:pt x="14702" y="1850"/>
                    </a:lnTo>
                    <a:lnTo>
                      <a:pt x="14694" y="1862"/>
                    </a:lnTo>
                    <a:lnTo>
                      <a:pt x="14686" y="1874"/>
                    </a:lnTo>
                    <a:lnTo>
                      <a:pt x="14678" y="1885"/>
                    </a:lnTo>
                    <a:lnTo>
                      <a:pt x="14669" y="1895"/>
                    </a:lnTo>
                    <a:lnTo>
                      <a:pt x="14659" y="1905"/>
                    </a:lnTo>
                    <a:lnTo>
                      <a:pt x="14649" y="1916"/>
                    </a:lnTo>
                    <a:lnTo>
                      <a:pt x="14638" y="1925"/>
                    </a:lnTo>
                    <a:lnTo>
                      <a:pt x="14627" y="1933"/>
                    </a:lnTo>
                    <a:lnTo>
                      <a:pt x="14616" y="1941"/>
                    </a:lnTo>
                    <a:lnTo>
                      <a:pt x="14604" y="1949"/>
                    </a:lnTo>
                    <a:lnTo>
                      <a:pt x="14592" y="1956"/>
                    </a:lnTo>
                    <a:lnTo>
                      <a:pt x="14578" y="1962"/>
                    </a:lnTo>
                    <a:lnTo>
                      <a:pt x="14566" y="1969"/>
                    </a:lnTo>
                    <a:lnTo>
                      <a:pt x="14553" y="1974"/>
                    </a:lnTo>
                    <a:lnTo>
                      <a:pt x="14539" y="1979"/>
                    </a:lnTo>
                    <a:lnTo>
                      <a:pt x="14525" y="1982"/>
                    </a:lnTo>
                    <a:lnTo>
                      <a:pt x="14511" y="1986"/>
                    </a:lnTo>
                    <a:lnTo>
                      <a:pt x="14497" y="1988"/>
                    </a:lnTo>
                    <a:lnTo>
                      <a:pt x="14482" y="1990"/>
                    </a:lnTo>
                    <a:lnTo>
                      <a:pt x="14467" y="1991"/>
                    </a:lnTo>
                    <a:lnTo>
                      <a:pt x="14452" y="1991"/>
                    </a:lnTo>
                    <a:lnTo>
                      <a:pt x="7582" y="1991"/>
                    </a:lnTo>
                    <a:lnTo>
                      <a:pt x="7567" y="1991"/>
                    </a:lnTo>
                    <a:lnTo>
                      <a:pt x="7552" y="1990"/>
                    </a:lnTo>
                    <a:lnTo>
                      <a:pt x="7537" y="1988"/>
                    </a:lnTo>
                    <a:lnTo>
                      <a:pt x="7523" y="1986"/>
                    </a:lnTo>
                    <a:lnTo>
                      <a:pt x="7509" y="1982"/>
                    </a:lnTo>
                    <a:lnTo>
                      <a:pt x="7495" y="1979"/>
                    </a:lnTo>
                    <a:lnTo>
                      <a:pt x="7481" y="1974"/>
                    </a:lnTo>
                    <a:lnTo>
                      <a:pt x="7468" y="1969"/>
                    </a:lnTo>
                    <a:lnTo>
                      <a:pt x="7455" y="1962"/>
                    </a:lnTo>
                    <a:lnTo>
                      <a:pt x="7443" y="1956"/>
                    </a:lnTo>
                    <a:lnTo>
                      <a:pt x="7431" y="1949"/>
                    </a:lnTo>
                    <a:lnTo>
                      <a:pt x="7418" y="1941"/>
                    </a:lnTo>
                    <a:lnTo>
                      <a:pt x="7407" y="1933"/>
                    </a:lnTo>
                    <a:lnTo>
                      <a:pt x="7396" y="1925"/>
                    </a:lnTo>
                    <a:lnTo>
                      <a:pt x="7385" y="1916"/>
                    </a:lnTo>
                    <a:lnTo>
                      <a:pt x="7375" y="1905"/>
                    </a:lnTo>
                    <a:lnTo>
                      <a:pt x="7365" y="1895"/>
                    </a:lnTo>
                    <a:lnTo>
                      <a:pt x="7356" y="1885"/>
                    </a:lnTo>
                    <a:lnTo>
                      <a:pt x="7347" y="1874"/>
                    </a:lnTo>
                    <a:lnTo>
                      <a:pt x="7339" y="1862"/>
                    </a:lnTo>
                    <a:lnTo>
                      <a:pt x="7332" y="1850"/>
                    </a:lnTo>
                    <a:lnTo>
                      <a:pt x="7325" y="1838"/>
                    </a:lnTo>
                    <a:lnTo>
                      <a:pt x="7318" y="1825"/>
                    </a:lnTo>
                    <a:lnTo>
                      <a:pt x="7312" y="1812"/>
                    </a:lnTo>
                    <a:lnTo>
                      <a:pt x="7306" y="1798"/>
                    </a:lnTo>
                    <a:lnTo>
                      <a:pt x="7302" y="1785"/>
                    </a:lnTo>
                    <a:lnTo>
                      <a:pt x="7298" y="1772"/>
                    </a:lnTo>
                    <a:lnTo>
                      <a:pt x="7295" y="1758"/>
                    </a:lnTo>
                    <a:lnTo>
                      <a:pt x="7292" y="1742"/>
                    </a:lnTo>
                    <a:lnTo>
                      <a:pt x="7290" y="1728"/>
                    </a:lnTo>
                    <a:lnTo>
                      <a:pt x="7289" y="1714"/>
                    </a:lnTo>
                    <a:lnTo>
                      <a:pt x="7289" y="1699"/>
                    </a:lnTo>
                    <a:lnTo>
                      <a:pt x="7289" y="767"/>
                    </a:lnTo>
                    <a:lnTo>
                      <a:pt x="7289" y="752"/>
                    </a:lnTo>
                    <a:lnTo>
                      <a:pt x="7290" y="737"/>
                    </a:lnTo>
                    <a:lnTo>
                      <a:pt x="7292" y="722"/>
                    </a:lnTo>
                    <a:lnTo>
                      <a:pt x="7295" y="708"/>
                    </a:lnTo>
                    <a:lnTo>
                      <a:pt x="7298" y="694"/>
                    </a:lnTo>
                    <a:lnTo>
                      <a:pt x="7302" y="680"/>
                    </a:lnTo>
                    <a:lnTo>
                      <a:pt x="7306" y="666"/>
                    </a:lnTo>
                    <a:lnTo>
                      <a:pt x="7312" y="653"/>
                    </a:lnTo>
                    <a:lnTo>
                      <a:pt x="7318" y="640"/>
                    </a:lnTo>
                    <a:lnTo>
                      <a:pt x="7325" y="628"/>
                    </a:lnTo>
                    <a:lnTo>
                      <a:pt x="7332" y="615"/>
                    </a:lnTo>
                    <a:lnTo>
                      <a:pt x="7339" y="603"/>
                    </a:lnTo>
                    <a:lnTo>
                      <a:pt x="7347" y="592"/>
                    </a:lnTo>
                    <a:lnTo>
                      <a:pt x="7356" y="581"/>
                    </a:lnTo>
                    <a:lnTo>
                      <a:pt x="7365" y="571"/>
                    </a:lnTo>
                    <a:lnTo>
                      <a:pt x="7375" y="560"/>
                    </a:lnTo>
                    <a:lnTo>
                      <a:pt x="7385" y="550"/>
                    </a:lnTo>
                    <a:lnTo>
                      <a:pt x="7396" y="541"/>
                    </a:lnTo>
                    <a:lnTo>
                      <a:pt x="7407" y="532"/>
                    </a:lnTo>
                    <a:lnTo>
                      <a:pt x="7418" y="524"/>
                    </a:lnTo>
                    <a:lnTo>
                      <a:pt x="7431" y="517"/>
                    </a:lnTo>
                    <a:lnTo>
                      <a:pt x="7443" y="509"/>
                    </a:lnTo>
                    <a:lnTo>
                      <a:pt x="7455" y="503"/>
                    </a:lnTo>
                    <a:lnTo>
                      <a:pt x="7468" y="497"/>
                    </a:lnTo>
                    <a:lnTo>
                      <a:pt x="7481" y="492"/>
                    </a:lnTo>
                    <a:lnTo>
                      <a:pt x="7495" y="487"/>
                    </a:lnTo>
                    <a:lnTo>
                      <a:pt x="7509" y="483"/>
                    </a:lnTo>
                    <a:lnTo>
                      <a:pt x="7523" y="480"/>
                    </a:lnTo>
                    <a:lnTo>
                      <a:pt x="7537" y="477"/>
                    </a:lnTo>
                    <a:lnTo>
                      <a:pt x="7552" y="476"/>
                    </a:lnTo>
                    <a:lnTo>
                      <a:pt x="7567" y="474"/>
                    </a:lnTo>
                    <a:lnTo>
                      <a:pt x="7582" y="47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A2A2A2"/>
                  </a:buClr>
                  <a:buSzPct val="70000"/>
                  <a:buFont typeface="Monotype Sorts" pitchFamily="2" charset="2"/>
                  <a:buNone/>
                  <a:tabLst/>
                  <a:defRPr/>
                </a:pPr>
                <a:endParaRPr kumimoji="0" lang="en-US" altLang="zh-CN" sz="2000" b="0" i="0" u="none" strike="noStrike" kern="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4" name="组合 294">
              <a:extLst>
                <a:ext uri="{FF2B5EF4-FFF2-40B4-BE49-F238E27FC236}">
                  <a16:creationId xmlns:a16="http://schemas.microsoft.com/office/drawing/2014/main" id="{D4C33DAA-324B-4774-9F38-65B4097CF472}"/>
                </a:ext>
              </a:extLst>
            </p:cNvPr>
            <p:cNvGrpSpPr/>
            <p:nvPr/>
          </p:nvGrpSpPr>
          <p:grpSpPr>
            <a:xfrm>
              <a:off x="12000346" y="4378812"/>
              <a:ext cx="340786" cy="86356"/>
              <a:chOff x="3293224" y="1661160"/>
              <a:chExt cx="952523" cy="143976"/>
            </a:xfrm>
            <a:grpFill/>
          </p:grpSpPr>
          <p:grpSp>
            <p:nvGrpSpPr>
              <p:cNvPr id="32" name="组合 192">
                <a:extLst>
                  <a:ext uri="{FF2B5EF4-FFF2-40B4-BE49-F238E27FC236}">
                    <a16:creationId xmlns:a16="http://schemas.microsoft.com/office/drawing/2014/main" id="{582DEEBE-D9CE-4E7C-9261-ED18B80BB995}"/>
                  </a:ext>
                </a:extLst>
              </p:cNvPr>
              <p:cNvGrpSpPr/>
              <p:nvPr/>
            </p:nvGrpSpPr>
            <p:grpSpPr>
              <a:xfrm>
                <a:off x="3984186" y="1725247"/>
                <a:ext cx="108861" cy="20192"/>
                <a:chOff x="10707167" y="1194489"/>
                <a:chExt cx="196850" cy="36513"/>
              </a:xfrm>
              <a:grpFill/>
            </p:grpSpPr>
            <p:sp>
              <p:nvSpPr>
                <p:cNvPr id="34" name="Freeform 6">
                  <a:extLst>
                    <a:ext uri="{FF2B5EF4-FFF2-40B4-BE49-F238E27FC236}">
                      <a16:creationId xmlns:a16="http://schemas.microsoft.com/office/drawing/2014/main" id="{786CA758-1F0A-4222-9604-4C89BAE0F551}"/>
                    </a:ext>
                  </a:extLst>
                </p:cNvPr>
                <p:cNvSpPr>
                  <a:spLocks/>
                </p:cNvSpPr>
                <p:nvPr/>
              </p:nvSpPr>
              <p:spPr bwMode="auto">
                <a:xfrm>
                  <a:off x="10707167" y="1194489"/>
                  <a:ext cx="36513" cy="36513"/>
                </a:xfrm>
                <a:custGeom>
                  <a:avLst/>
                  <a:gdLst/>
                  <a:ahLst/>
                  <a:cxnLst>
                    <a:cxn ang="0">
                      <a:pos x="189" y="343"/>
                    </a:cxn>
                    <a:cxn ang="0">
                      <a:pos x="222" y="336"/>
                    </a:cxn>
                    <a:cxn ang="0">
                      <a:pos x="253" y="322"/>
                    </a:cxn>
                    <a:cxn ang="0">
                      <a:pos x="280" y="304"/>
                    </a:cxn>
                    <a:cxn ang="0">
                      <a:pos x="304" y="282"/>
                    </a:cxn>
                    <a:cxn ang="0">
                      <a:pos x="322" y="254"/>
                    </a:cxn>
                    <a:cxn ang="0">
                      <a:pos x="335" y="224"/>
                    </a:cxn>
                    <a:cxn ang="0">
                      <a:pos x="341" y="190"/>
                    </a:cxn>
                    <a:cxn ang="0">
                      <a:pos x="341" y="154"/>
                    </a:cxn>
                    <a:cxn ang="0">
                      <a:pos x="335" y="122"/>
                    </a:cxn>
                    <a:cxn ang="0">
                      <a:pos x="322" y="91"/>
                    </a:cxn>
                    <a:cxn ang="0">
                      <a:pos x="304" y="64"/>
                    </a:cxn>
                    <a:cxn ang="0">
                      <a:pos x="280" y="40"/>
                    </a:cxn>
                    <a:cxn ang="0">
                      <a:pos x="253" y="22"/>
                    </a:cxn>
                    <a:cxn ang="0">
                      <a:pos x="222" y="9"/>
                    </a:cxn>
                    <a:cxn ang="0">
                      <a:pos x="189" y="1"/>
                    </a:cxn>
                    <a:cxn ang="0">
                      <a:pos x="154" y="1"/>
                    </a:cxn>
                    <a:cxn ang="0">
                      <a:pos x="121" y="9"/>
                    </a:cxn>
                    <a:cxn ang="0">
                      <a:pos x="90" y="22"/>
                    </a:cxn>
                    <a:cxn ang="0">
                      <a:pos x="63" y="40"/>
                    </a:cxn>
                    <a:cxn ang="0">
                      <a:pos x="39" y="64"/>
                    </a:cxn>
                    <a:cxn ang="0">
                      <a:pos x="21" y="91"/>
                    </a:cxn>
                    <a:cxn ang="0">
                      <a:pos x="9" y="122"/>
                    </a:cxn>
                    <a:cxn ang="0">
                      <a:pos x="2" y="154"/>
                    </a:cxn>
                    <a:cxn ang="0">
                      <a:pos x="2" y="190"/>
                    </a:cxn>
                    <a:cxn ang="0">
                      <a:pos x="9" y="224"/>
                    </a:cxn>
                    <a:cxn ang="0">
                      <a:pos x="21" y="254"/>
                    </a:cxn>
                    <a:cxn ang="0">
                      <a:pos x="39" y="282"/>
                    </a:cxn>
                    <a:cxn ang="0">
                      <a:pos x="63" y="304"/>
                    </a:cxn>
                    <a:cxn ang="0">
                      <a:pos x="90" y="322"/>
                    </a:cxn>
                    <a:cxn ang="0">
                      <a:pos x="121" y="336"/>
                    </a:cxn>
                    <a:cxn ang="0">
                      <a:pos x="154" y="343"/>
                    </a:cxn>
                  </a:cxnLst>
                  <a:rect l="0" t="0" r="r" b="b"/>
                  <a:pathLst>
                    <a:path w="342" h="344">
                      <a:moveTo>
                        <a:pt x="171" y="344"/>
                      </a:moveTo>
                      <a:lnTo>
                        <a:pt x="189" y="343"/>
                      </a:lnTo>
                      <a:lnTo>
                        <a:pt x="206" y="340"/>
                      </a:lnTo>
                      <a:lnTo>
                        <a:pt x="222" y="336"/>
                      </a:lnTo>
                      <a:lnTo>
                        <a:pt x="238" y="331"/>
                      </a:lnTo>
                      <a:lnTo>
                        <a:pt x="253" y="322"/>
                      </a:lnTo>
                      <a:lnTo>
                        <a:pt x="267" y="314"/>
                      </a:lnTo>
                      <a:lnTo>
                        <a:pt x="280" y="304"/>
                      </a:lnTo>
                      <a:lnTo>
                        <a:pt x="292" y="293"/>
                      </a:lnTo>
                      <a:lnTo>
                        <a:pt x="304" y="282"/>
                      </a:lnTo>
                      <a:lnTo>
                        <a:pt x="313" y="268"/>
                      </a:lnTo>
                      <a:lnTo>
                        <a:pt x="322" y="254"/>
                      </a:lnTo>
                      <a:lnTo>
                        <a:pt x="329" y="239"/>
                      </a:lnTo>
                      <a:lnTo>
                        <a:pt x="335" y="224"/>
                      </a:lnTo>
                      <a:lnTo>
                        <a:pt x="339" y="206"/>
                      </a:lnTo>
                      <a:lnTo>
                        <a:pt x="341" y="190"/>
                      </a:lnTo>
                      <a:lnTo>
                        <a:pt x="342" y="173"/>
                      </a:lnTo>
                      <a:lnTo>
                        <a:pt x="341" y="154"/>
                      </a:lnTo>
                      <a:lnTo>
                        <a:pt x="339" y="138"/>
                      </a:lnTo>
                      <a:lnTo>
                        <a:pt x="335" y="122"/>
                      </a:lnTo>
                      <a:lnTo>
                        <a:pt x="329" y="105"/>
                      </a:lnTo>
                      <a:lnTo>
                        <a:pt x="322" y="91"/>
                      </a:lnTo>
                      <a:lnTo>
                        <a:pt x="313" y="77"/>
                      </a:lnTo>
                      <a:lnTo>
                        <a:pt x="304" y="64"/>
                      </a:lnTo>
                      <a:lnTo>
                        <a:pt x="292" y="51"/>
                      </a:lnTo>
                      <a:lnTo>
                        <a:pt x="280" y="40"/>
                      </a:lnTo>
                      <a:lnTo>
                        <a:pt x="267" y="30"/>
                      </a:lnTo>
                      <a:lnTo>
                        <a:pt x="253" y="22"/>
                      </a:lnTo>
                      <a:lnTo>
                        <a:pt x="238" y="15"/>
                      </a:lnTo>
                      <a:lnTo>
                        <a:pt x="222" y="9"/>
                      </a:lnTo>
                      <a:lnTo>
                        <a:pt x="206" y="4"/>
                      </a:lnTo>
                      <a:lnTo>
                        <a:pt x="189" y="1"/>
                      </a:lnTo>
                      <a:lnTo>
                        <a:pt x="171" y="0"/>
                      </a:lnTo>
                      <a:lnTo>
                        <a:pt x="154" y="1"/>
                      </a:lnTo>
                      <a:lnTo>
                        <a:pt x="137" y="4"/>
                      </a:lnTo>
                      <a:lnTo>
                        <a:pt x="121" y="9"/>
                      </a:lnTo>
                      <a:lnTo>
                        <a:pt x="105" y="15"/>
                      </a:lnTo>
                      <a:lnTo>
                        <a:pt x="90" y="22"/>
                      </a:lnTo>
                      <a:lnTo>
                        <a:pt x="76" y="30"/>
                      </a:lnTo>
                      <a:lnTo>
                        <a:pt x="63" y="40"/>
                      </a:lnTo>
                      <a:lnTo>
                        <a:pt x="50" y="51"/>
                      </a:lnTo>
                      <a:lnTo>
                        <a:pt x="39" y="64"/>
                      </a:lnTo>
                      <a:lnTo>
                        <a:pt x="30" y="77"/>
                      </a:lnTo>
                      <a:lnTo>
                        <a:pt x="21" y="91"/>
                      </a:lnTo>
                      <a:lnTo>
                        <a:pt x="14" y="105"/>
                      </a:lnTo>
                      <a:lnTo>
                        <a:pt x="9" y="122"/>
                      </a:lnTo>
                      <a:lnTo>
                        <a:pt x="4" y="138"/>
                      </a:lnTo>
                      <a:lnTo>
                        <a:pt x="2" y="154"/>
                      </a:lnTo>
                      <a:lnTo>
                        <a:pt x="0" y="173"/>
                      </a:lnTo>
                      <a:lnTo>
                        <a:pt x="2" y="190"/>
                      </a:lnTo>
                      <a:lnTo>
                        <a:pt x="4" y="206"/>
                      </a:lnTo>
                      <a:lnTo>
                        <a:pt x="9" y="224"/>
                      </a:lnTo>
                      <a:lnTo>
                        <a:pt x="14" y="239"/>
                      </a:lnTo>
                      <a:lnTo>
                        <a:pt x="21" y="254"/>
                      </a:lnTo>
                      <a:lnTo>
                        <a:pt x="30" y="268"/>
                      </a:lnTo>
                      <a:lnTo>
                        <a:pt x="39" y="282"/>
                      </a:lnTo>
                      <a:lnTo>
                        <a:pt x="50" y="293"/>
                      </a:lnTo>
                      <a:lnTo>
                        <a:pt x="63" y="304"/>
                      </a:lnTo>
                      <a:lnTo>
                        <a:pt x="76" y="314"/>
                      </a:lnTo>
                      <a:lnTo>
                        <a:pt x="90" y="322"/>
                      </a:lnTo>
                      <a:lnTo>
                        <a:pt x="105" y="331"/>
                      </a:lnTo>
                      <a:lnTo>
                        <a:pt x="121" y="336"/>
                      </a:lnTo>
                      <a:lnTo>
                        <a:pt x="137" y="340"/>
                      </a:lnTo>
                      <a:lnTo>
                        <a:pt x="154" y="343"/>
                      </a:lnTo>
                      <a:lnTo>
                        <a:pt x="171" y="34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A2A2A2"/>
                    </a:buClr>
                    <a:buSzPct val="70000"/>
                    <a:buFont typeface="Monotype Sorts" pitchFamily="2" charset="2"/>
                    <a:buNone/>
                    <a:tabLst/>
                    <a:defRPr/>
                  </a:pPr>
                  <a:endParaRPr kumimoji="0" lang="en-US" altLang="zh-CN" sz="2000" b="0" i="0" u="none" strike="noStrike" kern="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 name="Freeform 7">
                  <a:extLst>
                    <a:ext uri="{FF2B5EF4-FFF2-40B4-BE49-F238E27FC236}">
                      <a16:creationId xmlns:a16="http://schemas.microsoft.com/office/drawing/2014/main" id="{0962DD31-0353-4DB8-B33F-93BE33A33998}"/>
                    </a:ext>
                  </a:extLst>
                </p:cNvPr>
                <p:cNvSpPr>
                  <a:spLocks/>
                </p:cNvSpPr>
                <p:nvPr/>
              </p:nvSpPr>
              <p:spPr bwMode="auto">
                <a:xfrm>
                  <a:off x="10761142" y="1194489"/>
                  <a:ext cx="36513" cy="36513"/>
                </a:xfrm>
                <a:custGeom>
                  <a:avLst/>
                  <a:gdLst/>
                  <a:ahLst/>
                  <a:cxnLst>
                    <a:cxn ang="0">
                      <a:pos x="189" y="343"/>
                    </a:cxn>
                    <a:cxn ang="0">
                      <a:pos x="222" y="336"/>
                    </a:cxn>
                    <a:cxn ang="0">
                      <a:pos x="253" y="322"/>
                    </a:cxn>
                    <a:cxn ang="0">
                      <a:pos x="280" y="304"/>
                    </a:cxn>
                    <a:cxn ang="0">
                      <a:pos x="303" y="282"/>
                    </a:cxn>
                    <a:cxn ang="0">
                      <a:pos x="321" y="254"/>
                    </a:cxn>
                    <a:cxn ang="0">
                      <a:pos x="335" y="224"/>
                    </a:cxn>
                    <a:cxn ang="0">
                      <a:pos x="342" y="190"/>
                    </a:cxn>
                    <a:cxn ang="0">
                      <a:pos x="342" y="154"/>
                    </a:cxn>
                    <a:cxn ang="0">
                      <a:pos x="335" y="122"/>
                    </a:cxn>
                    <a:cxn ang="0">
                      <a:pos x="321"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5" y="340"/>
                      </a:lnTo>
                      <a:lnTo>
                        <a:pt x="222" y="336"/>
                      </a:lnTo>
                      <a:lnTo>
                        <a:pt x="238" y="331"/>
                      </a:lnTo>
                      <a:lnTo>
                        <a:pt x="253" y="322"/>
                      </a:lnTo>
                      <a:lnTo>
                        <a:pt x="267" y="314"/>
                      </a:lnTo>
                      <a:lnTo>
                        <a:pt x="280" y="304"/>
                      </a:lnTo>
                      <a:lnTo>
                        <a:pt x="292" y="293"/>
                      </a:lnTo>
                      <a:lnTo>
                        <a:pt x="303" y="282"/>
                      </a:lnTo>
                      <a:lnTo>
                        <a:pt x="313" y="268"/>
                      </a:lnTo>
                      <a:lnTo>
                        <a:pt x="321" y="254"/>
                      </a:lnTo>
                      <a:lnTo>
                        <a:pt x="330" y="239"/>
                      </a:lnTo>
                      <a:lnTo>
                        <a:pt x="335" y="224"/>
                      </a:lnTo>
                      <a:lnTo>
                        <a:pt x="339" y="206"/>
                      </a:lnTo>
                      <a:lnTo>
                        <a:pt x="342" y="190"/>
                      </a:lnTo>
                      <a:lnTo>
                        <a:pt x="343" y="173"/>
                      </a:lnTo>
                      <a:lnTo>
                        <a:pt x="342" y="154"/>
                      </a:lnTo>
                      <a:lnTo>
                        <a:pt x="339" y="138"/>
                      </a:lnTo>
                      <a:lnTo>
                        <a:pt x="335" y="122"/>
                      </a:lnTo>
                      <a:lnTo>
                        <a:pt x="330" y="105"/>
                      </a:lnTo>
                      <a:lnTo>
                        <a:pt x="321" y="91"/>
                      </a:lnTo>
                      <a:lnTo>
                        <a:pt x="313" y="77"/>
                      </a:lnTo>
                      <a:lnTo>
                        <a:pt x="303" y="64"/>
                      </a:lnTo>
                      <a:lnTo>
                        <a:pt x="292" y="51"/>
                      </a:lnTo>
                      <a:lnTo>
                        <a:pt x="280" y="40"/>
                      </a:lnTo>
                      <a:lnTo>
                        <a:pt x="267" y="30"/>
                      </a:lnTo>
                      <a:lnTo>
                        <a:pt x="253" y="22"/>
                      </a:lnTo>
                      <a:lnTo>
                        <a:pt x="238" y="15"/>
                      </a:lnTo>
                      <a:lnTo>
                        <a:pt x="222" y="9"/>
                      </a:lnTo>
                      <a:lnTo>
                        <a:pt x="205"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A2A2A2"/>
                    </a:buClr>
                    <a:buSzPct val="70000"/>
                    <a:buFont typeface="Monotype Sorts" pitchFamily="2" charset="2"/>
                    <a:buNone/>
                    <a:tabLst/>
                    <a:defRPr/>
                  </a:pPr>
                  <a:endParaRPr kumimoji="0" lang="en-US" altLang="zh-CN" sz="2000" b="0" i="0" u="none" strike="noStrike" kern="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 name="Freeform 8">
                  <a:extLst>
                    <a:ext uri="{FF2B5EF4-FFF2-40B4-BE49-F238E27FC236}">
                      <a16:creationId xmlns:a16="http://schemas.microsoft.com/office/drawing/2014/main" id="{ADC245BA-570E-43A0-A6E9-825043866A81}"/>
                    </a:ext>
                  </a:extLst>
                </p:cNvPr>
                <p:cNvSpPr>
                  <a:spLocks/>
                </p:cNvSpPr>
                <p:nvPr/>
              </p:nvSpPr>
              <p:spPr bwMode="auto">
                <a:xfrm>
                  <a:off x="10813529" y="1194489"/>
                  <a:ext cx="36513" cy="36513"/>
                </a:xfrm>
                <a:custGeom>
                  <a:avLst/>
                  <a:gdLst/>
                  <a:ahLst/>
                  <a:cxnLst>
                    <a:cxn ang="0">
                      <a:pos x="188" y="343"/>
                    </a:cxn>
                    <a:cxn ang="0">
                      <a:pos x="221" y="336"/>
                    </a:cxn>
                    <a:cxn ang="0">
                      <a:pos x="252" y="322"/>
                    </a:cxn>
                    <a:cxn ang="0">
                      <a:pos x="279" y="304"/>
                    </a:cxn>
                    <a:cxn ang="0">
                      <a:pos x="303" y="282"/>
                    </a:cxn>
                    <a:cxn ang="0">
                      <a:pos x="321" y="254"/>
                    </a:cxn>
                    <a:cxn ang="0">
                      <a:pos x="334" y="224"/>
                    </a:cxn>
                    <a:cxn ang="0">
                      <a:pos x="340" y="190"/>
                    </a:cxn>
                    <a:cxn ang="0">
                      <a:pos x="340" y="154"/>
                    </a:cxn>
                    <a:cxn ang="0">
                      <a:pos x="334" y="122"/>
                    </a:cxn>
                    <a:cxn ang="0">
                      <a:pos x="321" y="91"/>
                    </a:cxn>
                    <a:cxn ang="0">
                      <a:pos x="303" y="64"/>
                    </a:cxn>
                    <a:cxn ang="0">
                      <a:pos x="279" y="40"/>
                    </a:cxn>
                    <a:cxn ang="0">
                      <a:pos x="252" y="22"/>
                    </a:cxn>
                    <a:cxn ang="0">
                      <a:pos x="221" y="9"/>
                    </a:cxn>
                    <a:cxn ang="0">
                      <a:pos x="188" y="1"/>
                    </a:cxn>
                    <a:cxn ang="0">
                      <a:pos x="153" y="1"/>
                    </a:cxn>
                    <a:cxn ang="0">
                      <a:pos x="120" y="9"/>
                    </a:cxn>
                    <a:cxn ang="0">
                      <a:pos x="89" y="22"/>
                    </a:cxn>
                    <a:cxn ang="0">
                      <a:pos x="62" y="40"/>
                    </a:cxn>
                    <a:cxn ang="0">
                      <a:pos x="38" y="64"/>
                    </a:cxn>
                    <a:cxn ang="0">
                      <a:pos x="20" y="91"/>
                    </a:cxn>
                    <a:cxn ang="0">
                      <a:pos x="7" y="122"/>
                    </a:cxn>
                    <a:cxn ang="0">
                      <a:pos x="1" y="154"/>
                    </a:cxn>
                    <a:cxn ang="0">
                      <a:pos x="1" y="190"/>
                    </a:cxn>
                    <a:cxn ang="0">
                      <a:pos x="7" y="224"/>
                    </a:cxn>
                    <a:cxn ang="0">
                      <a:pos x="20" y="254"/>
                    </a:cxn>
                    <a:cxn ang="0">
                      <a:pos x="38" y="282"/>
                    </a:cxn>
                    <a:cxn ang="0">
                      <a:pos x="62" y="304"/>
                    </a:cxn>
                    <a:cxn ang="0">
                      <a:pos x="89" y="322"/>
                    </a:cxn>
                    <a:cxn ang="0">
                      <a:pos x="120" y="336"/>
                    </a:cxn>
                    <a:cxn ang="0">
                      <a:pos x="153" y="343"/>
                    </a:cxn>
                  </a:cxnLst>
                  <a:rect l="0" t="0" r="r" b="b"/>
                  <a:pathLst>
                    <a:path w="341" h="344">
                      <a:moveTo>
                        <a:pt x="170" y="344"/>
                      </a:moveTo>
                      <a:lnTo>
                        <a:pt x="188" y="343"/>
                      </a:lnTo>
                      <a:lnTo>
                        <a:pt x="205" y="340"/>
                      </a:lnTo>
                      <a:lnTo>
                        <a:pt x="221" y="336"/>
                      </a:lnTo>
                      <a:lnTo>
                        <a:pt x="237" y="331"/>
                      </a:lnTo>
                      <a:lnTo>
                        <a:pt x="252" y="322"/>
                      </a:lnTo>
                      <a:lnTo>
                        <a:pt x="266" y="314"/>
                      </a:lnTo>
                      <a:lnTo>
                        <a:pt x="279" y="304"/>
                      </a:lnTo>
                      <a:lnTo>
                        <a:pt x="291" y="293"/>
                      </a:lnTo>
                      <a:lnTo>
                        <a:pt x="303" y="282"/>
                      </a:lnTo>
                      <a:lnTo>
                        <a:pt x="312" y="268"/>
                      </a:lnTo>
                      <a:lnTo>
                        <a:pt x="321" y="254"/>
                      </a:lnTo>
                      <a:lnTo>
                        <a:pt x="328" y="239"/>
                      </a:lnTo>
                      <a:lnTo>
                        <a:pt x="334" y="224"/>
                      </a:lnTo>
                      <a:lnTo>
                        <a:pt x="338" y="206"/>
                      </a:lnTo>
                      <a:lnTo>
                        <a:pt x="340" y="190"/>
                      </a:lnTo>
                      <a:lnTo>
                        <a:pt x="341" y="173"/>
                      </a:lnTo>
                      <a:lnTo>
                        <a:pt x="340" y="154"/>
                      </a:lnTo>
                      <a:lnTo>
                        <a:pt x="338" y="138"/>
                      </a:lnTo>
                      <a:lnTo>
                        <a:pt x="334" y="122"/>
                      </a:lnTo>
                      <a:lnTo>
                        <a:pt x="328" y="105"/>
                      </a:lnTo>
                      <a:lnTo>
                        <a:pt x="321" y="91"/>
                      </a:lnTo>
                      <a:lnTo>
                        <a:pt x="312" y="77"/>
                      </a:lnTo>
                      <a:lnTo>
                        <a:pt x="303" y="64"/>
                      </a:lnTo>
                      <a:lnTo>
                        <a:pt x="291" y="51"/>
                      </a:lnTo>
                      <a:lnTo>
                        <a:pt x="279" y="40"/>
                      </a:lnTo>
                      <a:lnTo>
                        <a:pt x="266" y="30"/>
                      </a:lnTo>
                      <a:lnTo>
                        <a:pt x="252" y="22"/>
                      </a:lnTo>
                      <a:lnTo>
                        <a:pt x="237" y="15"/>
                      </a:lnTo>
                      <a:lnTo>
                        <a:pt x="221" y="9"/>
                      </a:lnTo>
                      <a:lnTo>
                        <a:pt x="205" y="4"/>
                      </a:lnTo>
                      <a:lnTo>
                        <a:pt x="188" y="1"/>
                      </a:lnTo>
                      <a:lnTo>
                        <a:pt x="170" y="0"/>
                      </a:lnTo>
                      <a:lnTo>
                        <a:pt x="153" y="1"/>
                      </a:lnTo>
                      <a:lnTo>
                        <a:pt x="136" y="4"/>
                      </a:lnTo>
                      <a:lnTo>
                        <a:pt x="120" y="9"/>
                      </a:lnTo>
                      <a:lnTo>
                        <a:pt x="104" y="15"/>
                      </a:lnTo>
                      <a:lnTo>
                        <a:pt x="89" y="22"/>
                      </a:lnTo>
                      <a:lnTo>
                        <a:pt x="75" y="30"/>
                      </a:lnTo>
                      <a:lnTo>
                        <a:pt x="62" y="40"/>
                      </a:lnTo>
                      <a:lnTo>
                        <a:pt x="49" y="51"/>
                      </a:lnTo>
                      <a:lnTo>
                        <a:pt x="38" y="64"/>
                      </a:lnTo>
                      <a:lnTo>
                        <a:pt x="29" y="77"/>
                      </a:lnTo>
                      <a:lnTo>
                        <a:pt x="20" y="91"/>
                      </a:lnTo>
                      <a:lnTo>
                        <a:pt x="13" y="105"/>
                      </a:lnTo>
                      <a:lnTo>
                        <a:pt x="7" y="122"/>
                      </a:lnTo>
                      <a:lnTo>
                        <a:pt x="3" y="138"/>
                      </a:lnTo>
                      <a:lnTo>
                        <a:pt x="1" y="154"/>
                      </a:lnTo>
                      <a:lnTo>
                        <a:pt x="0" y="173"/>
                      </a:lnTo>
                      <a:lnTo>
                        <a:pt x="1" y="190"/>
                      </a:lnTo>
                      <a:lnTo>
                        <a:pt x="3" y="206"/>
                      </a:lnTo>
                      <a:lnTo>
                        <a:pt x="7" y="224"/>
                      </a:lnTo>
                      <a:lnTo>
                        <a:pt x="13" y="239"/>
                      </a:lnTo>
                      <a:lnTo>
                        <a:pt x="20" y="254"/>
                      </a:lnTo>
                      <a:lnTo>
                        <a:pt x="29" y="268"/>
                      </a:lnTo>
                      <a:lnTo>
                        <a:pt x="38" y="282"/>
                      </a:lnTo>
                      <a:lnTo>
                        <a:pt x="49" y="293"/>
                      </a:lnTo>
                      <a:lnTo>
                        <a:pt x="62" y="304"/>
                      </a:lnTo>
                      <a:lnTo>
                        <a:pt x="75" y="314"/>
                      </a:lnTo>
                      <a:lnTo>
                        <a:pt x="89" y="322"/>
                      </a:lnTo>
                      <a:lnTo>
                        <a:pt x="104" y="331"/>
                      </a:lnTo>
                      <a:lnTo>
                        <a:pt x="120" y="336"/>
                      </a:lnTo>
                      <a:lnTo>
                        <a:pt x="136" y="340"/>
                      </a:lnTo>
                      <a:lnTo>
                        <a:pt x="153" y="343"/>
                      </a:lnTo>
                      <a:lnTo>
                        <a:pt x="170" y="34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A2A2A2"/>
                    </a:buClr>
                    <a:buSzPct val="70000"/>
                    <a:buFont typeface="Monotype Sorts" pitchFamily="2" charset="2"/>
                    <a:buNone/>
                    <a:tabLst/>
                    <a:defRPr/>
                  </a:pPr>
                  <a:endParaRPr kumimoji="0" lang="en-US" altLang="zh-CN" sz="2000" b="0" i="0" u="none" strike="noStrike" kern="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7" name="Freeform 9">
                  <a:extLst>
                    <a:ext uri="{FF2B5EF4-FFF2-40B4-BE49-F238E27FC236}">
                      <a16:creationId xmlns:a16="http://schemas.microsoft.com/office/drawing/2014/main" id="{096B1851-D479-4C68-916A-5B5F34CA2FB3}"/>
                    </a:ext>
                  </a:extLst>
                </p:cNvPr>
                <p:cNvSpPr>
                  <a:spLocks/>
                </p:cNvSpPr>
                <p:nvPr/>
              </p:nvSpPr>
              <p:spPr bwMode="auto">
                <a:xfrm>
                  <a:off x="10867504" y="1194489"/>
                  <a:ext cx="36513" cy="36513"/>
                </a:xfrm>
                <a:custGeom>
                  <a:avLst/>
                  <a:gdLst/>
                  <a:ahLst/>
                  <a:cxnLst>
                    <a:cxn ang="0">
                      <a:pos x="189" y="343"/>
                    </a:cxn>
                    <a:cxn ang="0">
                      <a:pos x="222" y="336"/>
                    </a:cxn>
                    <a:cxn ang="0">
                      <a:pos x="253" y="322"/>
                    </a:cxn>
                    <a:cxn ang="0">
                      <a:pos x="280" y="304"/>
                    </a:cxn>
                    <a:cxn ang="0">
                      <a:pos x="303" y="282"/>
                    </a:cxn>
                    <a:cxn ang="0">
                      <a:pos x="322" y="254"/>
                    </a:cxn>
                    <a:cxn ang="0">
                      <a:pos x="335" y="224"/>
                    </a:cxn>
                    <a:cxn ang="0">
                      <a:pos x="342" y="190"/>
                    </a:cxn>
                    <a:cxn ang="0">
                      <a:pos x="342" y="154"/>
                    </a:cxn>
                    <a:cxn ang="0">
                      <a:pos x="335" y="122"/>
                    </a:cxn>
                    <a:cxn ang="0">
                      <a:pos x="322"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6" y="340"/>
                      </a:lnTo>
                      <a:lnTo>
                        <a:pt x="222" y="336"/>
                      </a:lnTo>
                      <a:lnTo>
                        <a:pt x="238" y="331"/>
                      </a:lnTo>
                      <a:lnTo>
                        <a:pt x="253" y="322"/>
                      </a:lnTo>
                      <a:lnTo>
                        <a:pt x="267" y="314"/>
                      </a:lnTo>
                      <a:lnTo>
                        <a:pt x="280" y="304"/>
                      </a:lnTo>
                      <a:lnTo>
                        <a:pt x="292" y="293"/>
                      </a:lnTo>
                      <a:lnTo>
                        <a:pt x="303" y="282"/>
                      </a:lnTo>
                      <a:lnTo>
                        <a:pt x="313" y="268"/>
                      </a:lnTo>
                      <a:lnTo>
                        <a:pt x="322" y="254"/>
                      </a:lnTo>
                      <a:lnTo>
                        <a:pt x="329" y="239"/>
                      </a:lnTo>
                      <a:lnTo>
                        <a:pt x="335" y="224"/>
                      </a:lnTo>
                      <a:lnTo>
                        <a:pt x="339" y="206"/>
                      </a:lnTo>
                      <a:lnTo>
                        <a:pt x="342" y="190"/>
                      </a:lnTo>
                      <a:lnTo>
                        <a:pt x="343" y="173"/>
                      </a:lnTo>
                      <a:lnTo>
                        <a:pt x="342" y="154"/>
                      </a:lnTo>
                      <a:lnTo>
                        <a:pt x="339" y="138"/>
                      </a:lnTo>
                      <a:lnTo>
                        <a:pt x="335" y="122"/>
                      </a:lnTo>
                      <a:lnTo>
                        <a:pt x="329" y="105"/>
                      </a:lnTo>
                      <a:lnTo>
                        <a:pt x="322" y="91"/>
                      </a:lnTo>
                      <a:lnTo>
                        <a:pt x="313" y="77"/>
                      </a:lnTo>
                      <a:lnTo>
                        <a:pt x="303" y="64"/>
                      </a:lnTo>
                      <a:lnTo>
                        <a:pt x="292" y="51"/>
                      </a:lnTo>
                      <a:lnTo>
                        <a:pt x="280" y="40"/>
                      </a:lnTo>
                      <a:lnTo>
                        <a:pt x="267" y="30"/>
                      </a:lnTo>
                      <a:lnTo>
                        <a:pt x="253" y="22"/>
                      </a:lnTo>
                      <a:lnTo>
                        <a:pt x="238" y="15"/>
                      </a:lnTo>
                      <a:lnTo>
                        <a:pt x="222" y="9"/>
                      </a:lnTo>
                      <a:lnTo>
                        <a:pt x="206"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A2A2A2"/>
                    </a:buClr>
                    <a:buSzPct val="70000"/>
                    <a:buFont typeface="Monotype Sorts" pitchFamily="2" charset="2"/>
                    <a:buNone/>
                    <a:tabLst/>
                    <a:defRPr/>
                  </a:pPr>
                  <a:endParaRPr kumimoji="0" lang="en-US" altLang="zh-CN" sz="2000" b="0" i="0" u="none" strike="noStrike" kern="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33" name="Freeform 14">
                <a:extLst>
                  <a:ext uri="{FF2B5EF4-FFF2-40B4-BE49-F238E27FC236}">
                    <a16:creationId xmlns:a16="http://schemas.microsoft.com/office/drawing/2014/main" id="{8BE2DBA7-A68B-4E39-882C-8D9E64AE192F}"/>
                  </a:ext>
                </a:extLst>
              </p:cNvPr>
              <p:cNvSpPr>
                <a:spLocks noEditPoints="1"/>
              </p:cNvSpPr>
              <p:nvPr/>
            </p:nvSpPr>
            <p:spPr bwMode="auto">
              <a:xfrm>
                <a:off x="3293224" y="1661160"/>
                <a:ext cx="952523" cy="143976"/>
              </a:xfrm>
              <a:custGeom>
                <a:avLst/>
                <a:gdLst/>
                <a:ahLst/>
                <a:cxnLst>
                  <a:cxn ang="0">
                    <a:pos x="15920" y="15"/>
                  </a:cxn>
                  <a:cxn ang="0">
                    <a:pos x="16066" y="82"/>
                  </a:cxn>
                  <a:cxn ang="0">
                    <a:pos x="16180" y="191"/>
                  </a:cxn>
                  <a:cxn ang="0">
                    <a:pos x="16254" y="333"/>
                  </a:cxn>
                  <a:cxn ang="0">
                    <a:pos x="16275" y="1979"/>
                  </a:cxn>
                  <a:cxn ang="0">
                    <a:pos x="16247" y="2142"/>
                  </a:cxn>
                  <a:cxn ang="0">
                    <a:pos x="16166" y="2279"/>
                  </a:cxn>
                  <a:cxn ang="0">
                    <a:pos x="16047" y="2384"/>
                  </a:cxn>
                  <a:cxn ang="0">
                    <a:pos x="15897" y="2443"/>
                  </a:cxn>
                  <a:cxn ang="0">
                    <a:pos x="425" y="2450"/>
                  </a:cxn>
                  <a:cxn ang="0">
                    <a:pos x="269" y="2406"/>
                  </a:cxn>
                  <a:cxn ang="0">
                    <a:pos x="139" y="2313"/>
                  </a:cxn>
                  <a:cxn ang="0">
                    <a:pos x="47" y="2184"/>
                  </a:cxn>
                  <a:cxn ang="0">
                    <a:pos x="2" y="2027"/>
                  </a:cxn>
                  <a:cxn ang="0">
                    <a:pos x="9" y="379"/>
                  </a:cxn>
                  <a:cxn ang="0">
                    <a:pos x="68" y="228"/>
                  </a:cxn>
                  <a:cxn ang="0">
                    <a:pos x="173" y="109"/>
                  </a:cxn>
                  <a:cxn ang="0">
                    <a:pos x="310" y="29"/>
                  </a:cxn>
                  <a:cxn ang="0">
                    <a:pos x="473" y="0"/>
                  </a:cxn>
                  <a:cxn ang="0">
                    <a:pos x="3118" y="686"/>
                  </a:cxn>
                  <a:cxn ang="0">
                    <a:pos x="3301" y="780"/>
                  </a:cxn>
                  <a:cxn ang="0">
                    <a:pos x="3442" y="928"/>
                  </a:cxn>
                  <a:cxn ang="0">
                    <a:pos x="3528" y="1118"/>
                  </a:cxn>
                  <a:cxn ang="0">
                    <a:pos x="3544" y="1333"/>
                  </a:cxn>
                  <a:cxn ang="0">
                    <a:pos x="3487" y="1535"/>
                  </a:cxn>
                  <a:cxn ang="0">
                    <a:pos x="3368" y="1703"/>
                  </a:cxn>
                  <a:cxn ang="0">
                    <a:pos x="3200" y="1822"/>
                  </a:cxn>
                  <a:cxn ang="0">
                    <a:pos x="2999" y="1879"/>
                  </a:cxn>
                  <a:cxn ang="0">
                    <a:pos x="2784" y="1863"/>
                  </a:cxn>
                  <a:cxn ang="0">
                    <a:pos x="2595" y="1778"/>
                  </a:cxn>
                  <a:cxn ang="0">
                    <a:pos x="2446" y="1636"/>
                  </a:cxn>
                  <a:cxn ang="0">
                    <a:pos x="2353" y="1452"/>
                  </a:cxn>
                  <a:cxn ang="0">
                    <a:pos x="2326" y="1239"/>
                  </a:cxn>
                  <a:cxn ang="0">
                    <a:pos x="2373" y="1032"/>
                  </a:cxn>
                  <a:cxn ang="0">
                    <a:pos x="2484" y="859"/>
                  </a:cxn>
                  <a:cxn ang="0">
                    <a:pos x="2646" y="733"/>
                  </a:cxn>
                  <a:cxn ang="0">
                    <a:pos x="2843" y="665"/>
                  </a:cxn>
                  <a:cxn ang="0">
                    <a:pos x="14482" y="476"/>
                  </a:cxn>
                  <a:cxn ang="0">
                    <a:pos x="14578" y="503"/>
                  </a:cxn>
                  <a:cxn ang="0">
                    <a:pos x="14659" y="560"/>
                  </a:cxn>
                  <a:cxn ang="0">
                    <a:pos x="14716" y="640"/>
                  </a:cxn>
                  <a:cxn ang="0">
                    <a:pos x="14743" y="737"/>
                  </a:cxn>
                  <a:cxn ang="0">
                    <a:pos x="14739" y="1758"/>
                  </a:cxn>
                  <a:cxn ang="0">
                    <a:pos x="14702" y="1850"/>
                  </a:cxn>
                  <a:cxn ang="0">
                    <a:pos x="14638" y="1925"/>
                  </a:cxn>
                  <a:cxn ang="0">
                    <a:pos x="14553" y="1974"/>
                  </a:cxn>
                  <a:cxn ang="0">
                    <a:pos x="14452" y="1991"/>
                  </a:cxn>
                  <a:cxn ang="0">
                    <a:pos x="7495" y="1979"/>
                  </a:cxn>
                  <a:cxn ang="0">
                    <a:pos x="7407" y="1933"/>
                  </a:cxn>
                  <a:cxn ang="0">
                    <a:pos x="7339" y="1862"/>
                  </a:cxn>
                  <a:cxn ang="0">
                    <a:pos x="7298" y="1772"/>
                  </a:cxn>
                  <a:cxn ang="0">
                    <a:pos x="7289" y="752"/>
                  </a:cxn>
                  <a:cxn ang="0">
                    <a:pos x="7312" y="653"/>
                  </a:cxn>
                  <a:cxn ang="0">
                    <a:pos x="7365" y="571"/>
                  </a:cxn>
                  <a:cxn ang="0">
                    <a:pos x="7443" y="509"/>
                  </a:cxn>
                  <a:cxn ang="0">
                    <a:pos x="7537" y="477"/>
                  </a:cxn>
                </a:cxnLst>
                <a:rect l="0" t="0" r="r" b="b"/>
                <a:pathLst>
                  <a:path w="16275" h="2453">
                    <a:moveTo>
                      <a:pt x="473" y="0"/>
                    </a:moveTo>
                    <a:lnTo>
                      <a:pt x="15802" y="0"/>
                    </a:lnTo>
                    <a:lnTo>
                      <a:pt x="15826" y="1"/>
                    </a:lnTo>
                    <a:lnTo>
                      <a:pt x="15850" y="2"/>
                    </a:lnTo>
                    <a:lnTo>
                      <a:pt x="15874" y="5"/>
                    </a:lnTo>
                    <a:lnTo>
                      <a:pt x="15897" y="10"/>
                    </a:lnTo>
                    <a:lnTo>
                      <a:pt x="15920" y="15"/>
                    </a:lnTo>
                    <a:lnTo>
                      <a:pt x="15942" y="21"/>
                    </a:lnTo>
                    <a:lnTo>
                      <a:pt x="15964" y="29"/>
                    </a:lnTo>
                    <a:lnTo>
                      <a:pt x="15986" y="38"/>
                    </a:lnTo>
                    <a:lnTo>
                      <a:pt x="16006" y="47"/>
                    </a:lnTo>
                    <a:lnTo>
                      <a:pt x="16027" y="57"/>
                    </a:lnTo>
                    <a:lnTo>
                      <a:pt x="16047" y="69"/>
                    </a:lnTo>
                    <a:lnTo>
                      <a:pt x="16066" y="82"/>
                    </a:lnTo>
                    <a:lnTo>
                      <a:pt x="16085" y="95"/>
                    </a:lnTo>
                    <a:lnTo>
                      <a:pt x="16102" y="109"/>
                    </a:lnTo>
                    <a:lnTo>
                      <a:pt x="16119" y="123"/>
                    </a:lnTo>
                    <a:lnTo>
                      <a:pt x="16136" y="140"/>
                    </a:lnTo>
                    <a:lnTo>
                      <a:pt x="16152" y="156"/>
                    </a:lnTo>
                    <a:lnTo>
                      <a:pt x="16166" y="173"/>
                    </a:lnTo>
                    <a:lnTo>
                      <a:pt x="16180" y="191"/>
                    </a:lnTo>
                    <a:lnTo>
                      <a:pt x="16194" y="210"/>
                    </a:lnTo>
                    <a:lnTo>
                      <a:pt x="16206" y="228"/>
                    </a:lnTo>
                    <a:lnTo>
                      <a:pt x="16218" y="249"/>
                    </a:lnTo>
                    <a:lnTo>
                      <a:pt x="16228" y="269"/>
                    </a:lnTo>
                    <a:lnTo>
                      <a:pt x="16237" y="289"/>
                    </a:lnTo>
                    <a:lnTo>
                      <a:pt x="16247" y="312"/>
                    </a:lnTo>
                    <a:lnTo>
                      <a:pt x="16254" y="333"/>
                    </a:lnTo>
                    <a:lnTo>
                      <a:pt x="16260" y="356"/>
                    </a:lnTo>
                    <a:lnTo>
                      <a:pt x="16265" y="379"/>
                    </a:lnTo>
                    <a:lnTo>
                      <a:pt x="16270" y="401"/>
                    </a:lnTo>
                    <a:lnTo>
                      <a:pt x="16273" y="426"/>
                    </a:lnTo>
                    <a:lnTo>
                      <a:pt x="16274" y="449"/>
                    </a:lnTo>
                    <a:lnTo>
                      <a:pt x="16275" y="474"/>
                    </a:lnTo>
                    <a:lnTo>
                      <a:pt x="16275" y="1979"/>
                    </a:lnTo>
                    <a:lnTo>
                      <a:pt x="16274" y="2003"/>
                    </a:lnTo>
                    <a:lnTo>
                      <a:pt x="16273" y="2027"/>
                    </a:lnTo>
                    <a:lnTo>
                      <a:pt x="16270" y="2051"/>
                    </a:lnTo>
                    <a:lnTo>
                      <a:pt x="16265" y="2073"/>
                    </a:lnTo>
                    <a:lnTo>
                      <a:pt x="16260" y="2097"/>
                    </a:lnTo>
                    <a:lnTo>
                      <a:pt x="16254" y="2119"/>
                    </a:lnTo>
                    <a:lnTo>
                      <a:pt x="16247" y="2142"/>
                    </a:lnTo>
                    <a:lnTo>
                      <a:pt x="16237" y="2163"/>
                    </a:lnTo>
                    <a:lnTo>
                      <a:pt x="16228" y="2184"/>
                    </a:lnTo>
                    <a:lnTo>
                      <a:pt x="16218" y="2204"/>
                    </a:lnTo>
                    <a:lnTo>
                      <a:pt x="16206" y="2224"/>
                    </a:lnTo>
                    <a:lnTo>
                      <a:pt x="16194" y="2244"/>
                    </a:lnTo>
                    <a:lnTo>
                      <a:pt x="16180" y="2262"/>
                    </a:lnTo>
                    <a:lnTo>
                      <a:pt x="16166" y="2279"/>
                    </a:lnTo>
                    <a:lnTo>
                      <a:pt x="16152" y="2297"/>
                    </a:lnTo>
                    <a:lnTo>
                      <a:pt x="16136" y="2313"/>
                    </a:lnTo>
                    <a:lnTo>
                      <a:pt x="16119" y="2329"/>
                    </a:lnTo>
                    <a:lnTo>
                      <a:pt x="16102" y="2344"/>
                    </a:lnTo>
                    <a:lnTo>
                      <a:pt x="16085" y="2358"/>
                    </a:lnTo>
                    <a:lnTo>
                      <a:pt x="16066" y="2371"/>
                    </a:lnTo>
                    <a:lnTo>
                      <a:pt x="16047" y="2384"/>
                    </a:lnTo>
                    <a:lnTo>
                      <a:pt x="16027" y="2395"/>
                    </a:lnTo>
                    <a:lnTo>
                      <a:pt x="16006" y="2406"/>
                    </a:lnTo>
                    <a:lnTo>
                      <a:pt x="15986" y="2415"/>
                    </a:lnTo>
                    <a:lnTo>
                      <a:pt x="15964" y="2424"/>
                    </a:lnTo>
                    <a:lnTo>
                      <a:pt x="15942" y="2431"/>
                    </a:lnTo>
                    <a:lnTo>
                      <a:pt x="15920" y="2437"/>
                    </a:lnTo>
                    <a:lnTo>
                      <a:pt x="15897" y="2443"/>
                    </a:lnTo>
                    <a:lnTo>
                      <a:pt x="15874" y="2447"/>
                    </a:lnTo>
                    <a:lnTo>
                      <a:pt x="15850" y="2450"/>
                    </a:lnTo>
                    <a:lnTo>
                      <a:pt x="15826" y="2451"/>
                    </a:lnTo>
                    <a:lnTo>
                      <a:pt x="15802" y="2453"/>
                    </a:lnTo>
                    <a:lnTo>
                      <a:pt x="473" y="2453"/>
                    </a:lnTo>
                    <a:lnTo>
                      <a:pt x="449" y="2451"/>
                    </a:lnTo>
                    <a:lnTo>
                      <a:pt x="425" y="2450"/>
                    </a:lnTo>
                    <a:lnTo>
                      <a:pt x="401" y="2447"/>
                    </a:lnTo>
                    <a:lnTo>
                      <a:pt x="378" y="2443"/>
                    </a:lnTo>
                    <a:lnTo>
                      <a:pt x="355" y="2437"/>
                    </a:lnTo>
                    <a:lnTo>
                      <a:pt x="333" y="2431"/>
                    </a:lnTo>
                    <a:lnTo>
                      <a:pt x="310" y="2424"/>
                    </a:lnTo>
                    <a:lnTo>
                      <a:pt x="289" y="2415"/>
                    </a:lnTo>
                    <a:lnTo>
                      <a:pt x="269" y="2406"/>
                    </a:lnTo>
                    <a:lnTo>
                      <a:pt x="248" y="2395"/>
                    </a:lnTo>
                    <a:lnTo>
                      <a:pt x="228" y="2384"/>
                    </a:lnTo>
                    <a:lnTo>
                      <a:pt x="209" y="2371"/>
                    </a:lnTo>
                    <a:lnTo>
                      <a:pt x="190" y="2358"/>
                    </a:lnTo>
                    <a:lnTo>
                      <a:pt x="173" y="2344"/>
                    </a:lnTo>
                    <a:lnTo>
                      <a:pt x="156" y="2329"/>
                    </a:lnTo>
                    <a:lnTo>
                      <a:pt x="139" y="2313"/>
                    </a:lnTo>
                    <a:lnTo>
                      <a:pt x="123" y="2297"/>
                    </a:lnTo>
                    <a:lnTo>
                      <a:pt x="108" y="2279"/>
                    </a:lnTo>
                    <a:lnTo>
                      <a:pt x="95" y="2262"/>
                    </a:lnTo>
                    <a:lnTo>
                      <a:pt x="81" y="2244"/>
                    </a:lnTo>
                    <a:lnTo>
                      <a:pt x="68" y="2224"/>
                    </a:lnTo>
                    <a:lnTo>
                      <a:pt x="57" y="2204"/>
                    </a:lnTo>
                    <a:lnTo>
                      <a:pt x="47" y="2184"/>
                    </a:lnTo>
                    <a:lnTo>
                      <a:pt x="38" y="2163"/>
                    </a:lnTo>
                    <a:lnTo>
                      <a:pt x="28" y="2142"/>
                    </a:lnTo>
                    <a:lnTo>
                      <a:pt x="21" y="2119"/>
                    </a:lnTo>
                    <a:lnTo>
                      <a:pt x="15" y="2097"/>
                    </a:lnTo>
                    <a:lnTo>
                      <a:pt x="9" y="2073"/>
                    </a:lnTo>
                    <a:lnTo>
                      <a:pt x="5" y="2051"/>
                    </a:lnTo>
                    <a:lnTo>
                      <a:pt x="2" y="2027"/>
                    </a:lnTo>
                    <a:lnTo>
                      <a:pt x="1" y="2003"/>
                    </a:lnTo>
                    <a:lnTo>
                      <a:pt x="0" y="1979"/>
                    </a:lnTo>
                    <a:lnTo>
                      <a:pt x="0" y="474"/>
                    </a:lnTo>
                    <a:lnTo>
                      <a:pt x="1" y="449"/>
                    </a:lnTo>
                    <a:lnTo>
                      <a:pt x="2" y="426"/>
                    </a:lnTo>
                    <a:lnTo>
                      <a:pt x="5" y="401"/>
                    </a:lnTo>
                    <a:lnTo>
                      <a:pt x="9" y="379"/>
                    </a:lnTo>
                    <a:lnTo>
                      <a:pt x="15" y="356"/>
                    </a:lnTo>
                    <a:lnTo>
                      <a:pt x="21" y="333"/>
                    </a:lnTo>
                    <a:lnTo>
                      <a:pt x="28" y="312"/>
                    </a:lnTo>
                    <a:lnTo>
                      <a:pt x="38" y="289"/>
                    </a:lnTo>
                    <a:lnTo>
                      <a:pt x="47" y="269"/>
                    </a:lnTo>
                    <a:lnTo>
                      <a:pt x="57" y="249"/>
                    </a:lnTo>
                    <a:lnTo>
                      <a:pt x="68" y="228"/>
                    </a:lnTo>
                    <a:lnTo>
                      <a:pt x="81" y="210"/>
                    </a:lnTo>
                    <a:lnTo>
                      <a:pt x="95" y="191"/>
                    </a:lnTo>
                    <a:lnTo>
                      <a:pt x="108" y="173"/>
                    </a:lnTo>
                    <a:lnTo>
                      <a:pt x="123" y="156"/>
                    </a:lnTo>
                    <a:lnTo>
                      <a:pt x="139" y="140"/>
                    </a:lnTo>
                    <a:lnTo>
                      <a:pt x="156" y="123"/>
                    </a:lnTo>
                    <a:lnTo>
                      <a:pt x="173" y="109"/>
                    </a:lnTo>
                    <a:lnTo>
                      <a:pt x="190" y="95"/>
                    </a:lnTo>
                    <a:lnTo>
                      <a:pt x="209" y="82"/>
                    </a:lnTo>
                    <a:lnTo>
                      <a:pt x="228" y="69"/>
                    </a:lnTo>
                    <a:lnTo>
                      <a:pt x="248" y="57"/>
                    </a:lnTo>
                    <a:lnTo>
                      <a:pt x="269" y="47"/>
                    </a:lnTo>
                    <a:lnTo>
                      <a:pt x="289" y="38"/>
                    </a:lnTo>
                    <a:lnTo>
                      <a:pt x="310" y="29"/>
                    </a:lnTo>
                    <a:lnTo>
                      <a:pt x="333" y="21"/>
                    </a:lnTo>
                    <a:lnTo>
                      <a:pt x="355" y="15"/>
                    </a:lnTo>
                    <a:lnTo>
                      <a:pt x="378" y="10"/>
                    </a:lnTo>
                    <a:lnTo>
                      <a:pt x="401" y="5"/>
                    </a:lnTo>
                    <a:lnTo>
                      <a:pt x="425" y="2"/>
                    </a:lnTo>
                    <a:lnTo>
                      <a:pt x="449" y="1"/>
                    </a:lnTo>
                    <a:lnTo>
                      <a:pt x="473" y="0"/>
                    </a:lnTo>
                    <a:close/>
                    <a:moveTo>
                      <a:pt x="2937" y="658"/>
                    </a:moveTo>
                    <a:lnTo>
                      <a:pt x="2967" y="659"/>
                    </a:lnTo>
                    <a:lnTo>
                      <a:pt x="2999" y="661"/>
                    </a:lnTo>
                    <a:lnTo>
                      <a:pt x="3029" y="665"/>
                    </a:lnTo>
                    <a:lnTo>
                      <a:pt x="3059" y="670"/>
                    </a:lnTo>
                    <a:lnTo>
                      <a:pt x="3088" y="678"/>
                    </a:lnTo>
                    <a:lnTo>
                      <a:pt x="3118" y="686"/>
                    </a:lnTo>
                    <a:lnTo>
                      <a:pt x="3146" y="696"/>
                    </a:lnTo>
                    <a:lnTo>
                      <a:pt x="3174" y="706"/>
                    </a:lnTo>
                    <a:lnTo>
                      <a:pt x="3200" y="719"/>
                    </a:lnTo>
                    <a:lnTo>
                      <a:pt x="3227" y="733"/>
                    </a:lnTo>
                    <a:lnTo>
                      <a:pt x="3252" y="747"/>
                    </a:lnTo>
                    <a:lnTo>
                      <a:pt x="3277" y="763"/>
                    </a:lnTo>
                    <a:lnTo>
                      <a:pt x="3301" y="780"/>
                    </a:lnTo>
                    <a:lnTo>
                      <a:pt x="3324" y="799"/>
                    </a:lnTo>
                    <a:lnTo>
                      <a:pt x="3347" y="817"/>
                    </a:lnTo>
                    <a:lnTo>
                      <a:pt x="3368" y="838"/>
                    </a:lnTo>
                    <a:lnTo>
                      <a:pt x="3388" y="859"/>
                    </a:lnTo>
                    <a:lnTo>
                      <a:pt x="3408" y="881"/>
                    </a:lnTo>
                    <a:lnTo>
                      <a:pt x="3425" y="905"/>
                    </a:lnTo>
                    <a:lnTo>
                      <a:pt x="3442" y="928"/>
                    </a:lnTo>
                    <a:lnTo>
                      <a:pt x="3458" y="954"/>
                    </a:lnTo>
                    <a:lnTo>
                      <a:pt x="3473" y="979"/>
                    </a:lnTo>
                    <a:lnTo>
                      <a:pt x="3487" y="1006"/>
                    </a:lnTo>
                    <a:lnTo>
                      <a:pt x="3499" y="1032"/>
                    </a:lnTo>
                    <a:lnTo>
                      <a:pt x="3509" y="1061"/>
                    </a:lnTo>
                    <a:lnTo>
                      <a:pt x="3519" y="1089"/>
                    </a:lnTo>
                    <a:lnTo>
                      <a:pt x="3528" y="1118"/>
                    </a:lnTo>
                    <a:lnTo>
                      <a:pt x="3535" y="1147"/>
                    </a:lnTo>
                    <a:lnTo>
                      <a:pt x="3540" y="1178"/>
                    </a:lnTo>
                    <a:lnTo>
                      <a:pt x="3544" y="1208"/>
                    </a:lnTo>
                    <a:lnTo>
                      <a:pt x="3546" y="1239"/>
                    </a:lnTo>
                    <a:lnTo>
                      <a:pt x="3547" y="1271"/>
                    </a:lnTo>
                    <a:lnTo>
                      <a:pt x="3546" y="1302"/>
                    </a:lnTo>
                    <a:lnTo>
                      <a:pt x="3544" y="1333"/>
                    </a:lnTo>
                    <a:lnTo>
                      <a:pt x="3540" y="1363"/>
                    </a:lnTo>
                    <a:lnTo>
                      <a:pt x="3535" y="1394"/>
                    </a:lnTo>
                    <a:lnTo>
                      <a:pt x="3528" y="1423"/>
                    </a:lnTo>
                    <a:lnTo>
                      <a:pt x="3519" y="1452"/>
                    </a:lnTo>
                    <a:lnTo>
                      <a:pt x="3509" y="1480"/>
                    </a:lnTo>
                    <a:lnTo>
                      <a:pt x="3499" y="1508"/>
                    </a:lnTo>
                    <a:lnTo>
                      <a:pt x="3487" y="1535"/>
                    </a:lnTo>
                    <a:lnTo>
                      <a:pt x="3473" y="1562"/>
                    </a:lnTo>
                    <a:lnTo>
                      <a:pt x="3458" y="1587"/>
                    </a:lnTo>
                    <a:lnTo>
                      <a:pt x="3442" y="1612"/>
                    </a:lnTo>
                    <a:lnTo>
                      <a:pt x="3425" y="1636"/>
                    </a:lnTo>
                    <a:lnTo>
                      <a:pt x="3408" y="1659"/>
                    </a:lnTo>
                    <a:lnTo>
                      <a:pt x="3388" y="1681"/>
                    </a:lnTo>
                    <a:lnTo>
                      <a:pt x="3368" y="1703"/>
                    </a:lnTo>
                    <a:lnTo>
                      <a:pt x="3347" y="1723"/>
                    </a:lnTo>
                    <a:lnTo>
                      <a:pt x="3324" y="1742"/>
                    </a:lnTo>
                    <a:lnTo>
                      <a:pt x="3301" y="1761"/>
                    </a:lnTo>
                    <a:lnTo>
                      <a:pt x="3277" y="1778"/>
                    </a:lnTo>
                    <a:lnTo>
                      <a:pt x="3252" y="1793"/>
                    </a:lnTo>
                    <a:lnTo>
                      <a:pt x="3227" y="1809"/>
                    </a:lnTo>
                    <a:lnTo>
                      <a:pt x="3200" y="1822"/>
                    </a:lnTo>
                    <a:lnTo>
                      <a:pt x="3174" y="1834"/>
                    </a:lnTo>
                    <a:lnTo>
                      <a:pt x="3146" y="1845"/>
                    </a:lnTo>
                    <a:lnTo>
                      <a:pt x="3118" y="1854"/>
                    </a:lnTo>
                    <a:lnTo>
                      <a:pt x="3088" y="1863"/>
                    </a:lnTo>
                    <a:lnTo>
                      <a:pt x="3059" y="1870"/>
                    </a:lnTo>
                    <a:lnTo>
                      <a:pt x="3029" y="1875"/>
                    </a:lnTo>
                    <a:lnTo>
                      <a:pt x="2999" y="1879"/>
                    </a:lnTo>
                    <a:lnTo>
                      <a:pt x="2967" y="1882"/>
                    </a:lnTo>
                    <a:lnTo>
                      <a:pt x="2937" y="1882"/>
                    </a:lnTo>
                    <a:lnTo>
                      <a:pt x="2905" y="1882"/>
                    </a:lnTo>
                    <a:lnTo>
                      <a:pt x="2874" y="1879"/>
                    </a:lnTo>
                    <a:lnTo>
                      <a:pt x="2843" y="1875"/>
                    </a:lnTo>
                    <a:lnTo>
                      <a:pt x="2814" y="1870"/>
                    </a:lnTo>
                    <a:lnTo>
                      <a:pt x="2784" y="1863"/>
                    </a:lnTo>
                    <a:lnTo>
                      <a:pt x="2755" y="1854"/>
                    </a:lnTo>
                    <a:lnTo>
                      <a:pt x="2726" y="1845"/>
                    </a:lnTo>
                    <a:lnTo>
                      <a:pt x="2699" y="1834"/>
                    </a:lnTo>
                    <a:lnTo>
                      <a:pt x="2671" y="1822"/>
                    </a:lnTo>
                    <a:lnTo>
                      <a:pt x="2646" y="1809"/>
                    </a:lnTo>
                    <a:lnTo>
                      <a:pt x="2619" y="1793"/>
                    </a:lnTo>
                    <a:lnTo>
                      <a:pt x="2595" y="1778"/>
                    </a:lnTo>
                    <a:lnTo>
                      <a:pt x="2570" y="1761"/>
                    </a:lnTo>
                    <a:lnTo>
                      <a:pt x="2548" y="1742"/>
                    </a:lnTo>
                    <a:lnTo>
                      <a:pt x="2526" y="1723"/>
                    </a:lnTo>
                    <a:lnTo>
                      <a:pt x="2504" y="1703"/>
                    </a:lnTo>
                    <a:lnTo>
                      <a:pt x="2484" y="1681"/>
                    </a:lnTo>
                    <a:lnTo>
                      <a:pt x="2465" y="1659"/>
                    </a:lnTo>
                    <a:lnTo>
                      <a:pt x="2446" y="1636"/>
                    </a:lnTo>
                    <a:lnTo>
                      <a:pt x="2430" y="1612"/>
                    </a:lnTo>
                    <a:lnTo>
                      <a:pt x="2414" y="1587"/>
                    </a:lnTo>
                    <a:lnTo>
                      <a:pt x="2399" y="1562"/>
                    </a:lnTo>
                    <a:lnTo>
                      <a:pt x="2385" y="1535"/>
                    </a:lnTo>
                    <a:lnTo>
                      <a:pt x="2373" y="1508"/>
                    </a:lnTo>
                    <a:lnTo>
                      <a:pt x="2362" y="1480"/>
                    </a:lnTo>
                    <a:lnTo>
                      <a:pt x="2353" y="1452"/>
                    </a:lnTo>
                    <a:lnTo>
                      <a:pt x="2345" y="1423"/>
                    </a:lnTo>
                    <a:lnTo>
                      <a:pt x="2337" y="1394"/>
                    </a:lnTo>
                    <a:lnTo>
                      <a:pt x="2332" y="1363"/>
                    </a:lnTo>
                    <a:lnTo>
                      <a:pt x="2328" y="1333"/>
                    </a:lnTo>
                    <a:lnTo>
                      <a:pt x="2326" y="1302"/>
                    </a:lnTo>
                    <a:lnTo>
                      <a:pt x="2325" y="1271"/>
                    </a:lnTo>
                    <a:lnTo>
                      <a:pt x="2326" y="1239"/>
                    </a:lnTo>
                    <a:lnTo>
                      <a:pt x="2328" y="1208"/>
                    </a:lnTo>
                    <a:lnTo>
                      <a:pt x="2332" y="1178"/>
                    </a:lnTo>
                    <a:lnTo>
                      <a:pt x="2337" y="1147"/>
                    </a:lnTo>
                    <a:lnTo>
                      <a:pt x="2345" y="1118"/>
                    </a:lnTo>
                    <a:lnTo>
                      <a:pt x="2353" y="1089"/>
                    </a:lnTo>
                    <a:lnTo>
                      <a:pt x="2362" y="1061"/>
                    </a:lnTo>
                    <a:lnTo>
                      <a:pt x="2373" y="1032"/>
                    </a:lnTo>
                    <a:lnTo>
                      <a:pt x="2385" y="1006"/>
                    </a:lnTo>
                    <a:lnTo>
                      <a:pt x="2399" y="979"/>
                    </a:lnTo>
                    <a:lnTo>
                      <a:pt x="2414" y="954"/>
                    </a:lnTo>
                    <a:lnTo>
                      <a:pt x="2430" y="928"/>
                    </a:lnTo>
                    <a:lnTo>
                      <a:pt x="2446" y="905"/>
                    </a:lnTo>
                    <a:lnTo>
                      <a:pt x="2465" y="881"/>
                    </a:lnTo>
                    <a:lnTo>
                      <a:pt x="2484" y="859"/>
                    </a:lnTo>
                    <a:lnTo>
                      <a:pt x="2504" y="838"/>
                    </a:lnTo>
                    <a:lnTo>
                      <a:pt x="2526" y="817"/>
                    </a:lnTo>
                    <a:lnTo>
                      <a:pt x="2548" y="799"/>
                    </a:lnTo>
                    <a:lnTo>
                      <a:pt x="2570" y="780"/>
                    </a:lnTo>
                    <a:lnTo>
                      <a:pt x="2595" y="763"/>
                    </a:lnTo>
                    <a:lnTo>
                      <a:pt x="2619" y="747"/>
                    </a:lnTo>
                    <a:lnTo>
                      <a:pt x="2646" y="733"/>
                    </a:lnTo>
                    <a:lnTo>
                      <a:pt x="2671" y="719"/>
                    </a:lnTo>
                    <a:lnTo>
                      <a:pt x="2699" y="706"/>
                    </a:lnTo>
                    <a:lnTo>
                      <a:pt x="2726" y="696"/>
                    </a:lnTo>
                    <a:lnTo>
                      <a:pt x="2755" y="686"/>
                    </a:lnTo>
                    <a:lnTo>
                      <a:pt x="2784" y="678"/>
                    </a:lnTo>
                    <a:lnTo>
                      <a:pt x="2814" y="670"/>
                    </a:lnTo>
                    <a:lnTo>
                      <a:pt x="2843" y="665"/>
                    </a:lnTo>
                    <a:lnTo>
                      <a:pt x="2874" y="661"/>
                    </a:lnTo>
                    <a:lnTo>
                      <a:pt x="2905" y="659"/>
                    </a:lnTo>
                    <a:lnTo>
                      <a:pt x="2937" y="658"/>
                    </a:lnTo>
                    <a:close/>
                    <a:moveTo>
                      <a:pt x="7582" y="474"/>
                    </a:moveTo>
                    <a:lnTo>
                      <a:pt x="14452" y="474"/>
                    </a:lnTo>
                    <a:lnTo>
                      <a:pt x="14467" y="474"/>
                    </a:lnTo>
                    <a:lnTo>
                      <a:pt x="14482" y="476"/>
                    </a:lnTo>
                    <a:lnTo>
                      <a:pt x="14497" y="477"/>
                    </a:lnTo>
                    <a:lnTo>
                      <a:pt x="14511" y="480"/>
                    </a:lnTo>
                    <a:lnTo>
                      <a:pt x="14525" y="483"/>
                    </a:lnTo>
                    <a:lnTo>
                      <a:pt x="14539" y="487"/>
                    </a:lnTo>
                    <a:lnTo>
                      <a:pt x="14553" y="492"/>
                    </a:lnTo>
                    <a:lnTo>
                      <a:pt x="14566" y="497"/>
                    </a:lnTo>
                    <a:lnTo>
                      <a:pt x="14578" y="503"/>
                    </a:lnTo>
                    <a:lnTo>
                      <a:pt x="14592" y="509"/>
                    </a:lnTo>
                    <a:lnTo>
                      <a:pt x="14604" y="517"/>
                    </a:lnTo>
                    <a:lnTo>
                      <a:pt x="14616" y="524"/>
                    </a:lnTo>
                    <a:lnTo>
                      <a:pt x="14627" y="532"/>
                    </a:lnTo>
                    <a:lnTo>
                      <a:pt x="14638" y="541"/>
                    </a:lnTo>
                    <a:lnTo>
                      <a:pt x="14649" y="550"/>
                    </a:lnTo>
                    <a:lnTo>
                      <a:pt x="14659" y="560"/>
                    </a:lnTo>
                    <a:lnTo>
                      <a:pt x="14669" y="571"/>
                    </a:lnTo>
                    <a:lnTo>
                      <a:pt x="14678" y="581"/>
                    </a:lnTo>
                    <a:lnTo>
                      <a:pt x="14686" y="592"/>
                    </a:lnTo>
                    <a:lnTo>
                      <a:pt x="14694" y="603"/>
                    </a:lnTo>
                    <a:lnTo>
                      <a:pt x="14702" y="615"/>
                    </a:lnTo>
                    <a:lnTo>
                      <a:pt x="14710" y="628"/>
                    </a:lnTo>
                    <a:lnTo>
                      <a:pt x="14716" y="640"/>
                    </a:lnTo>
                    <a:lnTo>
                      <a:pt x="14722" y="653"/>
                    </a:lnTo>
                    <a:lnTo>
                      <a:pt x="14727" y="666"/>
                    </a:lnTo>
                    <a:lnTo>
                      <a:pt x="14732" y="680"/>
                    </a:lnTo>
                    <a:lnTo>
                      <a:pt x="14736" y="694"/>
                    </a:lnTo>
                    <a:lnTo>
                      <a:pt x="14739" y="708"/>
                    </a:lnTo>
                    <a:lnTo>
                      <a:pt x="14741" y="722"/>
                    </a:lnTo>
                    <a:lnTo>
                      <a:pt x="14743" y="737"/>
                    </a:lnTo>
                    <a:lnTo>
                      <a:pt x="14744" y="752"/>
                    </a:lnTo>
                    <a:lnTo>
                      <a:pt x="14745" y="767"/>
                    </a:lnTo>
                    <a:lnTo>
                      <a:pt x="14745" y="1699"/>
                    </a:lnTo>
                    <a:lnTo>
                      <a:pt x="14744" y="1714"/>
                    </a:lnTo>
                    <a:lnTo>
                      <a:pt x="14743" y="1728"/>
                    </a:lnTo>
                    <a:lnTo>
                      <a:pt x="14741" y="1742"/>
                    </a:lnTo>
                    <a:lnTo>
                      <a:pt x="14739" y="1758"/>
                    </a:lnTo>
                    <a:lnTo>
                      <a:pt x="14736" y="1771"/>
                    </a:lnTo>
                    <a:lnTo>
                      <a:pt x="14732" y="1785"/>
                    </a:lnTo>
                    <a:lnTo>
                      <a:pt x="14727" y="1798"/>
                    </a:lnTo>
                    <a:lnTo>
                      <a:pt x="14722" y="1812"/>
                    </a:lnTo>
                    <a:lnTo>
                      <a:pt x="14716" y="1825"/>
                    </a:lnTo>
                    <a:lnTo>
                      <a:pt x="14710" y="1838"/>
                    </a:lnTo>
                    <a:lnTo>
                      <a:pt x="14702" y="1850"/>
                    </a:lnTo>
                    <a:lnTo>
                      <a:pt x="14694" y="1862"/>
                    </a:lnTo>
                    <a:lnTo>
                      <a:pt x="14686" y="1874"/>
                    </a:lnTo>
                    <a:lnTo>
                      <a:pt x="14678" y="1885"/>
                    </a:lnTo>
                    <a:lnTo>
                      <a:pt x="14669" y="1895"/>
                    </a:lnTo>
                    <a:lnTo>
                      <a:pt x="14659" y="1905"/>
                    </a:lnTo>
                    <a:lnTo>
                      <a:pt x="14649" y="1916"/>
                    </a:lnTo>
                    <a:lnTo>
                      <a:pt x="14638" y="1925"/>
                    </a:lnTo>
                    <a:lnTo>
                      <a:pt x="14627" y="1933"/>
                    </a:lnTo>
                    <a:lnTo>
                      <a:pt x="14616" y="1941"/>
                    </a:lnTo>
                    <a:lnTo>
                      <a:pt x="14604" y="1949"/>
                    </a:lnTo>
                    <a:lnTo>
                      <a:pt x="14592" y="1956"/>
                    </a:lnTo>
                    <a:lnTo>
                      <a:pt x="14578" y="1962"/>
                    </a:lnTo>
                    <a:lnTo>
                      <a:pt x="14566" y="1969"/>
                    </a:lnTo>
                    <a:lnTo>
                      <a:pt x="14553" y="1974"/>
                    </a:lnTo>
                    <a:lnTo>
                      <a:pt x="14539" y="1979"/>
                    </a:lnTo>
                    <a:lnTo>
                      <a:pt x="14525" y="1982"/>
                    </a:lnTo>
                    <a:lnTo>
                      <a:pt x="14511" y="1986"/>
                    </a:lnTo>
                    <a:lnTo>
                      <a:pt x="14497" y="1988"/>
                    </a:lnTo>
                    <a:lnTo>
                      <a:pt x="14482" y="1990"/>
                    </a:lnTo>
                    <a:lnTo>
                      <a:pt x="14467" y="1991"/>
                    </a:lnTo>
                    <a:lnTo>
                      <a:pt x="14452" y="1991"/>
                    </a:lnTo>
                    <a:lnTo>
                      <a:pt x="7582" y="1991"/>
                    </a:lnTo>
                    <a:lnTo>
                      <a:pt x="7567" y="1991"/>
                    </a:lnTo>
                    <a:lnTo>
                      <a:pt x="7552" y="1990"/>
                    </a:lnTo>
                    <a:lnTo>
                      <a:pt x="7537" y="1988"/>
                    </a:lnTo>
                    <a:lnTo>
                      <a:pt x="7523" y="1986"/>
                    </a:lnTo>
                    <a:lnTo>
                      <a:pt x="7509" y="1982"/>
                    </a:lnTo>
                    <a:lnTo>
                      <a:pt x="7495" y="1979"/>
                    </a:lnTo>
                    <a:lnTo>
                      <a:pt x="7481" y="1974"/>
                    </a:lnTo>
                    <a:lnTo>
                      <a:pt x="7468" y="1969"/>
                    </a:lnTo>
                    <a:lnTo>
                      <a:pt x="7455" y="1962"/>
                    </a:lnTo>
                    <a:lnTo>
                      <a:pt x="7443" y="1956"/>
                    </a:lnTo>
                    <a:lnTo>
                      <a:pt x="7431" y="1949"/>
                    </a:lnTo>
                    <a:lnTo>
                      <a:pt x="7418" y="1941"/>
                    </a:lnTo>
                    <a:lnTo>
                      <a:pt x="7407" y="1933"/>
                    </a:lnTo>
                    <a:lnTo>
                      <a:pt x="7396" y="1925"/>
                    </a:lnTo>
                    <a:lnTo>
                      <a:pt x="7385" y="1916"/>
                    </a:lnTo>
                    <a:lnTo>
                      <a:pt x="7375" y="1905"/>
                    </a:lnTo>
                    <a:lnTo>
                      <a:pt x="7365" y="1895"/>
                    </a:lnTo>
                    <a:lnTo>
                      <a:pt x="7356" y="1885"/>
                    </a:lnTo>
                    <a:lnTo>
                      <a:pt x="7347" y="1874"/>
                    </a:lnTo>
                    <a:lnTo>
                      <a:pt x="7339" y="1862"/>
                    </a:lnTo>
                    <a:lnTo>
                      <a:pt x="7332" y="1850"/>
                    </a:lnTo>
                    <a:lnTo>
                      <a:pt x="7325" y="1838"/>
                    </a:lnTo>
                    <a:lnTo>
                      <a:pt x="7318" y="1825"/>
                    </a:lnTo>
                    <a:lnTo>
                      <a:pt x="7312" y="1812"/>
                    </a:lnTo>
                    <a:lnTo>
                      <a:pt x="7306" y="1798"/>
                    </a:lnTo>
                    <a:lnTo>
                      <a:pt x="7302" y="1785"/>
                    </a:lnTo>
                    <a:lnTo>
                      <a:pt x="7298" y="1772"/>
                    </a:lnTo>
                    <a:lnTo>
                      <a:pt x="7295" y="1758"/>
                    </a:lnTo>
                    <a:lnTo>
                      <a:pt x="7292" y="1742"/>
                    </a:lnTo>
                    <a:lnTo>
                      <a:pt x="7290" y="1728"/>
                    </a:lnTo>
                    <a:lnTo>
                      <a:pt x="7289" y="1714"/>
                    </a:lnTo>
                    <a:lnTo>
                      <a:pt x="7289" y="1699"/>
                    </a:lnTo>
                    <a:lnTo>
                      <a:pt x="7289" y="767"/>
                    </a:lnTo>
                    <a:lnTo>
                      <a:pt x="7289" y="752"/>
                    </a:lnTo>
                    <a:lnTo>
                      <a:pt x="7290" y="737"/>
                    </a:lnTo>
                    <a:lnTo>
                      <a:pt x="7292" y="722"/>
                    </a:lnTo>
                    <a:lnTo>
                      <a:pt x="7295" y="708"/>
                    </a:lnTo>
                    <a:lnTo>
                      <a:pt x="7298" y="694"/>
                    </a:lnTo>
                    <a:lnTo>
                      <a:pt x="7302" y="680"/>
                    </a:lnTo>
                    <a:lnTo>
                      <a:pt x="7306" y="666"/>
                    </a:lnTo>
                    <a:lnTo>
                      <a:pt x="7312" y="653"/>
                    </a:lnTo>
                    <a:lnTo>
                      <a:pt x="7318" y="640"/>
                    </a:lnTo>
                    <a:lnTo>
                      <a:pt x="7325" y="628"/>
                    </a:lnTo>
                    <a:lnTo>
                      <a:pt x="7332" y="615"/>
                    </a:lnTo>
                    <a:lnTo>
                      <a:pt x="7339" y="603"/>
                    </a:lnTo>
                    <a:lnTo>
                      <a:pt x="7347" y="592"/>
                    </a:lnTo>
                    <a:lnTo>
                      <a:pt x="7356" y="581"/>
                    </a:lnTo>
                    <a:lnTo>
                      <a:pt x="7365" y="571"/>
                    </a:lnTo>
                    <a:lnTo>
                      <a:pt x="7375" y="560"/>
                    </a:lnTo>
                    <a:lnTo>
                      <a:pt x="7385" y="550"/>
                    </a:lnTo>
                    <a:lnTo>
                      <a:pt x="7396" y="541"/>
                    </a:lnTo>
                    <a:lnTo>
                      <a:pt x="7407" y="532"/>
                    </a:lnTo>
                    <a:lnTo>
                      <a:pt x="7418" y="524"/>
                    </a:lnTo>
                    <a:lnTo>
                      <a:pt x="7431" y="517"/>
                    </a:lnTo>
                    <a:lnTo>
                      <a:pt x="7443" y="509"/>
                    </a:lnTo>
                    <a:lnTo>
                      <a:pt x="7455" y="503"/>
                    </a:lnTo>
                    <a:lnTo>
                      <a:pt x="7468" y="497"/>
                    </a:lnTo>
                    <a:lnTo>
                      <a:pt x="7481" y="492"/>
                    </a:lnTo>
                    <a:lnTo>
                      <a:pt x="7495" y="487"/>
                    </a:lnTo>
                    <a:lnTo>
                      <a:pt x="7509" y="483"/>
                    </a:lnTo>
                    <a:lnTo>
                      <a:pt x="7523" y="480"/>
                    </a:lnTo>
                    <a:lnTo>
                      <a:pt x="7537" y="477"/>
                    </a:lnTo>
                    <a:lnTo>
                      <a:pt x="7552" y="476"/>
                    </a:lnTo>
                    <a:lnTo>
                      <a:pt x="7567" y="474"/>
                    </a:lnTo>
                    <a:lnTo>
                      <a:pt x="7582" y="47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A2A2A2"/>
                  </a:buClr>
                  <a:buSzPct val="70000"/>
                  <a:buFont typeface="Monotype Sorts" pitchFamily="2" charset="2"/>
                  <a:buNone/>
                  <a:tabLst/>
                  <a:defRPr/>
                </a:pPr>
                <a:endParaRPr kumimoji="0" lang="en-US" altLang="zh-CN" sz="2000" b="0" i="0" u="none" strike="noStrike" kern="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5" name="组合 294">
              <a:extLst>
                <a:ext uri="{FF2B5EF4-FFF2-40B4-BE49-F238E27FC236}">
                  <a16:creationId xmlns:a16="http://schemas.microsoft.com/office/drawing/2014/main" id="{55C7BDDB-A002-4E0C-8567-7B04B985A5C7}"/>
                </a:ext>
              </a:extLst>
            </p:cNvPr>
            <p:cNvGrpSpPr/>
            <p:nvPr/>
          </p:nvGrpSpPr>
          <p:grpSpPr>
            <a:xfrm>
              <a:off x="12757812" y="4378812"/>
              <a:ext cx="340786" cy="86356"/>
              <a:chOff x="3293224" y="1661160"/>
              <a:chExt cx="952523" cy="143976"/>
            </a:xfrm>
            <a:grpFill/>
          </p:grpSpPr>
          <p:grpSp>
            <p:nvGrpSpPr>
              <p:cNvPr id="26" name="组合 192">
                <a:extLst>
                  <a:ext uri="{FF2B5EF4-FFF2-40B4-BE49-F238E27FC236}">
                    <a16:creationId xmlns:a16="http://schemas.microsoft.com/office/drawing/2014/main" id="{CFB9C176-F0AC-4B29-BFB9-234FEFD94AED}"/>
                  </a:ext>
                </a:extLst>
              </p:cNvPr>
              <p:cNvGrpSpPr/>
              <p:nvPr/>
            </p:nvGrpSpPr>
            <p:grpSpPr>
              <a:xfrm>
                <a:off x="3984186" y="1725247"/>
                <a:ext cx="108861" cy="20192"/>
                <a:chOff x="10707167" y="1194489"/>
                <a:chExt cx="196850" cy="36513"/>
              </a:xfrm>
              <a:grpFill/>
            </p:grpSpPr>
            <p:sp>
              <p:nvSpPr>
                <p:cNvPr id="28" name="Freeform 6">
                  <a:extLst>
                    <a:ext uri="{FF2B5EF4-FFF2-40B4-BE49-F238E27FC236}">
                      <a16:creationId xmlns:a16="http://schemas.microsoft.com/office/drawing/2014/main" id="{265CAB69-6871-45B6-AFD8-7A50C729F25C}"/>
                    </a:ext>
                  </a:extLst>
                </p:cNvPr>
                <p:cNvSpPr>
                  <a:spLocks/>
                </p:cNvSpPr>
                <p:nvPr/>
              </p:nvSpPr>
              <p:spPr bwMode="auto">
                <a:xfrm>
                  <a:off x="10707167" y="1194489"/>
                  <a:ext cx="36513" cy="36513"/>
                </a:xfrm>
                <a:custGeom>
                  <a:avLst/>
                  <a:gdLst/>
                  <a:ahLst/>
                  <a:cxnLst>
                    <a:cxn ang="0">
                      <a:pos x="189" y="343"/>
                    </a:cxn>
                    <a:cxn ang="0">
                      <a:pos x="222" y="336"/>
                    </a:cxn>
                    <a:cxn ang="0">
                      <a:pos x="253" y="322"/>
                    </a:cxn>
                    <a:cxn ang="0">
                      <a:pos x="280" y="304"/>
                    </a:cxn>
                    <a:cxn ang="0">
                      <a:pos x="304" y="282"/>
                    </a:cxn>
                    <a:cxn ang="0">
                      <a:pos x="322" y="254"/>
                    </a:cxn>
                    <a:cxn ang="0">
                      <a:pos x="335" y="224"/>
                    </a:cxn>
                    <a:cxn ang="0">
                      <a:pos x="341" y="190"/>
                    </a:cxn>
                    <a:cxn ang="0">
                      <a:pos x="341" y="154"/>
                    </a:cxn>
                    <a:cxn ang="0">
                      <a:pos x="335" y="122"/>
                    </a:cxn>
                    <a:cxn ang="0">
                      <a:pos x="322" y="91"/>
                    </a:cxn>
                    <a:cxn ang="0">
                      <a:pos x="304" y="64"/>
                    </a:cxn>
                    <a:cxn ang="0">
                      <a:pos x="280" y="40"/>
                    </a:cxn>
                    <a:cxn ang="0">
                      <a:pos x="253" y="22"/>
                    </a:cxn>
                    <a:cxn ang="0">
                      <a:pos x="222" y="9"/>
                    </a:cxn>
                    <a:cxn ang="0">
                      <a:pos x="189" y="1"/>
                    </a:cxn>
                    <a:cxn ang="0">
                      <a:pos x="154" y="1"/>
                    </a:cxn>
                    <a:cxn ang="0">
                      <a:pos x="121" y="9"/>
                    </a:cxn>
                    <a:cxn ang="0">
                      <a:pos x="90" y="22"/>
                    </a:cxn>
                    <a:cxn ang="0">
                      <a:pos x="63" y="40"/>
                    </a:cxn>
                    <a:cxn ang="0">
                      <a:pos x="39" y="64"/>
                    </a:cxn>
                    <a:cxn ang="0">
                      <a:pos x="21" y="91"/>
                    </a:cxn>
                    <a:cxn ang="0">
                      <a:pos x="9" y="122"/>
                    </a:cxn>
                    <a:cxn ang="0">
                      <a:pos x="2" y="154"/>
                    </a:cxn>
                    <a:cxn ang="0">
                      <a:pos x="2" y="190"/>
                    </a:cxn>
                    <a:cxn ang="0">
                      <a:pos x="9" y="224"/>
                    </a:cxn>
                    <a:cxn ang="0">
                      <a:pos x="21" y="254"/>
                    </a:cxn>
                    <a:cxn ang="0">
                      <a:pos x="39" y="282"/>
                    </a:cxn>
                    <a:cxn ang="0">
                      <a:pos x="63" y="304"/>
                    </a:cxn>
                    <a:cxn ang="0">
                      <a:pos x="90" y="322"/>
                    </a:cxn>
                    <a:cxn ang="0">
                      <a:pos x="121" y="336"/>
                    </a:cxn>
                    <a:cxn ang="0">
                      <a:pos x="154" y="343"/>
                    </a:cxn>
                  </a:cxnLst>
                  <a:rect l="0" t="0" r="r" b="b"/>
                  <a:pathLst>
                    <a:path w="342" h="344">
                      <a:moveTo>
                        <a:pt x="171" y="344"/>
                      </a:moveTo>
                      <a:lnTo>
                        <a:pt x="189" y="343"/>
                      </a:lnTo>
                      <a:lnTo>
                        <a:pt x="206" y="340"/>
                      </a:lnTo>
                      <a:lnTo>
                        <a:pt x="222" y="336"/>
                      </a:lnTo>
                      <a:lnTo>
                        <a:pt x="238" y="331"/>
                      </a:lnTo>
                      <a:lnTo>
                        <a:pt x="253" y="322"/>
                      </a:lnTo>
                      <a:lnTo>
                        <a:pt x="267" y="314"/>
                      </a:lnTo>
                      <a:lnTo>
                        <a:pt x="280" y="304"/>
                      </a:lnTo>
                      <a:lnTo>
                        <a:pt x="292" y="293"/>
                      </a:lnTo>
                      <a:lnTo>
                        <a:pt x="304" y="282"/>
                      </a:lnTo>
                      <a:lnTo>
                        <a:pt x="313" y="268"/>
                      </a:lnTo>
                      <a:lnTo>
                        <a:pt x="322" y="254"/>
                      </a:lnTo>
                      <a:lnTo>
                        <a:pt x="329" y="239"/>
                      </a:lnTo>
                      <a:lnTo>
                        <a:pt x="335" y="224"/>
                      </a:lnTo>
                      <a:lnTo>
                        <a:pt x="339" y="206"/>
                      </a:lnTo>
                      <a:lnTo>
                        <a:pt x="341" y="190"/>
                      </a:lnTo>
                      <a:lnTo>
                        <a:pt x="342" y="173"/>
                      </a:lnTo>
                      <a:lnTo>
                        <a:pt x="341" y="154"/>
                      </a:lnTo>
                      <a:lnTo>
                        <a:pt x="339" y="138"/>
                      </a:lnTo>
                      <a:lnTo>
                        <a:pt x="335" y="122"/>
                      </a:lnTo>
                      <a:lnTo>
                        <a:pt x="329" y="105"/>
                      </a:lnTo>
                      <a:lnTo>
                        <a:pt x="322" y="91"/>
                      </a:lnTo>
                      <a:lnTo>
                        <a:pt x="313" y="77"/>
                      </a:lnTo>
                      <a:lnTo>
                        <a:pt x="304" y="64"/>
                      </a:lnTo>
                      <a:lnTo>
                        <a:pt x="292" y="51"/>
                      </a:lnTo>
                      <a:lnTo>
                        <a:pt x="280" y="40"/>
                      </a:lnTo>
                      <a:lnTo>
                        <a:pt x="267" y="30"/>
                      </a:lnTo>
                      <a:lnTo>
                        <a:pt x="253" y="22"/>
                      </a:lnTo>
                      <a:lnTo>
                        <a:pt x="238" y="15"/>
                      </a:lnTo>
                      <a:lnTo>
                        <a:pt x="222" y="9"/>
                      </a:lnTo>
                      <a:lnTo>
                        <a:pt x="206" y="4"/>
                      </a:lnTo>
                      <a:lnTo>
                        <a:pt x="189" y="1"/>
                      </a:lnTo>
                      <a:lnTo>
                        <a:pt x="171" y="0"/>
                      </a:lnTo>
                      <a:lnTo>
                        <a:pt x="154" y="1"/>
                      </a:lnTo>
                      <a:lnTo>
                        <a:pt x="137" y="4"/>
                      </a:lnTo>
                      <a:lnTo>
                        <a:pt x="121" y="9"/>
                      </a:lnTo>
                      <a:lnTo>
                        <a:pt x="105" y="15"/>
                      </a:lnTo>
                      <a:lnTo>
                        <a:pt x="90" y="22"/>
                      </a:lnTo>
                      <a:lnTo>
                        <a:pt x="76" y="30"/>
                      </a:lnTo>
                      <a:lnTo>
                        <a:pt x="63" y="40"/>
                      </a:lnTo>
                      <a:lnTo>
                        <a:pt x="50" y="51"/>
                      </a:lnTo>
                      <a:lnTo>
                        <a:pt x="39" y="64"/>
                      </a:lnTo>
                      <a:lnTo>
                        <a:pt x="30" y="77"/>
                      </a:lnTo>
                      <a:lnTo>
                        <a:pt x="21" y="91"/>
                      </a:lnTo>
                      <a:lnTo>
                        <a:pt x="14" y="105"/>
                      </a:lnTo>
                      <a:lnTo>
                        <a:pt x="9" y="122"/>
                      </a:lnTo>
                      <a:lnTo>
                        <a:pt x="4" y="138"/>
                      </a:lnTo>
                      <a:lnTo>
                        <a:pt x="2" y="154"/>
                      </a:lnTo>
                      <a:lnTo>
                        <a:pt x="0" y="173"/>
                      </a:lnTo>
                      <a:lnTo>
                        <a:pt x="2" y="190"/>
                      </a:lnTo>
                      <a:lnTo>
                        <a:pt x="4" y="206"/>
                      </a:lnTo>
                      <a:lnTo>
                        <a:pt x="9" y="224"/>
                      </a:lnTo>
                      <a:lnTo>
                        <a:pt x="14" y="239"/>
                      </a:lnTo>
                      <a:lnTo>
                        <a:pt x="21" y="254"/>
                      </a:lnTo>
                      <a:lnTo>
                        <a:pt x="30" y="268"/>
                      </a:lnTo>
                      <a:lnTo>
                        <a:pt x="39" y="282"/>
                      </a:lnTo>
                      <a:lnTo>
                        <a:pt x="50" y="293"/>
                      </a:lnTo>
                      <a:lnTo>
                        <a:pt x="63" y="304"/>
                      </a:lnTo>
                      <a:lnTo>
                        <a:pt x="76" y="314"/>
                      </a:lnTo>
                      <a:lnTo>
                        <a:pt x="90" y="322"/>
                      </a:lnTo>
                      <a:lnTo>
                        <a:pt x="105" y="331"/>
                      </a:lnTo>
                      <a:lnTo>
                        <a:pt x="121" y="336"/>
                      </a:lnTo>
                      <a:lnTo>
                        <a:pt x="137" y="340"/>
                      </a:lnTo>
                      <a:lnTo>
                        <a:pt x="154" y="343"/>
                      </a:lnTo>
                      <a:lnTo>
                        <a:pt x="171" y="34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A2A2A2"/>
                    </a:buClr>
                    <a:buSzPct val="70000"/>
                    <a:buFont typeface="Monotype Sorts" pitchFamily="2" charset="2"/>
                    <a:buNone/>
                    <a:tabLst/>
                    <a:defRPr/>
                  </a:pPr>
                  <a:endParaRPr kumimoji="0" lang="en-US" altLang="zh-CN" sz="2000" b="0" i="0" u="none" strike="noStrike" kern="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9" name="Freeform 7">
                  <a:extLst>
                    <a:ext uri="{FF2B5EF4-FFF2-40B4-BE49-F238E27FC236}">
                      <a16:creationId xmlns:a16="http://schemas.microsoft.com/office/drawing/2014/main" id="{EDC4F4B5-281C-421A-8F44-F2101C3DA483}"/>
                    </a:ext>
                  </a:extLst>
                </p:cNvPr>
                <p:cNvSpPr>
                  <a:spLocks/>
                </p:cNvSpPr>
                <p:nvPr/>
              </p:nvSpPr>
              <p:spPr bwMode="auto">
                <a:xfrm>
                  <a:off x="10761142" y="1194489"/>
                  <a:ext cx="36513" cy="36513"/>
                </a:xfrm>
                <a:custGeom>
                  <a:avLst/>
                  <a:gdLst/>
                  <a:ahLst/>
                  <a:cxnLst>
                    <a:cxn ang="0">
                      <a:pos x="189" y="343"/>
                    </a:cxn>
                    <a:cxn ang="0">
                      <a:pos x="222" y="336"/>
                    </a:cxn>
                    <a:cxn ang="0">
                      <a:pos x="253" y="322"/>
                    </a:cxn>
                    <a:cxn ang="0">
                      <a:pos x="280" y="304"/>
                    </a:cxn>
                    <a:cxn ang="0">
                      <a:pos x="303" y="282"/>
                    </a:cxn>
                    <a:cxn ang="0">
                      <a:pos x="321" y="254"/>
                    </a:cxn>
                    <a:cxn ang="0">
                      <a:pos x="335" y="224"/>
                    </a:cxn>
                    <a:cxn ang="0">
                      <a:pos x="342" y="190"/>
                    </a:cxn>
                    <a:cxn ang="0">
                      <a:pos x="342" y="154"/>
                    </a:cxn>
                    <a:cxn ang="0">
                      <a:pos x="335" y="122"/>
                    </a:cxn>
                    <a:cxn ang="0">
                      <a:pos x="321"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5" y="340"/>
                      </a:lnTo>
                      <a:lnTo>
                        <a:pt x="222" y="336"/>
                      </a:lnTo>
                      <a:lnTo>
                        <a:pt x="238" y="331"/>
                      </a:lnTo>
                      <a:lnTo>
                        <a:pt x="253" y="322"/>
                      </a:lnTo>
                      <a:lnTo>
                        <a:pt x="267" y="314"/>
                      </a:lnTo>
                      <a:lnTo>
                        <a:pt x="280" y="304"/>
                      </a:lnTo>
                      <a:lnTo>
                        <a:pt x="292" y="293"/>
                      </a:lnTo>
                      <a:lnTo>
                        <a:pt x="303" y="282"/>
                      </a:lnTo>
                      <a:lnTo>
                        <a:pt x="313" y="268"/>
                      </a:lnTo>
                      <a:lnTo>
                        <a:pt x="321" y="254"/>
                      </a:lnTo>
                      <a:lnTo>
                        <a:pt x="330" y="239"/>
                      </a:lnTo>
                      <a:lnTo>
                        <a:pt x="335" y="224"/>
                      </a:lnTo>
                      <a:lnTo>
                        <a:pt x="339" y="206"/>
                      </a:lnTo>
                      <a:lnTo>
                        <a:pt x="342" y="190"/>
                      </a:lnTo>
                      <a:lnTo>
                        <a:pt x="343" y="173"/>
                      </a:lnTo>
                      <a:lnTo>
                        <a:pt x="342" y="154"/>
                      </a:lnTo>
                      <a:lnTo>
                        <a:pt x="339" y="138"/>
                      </a:lnTo>
                      <a:lnTo>
                        <a:pt x="335" y="122"/>
                      </a:lnTo>
                      <a:lnTo>
                        <a:pt x="330" y="105"/>
                      </a:lnTo>
                      <a:lnTo>
                        <a:pt x="321" y="91"/>
                      </a:lnTo>
                      <a:lnTo>
                        <a:pt x="313" y="77"/>
                      </a:lnTo>
                      <a:lnTo>
                        <a:pt x="303" y="64"/>
                      </a:lnTo>
                      <a:lnTo>
                        <a:pt x="292" y="51"/>
                      </a:lnTo>
                      <a:lnTo>
                        <a:pt x="280" y="40"/>
                      </a:lnTo>
                      <a:lnTo>
                        <a:pt x="267" y="30"/>
                      </a:lnTo>
                      <a:lnTo>
                        <a:pt x="253" y="22"/>
                      </a:lnTo>
                      <a:lnTo>
                        <a:pt x="238" y="15"/>
                      </a:lnTo>
                      <a:lnTo>
                        <a:pt x="222" y="9"/>
                      </a:lnTo>
                      <a:lnTo>
                        <a:pt x="205"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A2A2A2"/>
                    </a:buClr>
                    <a:buSzPct val="70000"/>
                    <a:buFont typeface="Monotype Sorts" pitchFamily="2" charset="2"/>
                    <a:buNone/>
                    <a:tabLst/>
                    <a:defRPr/>
                  </a:pPr>
                  <a:endParaRPr kumimoji="0" lang="en-US" altLang="zh-CN" sz="2000" b="0" i="0" u="none" strike="noStrike" kern="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 name="Freeform 8">
                  <a:extLst>
                    <a:ext uri="{FF2B5EF4-FFF2-40B4-BE49-F238E27FC236}">
                      <a16:creationId xmlns:a16="http://schemas.microsoft.com/office/drawing/2014/main" id="{01F83308-0AA9-4E95-AFE8-12EB095940CD}"/>
                    </a:ext>
                  </a:extLst>
                </p:cNvPr>
                <p:cNvSpPr>
                  <a:spLocks/>
                </p:cNvSpPr>
                <p:nvPr/>
              </p:nvSpPr>
              <p:spPr bwMode="auto">
                <a:xfrm>
                  <a:off x="10813529" y="1194489"/>
                  <a:ext cx="36513" cy="36513"/>
                </a:xfrm>
                <a:custGeom>
                  <a:avLst/>
                  <a:gdLst/>
                  <a:ahLst/>
                  <a:cxnLst>
                    <a:cxn ang="0">
                      <a:pos x="188" y="343"/>
                    </a:cxn>
                    <a:cxn ang="0">
                      <a:pos x="221" y="336"/>
                    </a:cxn>
                    <a:cxn ang="0">
                      <a:pos x="252" y="322"/>
                    </a:cxn>
                    <a:cxn ang="0">
                      <a:pos x="279" y="304"/>
                    </a:cxn>
                    <a:cxn ang="0">
                      <a:pos x="303" y="282"/>
                    </a:cxn>
                    <a:cxn ang="0">
                      <a:pos x="321" y="254"/>
                    </a:cxn>
                    <a:cxn ang="0">
                      <a:pos x="334" y="224"/>
                    </a:cxn>
                    <a:cxn ang="0">
                      <a:pos x="340" y="190"/>
                    </a:cxn>
                    <a:cxn ang="0">
                      <a:pos x="340" y="154"/>
                    </a:cxn>
                    <a:cxn ang="0">
                      <a:pos x="334" y="122"/>
                    </a:cxn>
                    <a:cxn ang="0">
                      <a:pos x="321" y="91"/>
                    </a:cxn>
                    <a:cxn ang="0">
                      <a:pos x="303" y="64"/>
                    </a:cxn>
                    <a:cxn ang="0">
                      <a:pos x="279" y="40"/>
                    </a:cxn>
                    <a:cxn ang="0">
                      <a:pos x="252" y="22"/>
                    </a:cxn>
                    <a:cxn ang="0">
                      <a:pos x="221" y="9"/>
                    </a:cxn>
                    <a:cxn ang="0">
                      <a:pos x="188" y="1"/>
                    </a:cxn>
                    <a:cxn ang="0">
                      <a:pos x="153" y="1"/>
                    </a:cxn>
                    <a:cxn ang="0">
                      <a:pos x="120" y="9"/>
                    </a:cxn>
                    <a:cxn ang="0">
                      <a:pos x="89" y="22"/>
                    </a:cxn>
                    <a:cxn ang="0">
                      <a:pos x="62" y="40"/>
                    </a:cxn>
                    <a:cxn ang="0">
                      <a:pos x="38" y="64"/>
                    </a:cxn>
                    <a:cxn ang="0">
                      <a:pos x="20" y="91"/>
                    </a:cxn>
                    <a:cxn ang="0">
                      <a:pos x="7" y="122"/>
                    </a:cxn>
                    <a:cxn ang="0">
                      <a:pos x="1" y="154"/>
                    </a:cxn>
                    <a:cxn ang="0">
                      <a:pos x="1" y="190"/>
                    </a:cxn>
                    <a:cxn ang="0">
                      <a:pos x="7" y="224"/>
                    </a:cxn>
                    <a:cxn ang="0">
                      <a:pos x="20" y="254"/>
                    </a:cxn>
                    <a:cxn ang="0">
                      <a:pos x="38" y="282"/>
                    </a:cxn>
                    <a:cxn ang="0">
                      <a:pos x="62" y="304"/>
                    </a:cxn>
                    <a:cxn ang="0">
                      <a:pos x="89" y="322"/>
                    </a:cxn>
                    <a:cxn ang="0">
                      <a:pos x="120" y="336"/>
                    </a:cxn>
                    <a:cxn ang="0">
                      <a:pos x="153" y="343"/>
                    </a:cxn>
                  </a:cxnLst>
                  <a:rect l="0" t="0" r="r" b="b"/>
                  <a:pathLst>
                    <a:path w="341" h="344">
                      <a:moveTo>
                        <a:pt x="170" y="344"/>
                      </a:moveTo>
                      <a:lnTo>
                        <a:pt x="188" y="343"/>
                      </a:lnTo>
                      <a:lnTo>
                        <a:pt x="205" y="340"/>
                      </a:lnTo>
                      <a:lnTo>
                        <a:pt x="221" y="336"/>
                      </a:lnTo>
                      <a:lnTo>
                        <a:pt x="237" y="331"/>
                      </a:lnTo>
                      <a:lnTo>
                        <a:pt x="252" y="322"/>
                      </a:lnTo>
                      <a:lnTo>
                        <a:pt x="266" y="314"/>
                      </a:lnTo>
                      <a:lnTo>
                        <a:pt x="279" y="304"/>
                      </a:lnTo>
                      <a:lnTo>
                        <a:pt x="291" y="293"/>
                      </a:lnTo>
                      <a:lnTo>
                        <a:pt x="303" y="282"/>
                      </a:lnTo>
                      <a:lnTo>
                        <a:pt x="312" y="268"/>
                      </a:lnTo>
                      <a:lnTo>
                        <a:pt x="321" y="254"/>
                      </a:lnTo>
                      <a:lnTo>
                        <a:pt x="328" y="239"/>
                      </a:lnTo>
                      <a:lnTo>
                        <a:pt x="334" y="224"/>
                      </a:lnTo>
                      <a:lnTo>
                        <a:pt x="338" y="206"/>
                      </a:lnTo>
                      <a:lnTo>
                        <a:pt x="340" y="190"/>
                      </a:lnTo>
                      <a:lnTo>
                        <a:pt x="341" y="173"/>
                      </a:lnTo>
                      <a:lnTo>
                        <a:pt x="340" y="154"/>
                      </a:lnTo>
                      <a:lnTo>
                        <a:pt x="338" y="138"/>
                      </a:lnTo>
                      <a:lnTo>
                        <a:pt x="334" y="122"/>
                      </a:lnTo>
                      <a:lnTo>
                        <a:pt x="328" y="105"/>
                      </a:lnTo>
                      <a:lnTo>
                        <a:pt x="321" y="91"/>
                      </a:lnTo>
                      <a:lnTo>
                        <a:pt x="312" y="77"/>
                      </a:lnTo>
                      <a:lnTo>
                        <a:pt x="303" y="64"/>
                      </a:lnTo>
                      <a:lnTo>
                        <a:pt x="291" y="51"/>
                      </a:lnTo>
                      <a:lnTo>
                        <a:pt x="279" y="40"/>
                      </a:lnTo>
                      <a:lnTo>
                        <a:pt x="266" y="30"/>
                      </a:lnTo>
                      <a:lnTo>
                        <a:pt x="252" y="22"/>
                      </a:lnTo>
                      <a:lnTo>
                        <a:pt x="237" y="15"/>
                      </a:lnTo>
                      <a:lnTo>
                        <a:pt x="221" y="9"/>
                      </a:lnTo>
                      <a:lnTo>
                        <a:pt x="205" y="4"/>
                      </a:lnTo>
                      <a:lnTo>
                        <a:pt x="188" y="1"/>
                      </a:lnTo>
                      <a:lnTo>
                        <a:pt x="170" y="0"/>
                      </a:lnTo>
                      <a:lnTo>
                        <a:pt x="153" y="1"/>
                      </a:lnTo>
                      <a:lnTo>
                        <a:pt x="136" y="4"/>
                      </a:lnTo>
                      <a:lnTo>
                        <a:pt x="120" y="9"/>
                      </a:lnTo>
                      <a:lnTo>
                        <a:pt x="104" y="15"/>
                      </a:lnTo>
                      <a:lnTo>
                        <a:pt x="89" y="22"/>
                      </a:lnTo>
                      <a:lnTo>
                        <a:pt x="75" y="30"/>
                      </a:lnTo>
                      <a:lnTo>
                        <a:pt x="62" y="40"/>
                      </a:lnTo>
                      <a:lnTo>
                        <a:pt x="49" y="51"/>
                      </a:lnTo>
                      <a:lnTo>
                        <a:pt x="38" y="64"/>
                      </a:lnTo>
                      <a:lnTo>
                        <a:pt x="29" y="77"/>
                      </a:lnTo>
                      <a:lnTo>
                        <a:pt x="20" y="91"/>
                      </a:lnTo>
                      <a:lnTo>
                        <a:pt x="13" y="105"/>
                      </a:lnTo>
                      <a:lnTo>
                        <a:pt x="7" y="122"/>
                      </a:lnTo>
                      <a:lnTo>
                        <a:pt x="3" y="138"/>
                      </a:lnTo>
                      <a:lnTo>
                        <a:pt x="1" y="154"/>
                      </a:lnTo>
                      <a:lnTo>
                        <a:pt x="0" y="173"/>
                      </a:lnTo>
                      <a:lnTo>
                        <a:pt x="1" y="190"/>
                      </a:lnTo>
                      <a:lnTo>
                        <a:pt x="3" y="206"/>
                      </a:lnTo>
                      <a:lnTo>
                        <a:pt x="7" y="224"/>
                      </a:lnTo>
                      <a:lnTo>
                        <a:pt x="13" y="239"/>
                      </a:lnTo>
                      <a:lnTo>
                        <a:pt x="20" y="254"/>
                      </a:lnTo>
                      <a:lnTo>
                        <a:pt x="29" y="268"/>
                      </a:lnTo>
                      <a:lnTo>
                        <a:pt x="38" y="282"/>
                      </a:lnTo>
                      <a:lnTo>
                        <a:pt x="49" y="293"/>
                      </a:lnTo>
                      <a:lnTo>
                        <a:pt x="62" y="304"/>
                      </a:lnTo>
                      <a:lnTo>
                        <a:pt x="75" y="314"/>
                      </a:lnTo>
                      <a:lnTo>
                        <a:pt x="89" y="322"/>
                      </a:lnTo>
                      <a:lnTo>
                        <a:pt x="104" y="331"/>
                      </a:lnTo>
                      <a:lnTo>
                        <a:pt x="120" y="336"/>
                      </a:lnTo>
                      <a:lnTo>
                        <a:pt x="136" y="340"/>
                      </a:lnTo>
                      <a:lnTo>
                        <a:pt x="153" y="343"/>
                      </a:lnTo>
                      <a:lnTo>
                        <a:pt x="170" y="34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A2A2A2"/>
                    </a:buClr>
                    <a:buSzPct val="70000"/>
                    <a:buFont typeface="Monotype Sorts" pitchFamily="2" charset="2"/>
                    <a:buNone/>
                    <a:tabLst/>
                    <a:defRPr/>
                  </a:pPr>
                  <a:endParaRPr kumimoji="0" lang="en-US" altLang="zh-CN" sz="2000" b="0" i="0" u="none" strike="noStrike" kern="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 name="Freeform 9">
                  <a:extLst>
                    <a:ext uri="{FF2B5EF4-FFF2-40B4-BE49-F238E27FC236}">
                      <a16:creationId xmlns:a16="http://schemas.microsoft.com/office/drawing/2014/main" id="{4EC2CCFE-0C02-46C6-BDBD-C20BF56D3E12}"/>
                    </a:ext>
                  </a:extLst>
                </p:cNvPr>
                <p:cNvSpPr>
                  <a:spLocks/>
                </p:cNvSpPr>
                <p:nvPr/>
              </p:nvSpPr>
              <p:spPr bwMode="auto">
                <a:xfrm>
                  <a:off x="10867504" y="1194489"/>
                  <a:ext cx="36513" cy="36513"/>
                </a:xfrm>
                <a:custGeom>
                  <a:avLst/>
                  <a:gdLst/>
                  <a:ahLst/>
                  <a:cxnLst>
                    <a:cxn ang="0">
                      <a:pos x="189" y="343"/>
                    </a:cxn>
                    <a:cxn ang="0">
                      <a:pos x="222" y="336"/>
                    </a:cxn>
                    <a:cxn ang="0">
                      <a:pos x="253" y="322"/>
                    </a:cxn>
                    <a:cxn ang="0">
                      <a:pos x="280" y="304"/>
                    </a:cxn>
                    <a:cxn ang="0">
                      <a:pos x="303" y="282"/>
                    </a:cxn>
                    <a:cxn ang="0">
                      <a:pos x="322" y="254"/>
                    </a:cxn>
                    <a:cxn ang="0">
                      <a:pos x="335" y="224"/>
                    </a:cxn>
                    <a:cxn ang="0">
                      <a:pos x="342" y="190"/>
                    </a:cxn>
                    <a:cxn ang="0">
                      <a:pos x="342" y="154"/>
                    </a:cxn>
                    <a:cxn ang="0">
                      <a:pos x="335" y="122"/>
                    </a:cxn>
                    <a:cxn ang="0">
                      <a:pos x="322"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6" y="340"/>
                      </a:lnTo>
                      <a:lnTo>
                        <a:pt x="222" y="336"/>
                      </a:lnTo>
                      <a:lnTo>
                        <a:pt x="238" y="331"/>
                      </a:lnTo>
                      <a:lnTo>
                        <a:pt x="253" y="322"/>
                      </a:lnTo>
                      <a:lnTo>
                        <a:pt x="267" y="314"/>
                      </a:lnTo>
                      <a:lnTo>
                        <a:pt x="280" y="304"/>
                      </a:lnTo>
                      <a:lnTo>
                        <a:pt x="292" y="293"/>
                      </a:lnTo>
                      <a:lnTo>
                        <a:pt x="303" y="282"/>
                      </a:lnTo>
                      <a:lnTo>
                        <a:pt x="313" y="268"/>
                      </a:lnTo>
                      <a:lnTo>
                        <a:pt x="322" y="254"/>
                      </a:lnTo>
                      <a:lnTo>
                        <a:pt x="329" y="239"/>
                      </a:lnTo>
                      <a:lnTo>
                        <a:pt x="335" y="224"/>
                      </a:lnTo>
                      <a:lnTo>
                        <a:pt x="339" y="206"/>
                      </a:lnTo>
                      <a:lnTo>
                        <a:pt x="342" y="190"/>
                      </a:lnTo>
                      <a:lnTo>
                        <a:pt x="343" y="173"/>
                      </a:lnTo>
                      <a:lnTo>
                        <a:pt x="342" y="154"/>
                      </a:lnTo>
                      <a:lnTo>
                        <a:pt x="339" y="138"/>
                      </a:lnTo>
                      <a:lnTo>
                        <a:pt x="335" y="122"/>
                      </a:lnTo>
                      <a:lnTo>
                        <a:pt x="329" y="105"/>
                      </a:lnTo>
                      <a:lnTo>
                        <a:pt x="322" y="91"/>
                      </a:lnTo>
                      <a:lnTo>
                        <a:pt x="313" y="77"/>
                      </a:lnTo>
                      <a:lnTo>
                        <a:pt x="303" y="64"/>
                      </a:lnTo>
                      <a:lnTo>
                        <a:pt x="292" y="51"/>
                      </a:lnTo>
                      <a:lnTo>
                        <a:pt x="280" y="40"/>
                      </a:lnTo>
                      <a:lnTo>
                        <a:pt x="267" y="30"/>
                      </a:lnTo>
                      <a:lnTo>
                        <a:pt x="253" y="22"/>
                      </a:lnTo>
                      <a:lnTo>
                        <a:pt x="238" y="15"/>
                      </a:lnTo>
                      <a:lnTo>
                        <a:pt x="222" y="9"/>
                      </a:lnTo>
                      <a:lnTo>
                        <a:pt x="206"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A2A2A2"/>
                    </a:buClr>
                    <a:buSzPct val="70000"/>
                    <a:buFont typeface="Monotype Sorts" pitchFamily="2" charset="2"/>
                    <a:buNone/>
                    <a:tabLst/>
                    <a:defRPr/>
                  </a:pPr>
                  <a:endParaRPr kumimoji="0" lang="en-US" altLang="zh-CN" sz="2000" b="0" i="0" u="none" strike="noStrike" kern="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27" name="Freeform 14">
                <a:extLst>
                  <a:ext uri="{FF2B5EF4-FFF2-40B4-BE49-F238E27FC236}">
                    <a16:creationId xmlns:a16="http://schemas.microsoft.com/office/drawing/2014/main" id="{93F220AF-2423-4025-B16D-DBACA1A92263}"/>
                  </a:ext>
                </a:extLst>
              </p:cNvPr>
              <p:cNvSpPr>
                <a:spLocks noEditPoints="1"/>
              </p:cNvSpPr>
              <p:nvPr/>
            </p:nvSpPr>
            <p:spPr bwMode="auto">
              <a:xfrm>
                <a:off x="3293224" y="1661160"/>
                <a:ext cx="952523" cy="143976"/>
              </a:xfrm>
              <a:custGeom>
                <a:avLst/>
                <a:gdLst/>
                <a:ahLst/>
                <a:cxnLst>
                  <a:cxn ang="0">
                    <a:pos x="15920" y="15"/>
                  </a:cxn>
                  <a:cxn ang="0">
                    <a:pos x="16066" y="82"/>
                  </a:cxn>
                  <a:cxn ang="0">
                    <a:pos x="16180" y="191"/>
                  </a:cxn>
                  <a:cxn ang="0">
                    <a:pos x="16254" y="333"/>
                  </a:cxn>
                  <a:cxn ang="0">
                    <a:pos x="16275" y="1979"/>
                  </a:cxn>
                  <a:cxn ang="0">
                    <a:pos x="16247" y="2142"/>
                  </a:cxn>
                  <a:cxn ang="0">
                    <a:pos x="16166" y="2279"/>
                  </a:cxn>
                  <a:cxn ang="0">
                    <a:pos x="16047" y="2384"/>
                  </a:cxn>
                  <a:cxn ang="0">
                    <a:pos x="15897" y="2443"/>
                  </a:cxn>
                  <a:cxn ang="0">
                    <a:pos x="425" y="2450"/>
                  </a:cxn>
                  <a:cxn ang="0">
                    <a:pos x="269" y="2406"/>
                  </a:cxn>
                  <a:cxn ang="0">
                    <a:pos x="139" y="2313"/>
                  </a:cxn>
                  <a:cxn ang="0">
                    <a:pos x="47" y="2184"/>
                  </a:cxn>
                  <a:cxn ang="0">
                    <a:pos x="2" y="2027"/>
                  </a:cxn>
                  <a:cxn ang="0">
                    <a:pos x="9" y="379"/>
                  </a:cxn>
                  <a:cxn ang="0">
                    <a:pos x="68" y="228"/>
                  </a:cxn>
                  <a:cxn ang="0">
                    <a:pos x="173" y="109"/>
                  </a:cxn>
                  <a:cxn ang="0">
                    <a:pos x="310" y="29"/>
                  </a:cxn>
                  <a:cxn ang="0">
                    <a:pos x="473" y="0"/>
                  </a:cxn>
                  <a:cxn ang="0">
                    <a:pos x="3118" y="686"/>
                  </a:cxn>
                  <a:cxn ang="0">
                    <a:pos x="3301" y="780"/>
                  </a:cxn>
                  <a:cxn ang="0">
                    <a:pos x="3442" y="928"/>
                  </a:cxn>
                  <a:cxn ang="0">
                    <a:pos x="3528" y="1118"/>
                  </a:cxn>
                  <a:cxn ang="0">
                    <a:pos x="3544" y="1333"/>
                  </a:cxn>
                  <a:cxn ang="0">
                    <a:pos x="3487" y="1535"/>
                  </a:cxn>
                  <a:cxn ang="0">
                    <a:pos x="3368" y="1703"/>
                  </a:cxn>
                  <a:cxn ang="0">
                    <a:pos x="3200" y="1822"/>
                  </a:cxn>
                  <a:cxn ang="0">
                    <a:pos x="2999" y="1879"/>
                  </a:cxn>
                  <a:cxn ang="0">
                    <a:pos x="2784" y="1863"/>
                  </a:cxn>
                  <a:cxn ang="0">
                    <a:pos x="2595" y="1778"/>
                  </a:cxn>
                  <a:cxn ang="0">
                    <a:pos x="2446" y="1636"/>
                  </a:cxn>
                  <a:cxn ang="0">
                    <a:pos x="2353" y="1452"/>
                  </a:cxn>
                  <a:cxn ang="0">
                    <a:pos x="2326" y="1239"/>
                  </a:cxn>
                  <a:cxn ang="0">
                    <a:pos x="2373" y="1032"/>
                  </a:cxn>
                  <a:cxn ang="0">
                    <a:pos x="2484" y="859"/>
                  </a:cxn>
                  <a:cxn ang="0">
                    <a:pos x="2646" y="733"/>
                  </a:cxn>
                  <a:cxn ang="0">
                    <a:pos x="2843" y="665"/>
                  </a:cxn>
                  <a:cxn ang="0">
                    <a:pos x="14482" y="476"/>
                  </a:cxn>
                  <a:cxn ang="0">
                    <a:pos x="14578" y="503"/>
                  </a:cxn>
                  <a:cxn ang="0">
                    <a:pos x="14659" y="560"/>
                  </a:cxn>
                  <a:cxn ang="0">
                    <a:pos x="14716" y="640"/>
                  </a:cxn>
                  <a:cxn ang="0">
                    <a:pos x="14743" y="737"/>
                  </a:cxn>
                  <a:cxn ang="0">
                    <a:pos x="14739" y="1758"/>
                  </a:cxn>
                  <a:cxn ang="0">
                    <a:pos x="14702" y="1850"/>
                  </a:cxn>
                  <a:cxn ang="0">
                    <a:pos x="14638" y="1925"/>
                  </a:cxn>
                  <a:cxn ang="0">
                    <a:pos x="14553" y="1974"/>
                  </a:cxn>
                  <a:cxn ang="0">
                    <a:pos x="14452" y="1991"/>
                  </a:cxn>
                  <a:cxn ang="0">
                    <a:pos x="7495" y="1979"/>
                  </a:cxn>
                  <a:cxn ang="0">
                    <a:pos x="7407" y="1933"/>
                  </a:cxn>
                  <a:cxn ang="0">
                    <a:pos x="7339" y="1862"/>
                  </a:cxn>
                  <a:cxn ang="0">
                    <a:pos x="7298" y="1772"/>
                  </a:cxn>
                  <a:cxn ang="0">
                    <a:pos x="7289" y="752"/>
                  </a:cxn>
                  <a:cxn ang="0">
                    <a:pos x="7312" y="653"/>
                  </a:cxn>
                  <a:cxn ang="0">
                    <a:pos x="7365" y="571"/>
                  </a:cxn>
                  <a:cxn ang="0">
                    <a:pos x="7443" y="509"/>
                  </a:cxn>
                  <a:cxn ang="0">
                    <a:pos x="7537" y="477"/>
                  </a:cxn>
                </a:cxnLst>
                <a:rect l="0" t="0" r="r" b="b"/>
                <a:pathLst>
                  <a:path w="16275" h="2453">
                    <a:moveTo>
                      <a:pt x="473" y="0"/>
                    </a:moveTo>
                    <a:lnTo>
                      <a:pt x="15802" y="0"/>
                    </a:lnTo>
                    <a:lnTo>
                      <a:pt x="15826" y="1"/>
                    </a:lnTo>
                    <a:lnTo>
                      <a:pt x="15850" y="2"/>
                    </a:lnTo>
                    <a:lnTo>
                      <a:pt x="15874" y="5"/>
                    </a:lnTo>
                    <a:lnTo>
                      <a:pt x="15897" y="10"/>
                    </a:lnTo>
                    <a:lnTo>
                      <a:pt x="15920" y="15"/>
                    </a:lnTo>
                    <a:lnTo>
                      <a:pt x="15942" y="21"/>
                    </a:lnTo>
                    <a:lnTo>
                      <a:pt x="15964" y="29"/>
                    </a:lnTo>
                    <a:lnTo>
                      <a:pt x="15986" y="38"/>
                    </a:lnTo>
                    <a:lnTo>
                      <a:pt x="16006" y="47"/>
                    </a:lnTo>
                    <a:lnTo>
                      <a:pt x="16027" y="57"/>
                    </a:lnTo>
                    <a:lnTo>
                      <a:pt x="16047" y="69"/>
                    </a:lnTo>
                    <a:lnTo>
                      <a:pt x="16066" y="82"/>
                    </a:lnTo>
                    <a:lnTo>
                      <a:pt x="16085" y="95"/>
                    </a:lnTo>
                    <a:lnTo>
                      <a:pt x="16102" y="109"/>
                    </a:lnTo>
                    <a:lnTo>
                      <a:pt x="16119" y="123"/>
                    </a:lnTo>
                    <a:lnTo>
                      <a:pt x="16136" y="140"/>
                    </a:lnTo>
                    <a:lnTo>
                      <a:pt x="16152" y="156"/>
                    </a:lnTo>
                    <a:lnTo>
                      <a:pt x="16166" y="173"/>
                    </a:lnTo>
                    <a:lnTo>
                      <a:pt x="16180" y="191"/>
                    </a:lnTo>
                    <a:lnTo>
                      <a:pt x="16194" y="210"/>
                    </a:lnTo>
                    <a:lnTo>
                      <a:pt x="16206" y="228"/>
                    </a:lnTo>
                    <a:lnTo>
                      <a:pt x="16218" y="249"/>
                    </a:lnTo>
                    <a:lnTo>
                      <a:pt x="16228" y="269"/>
                    </a:lnTo>
                    <a:lnTo>
                      <a:pt x="16237" y="289"/>
                    </a:lnTo>
                    <a:lnTo>
                      <a:pt x="16247" y="312"/>
                    </a:lnTo>
                    <a:lnTo>
                      <a:pt x="16254" y="333"/>
                    </a:lnTo>
                    <a:lnTo>
                      <a:pt x="16260" y="356"/>
                    </a:lnTo>
                    <a:lnTo>
                      <a:pt x="16265" y="379"/>
                    </a:lnTo>
                    <a:lnTo>
                      <a:pt x="16270" y="401"/>
                    </a:lnTo>
                    <a:lnTo>
                      <a:pt x="16273" y="426"/>
                    </a:lnTo>
                    <a:lnTo>
                      <a:pt x="16274" y="449"/>
                    </a:lnTo>
                    <a:lnTo>
                      <a:pt x="16275" y="474"/>
                    </a:lnTo>
                    <a:lnTo>
                      <a:pt x="16275" y="1979"/>
                    </a:lnTo>
                    <a:lnTo>
                      <a:pt x="16274" y="2003"/>
                    </a:lnTo>
                    <a:lnTo>
                      <a:pt x="16273" y="2027"/>
                    </a:lnTo>
                    <a:lnTo>
                      <a:pt x="16270" y="2051"/>
                    </a:lnTo>
                    <a:lnTo>
                      <a:pt x="16265" y="2073"/>
                    </a:lnTo>
                    <a:lnTo>
                      <a:pt x="16260" y="2097"/>
                    </a:lnTo>
                    <a:lnTo>
                      <a:pt x="16254" y="2119"/>
                    </a:lnTo>
                    <a:lnTo>
                      <a:pt x="16247" y="2142"/>
                    </a:lnTo>
                    <a:lnTo>
                      <a:pt x="16237" y="2163"/>
                    </a:lnTo>
                    <a:lnTo>
                      <a:pt x="16228" y="2184"/>
                    </a:lnTo>
                    <a:lnTo>
                      <a:pt x="16218" y="2204"/>
                    </a:lnTo>
                    <a:lnTo>
                      <a:pt x="16206" y="2224"/>
                    </a:lnTo>
                    <a:lnTo>
                      <a:pt x="16194" y="2244"/>
                    </a:lnTo>
                    <a:lnTo>
                      <a:pt x="16180" y="2262"/>
                    </a:lnTo>
                    <a:lnTo>
                      <a:pt x="16166" y="2279"/>
                    </a:lnTo>
                    <a:lnTo>
                      <a:pt x="16152" y="2297"/>
                    </a:lnTo>
                    <a:lnTo>
                      <a:pt x="16136" y="2313"/>
                    </a:lnTo>
                    <a:lnTo>
                      <a:pt x="16119" y="2329"/>
                    </a:lnTo>
                    <a:lnTo>
                      <a:pt x="16102" y="2344"/>
                    </a:lnTo>
                    <a:lnTo>
                      <a:pt x="16085" y="2358"/>
                    </a:lnTo>
                    <a:lnTo>
                      <a:pt x="16066" y="2371"/>
                    </a:lnTo>
                    <a:lnTo>
                      <a:pt x="16047" y="2384"/>
                    </a:lnTo>
                    <a:lnTo>
                      <a:pt x="16027" y="2395"/>
                    </a:lnTo>
                    <a:lnTo>
                      <a:pt x="16006" y="2406"/>
                    </a:lnTo>
                    <a:lnTo>
                      <a:pt x="15986" y="2415"/>
                    </a:lnTo>
                    <a:lnTo>
                      <a:pt x="15964" y="2424"/>
                    </a:lnTo>
                    <a:lnTo>
                      <a:pt x="15942" y="2431"/>
                    </a:lnTo>
                    <a:lnTo>
                      <a:pt x="15920" y="2437"/>
                    </a:lnTo>
                    <a:lnTo>
                      <a:pt x="15897" y="2443"/>
                    </a:lnTo>
                    <a:lnTo>
                      <a:pt x="15874" y="2447"/>
                    </a:lnTo>
                    <a:lnTo>
                      <a:pt x="15850" y="2450"/>
                    </a:lnTo>
                    <a:lnTo>
                      <a:pt x="15826" y="2451"/>
                    </a:lnTo>
                    <a:lnTo>
                      <a:pt x="15802" y="2453"/>
                    </a:lnTo>
                    <a:lnTo>
                      <a:pt x="473" y="2453"/>
                    </a:lnTo>
                    <a:lnTo>
                      <a:pt x="449" y="2451"/>
                    </a:lnTo>
                    <a:lnTo>
                      <a:pt x="425" y="2450"/>
                    </a:lnTo>
                    <a:lnTo>
                      <a:pt x="401" y="2447"/>
                    </a:lnTo>
                    <a:lnTo>
                      <a:pt x="378" y="2443"/>
                    </a:lnTo>
                    <a:lnTo>
                      <a:pt x="355" y="2437"/>
                    </a:lnTo>
                    <a:lnTo>
                      <a:pt x="333" y="2431"/>
                    </a:lnTo>
                    <a:lnTo>
                      <a:pt x="310" y="2424"/>
                    </a:lnTo>
                    <a:lnTo>
                      <a:pt x="289" y="2415"/>
                    </a:lnTo>
                    <a:lnTo>
                      <a:pt x="269" y="2406"/>
                    </a:lnTo>
                    <a:lnTo>
                      <a:pt x="248" y="2395"/>
                    </a:lnTo>
                    <a:lnTo>
                      <a:pt x="228" y="2384"/>
                    </a:lnTo>
                    <a:lnTo>
                      <a:pt x="209" y="2371"/>
                    </a:lnTo>
                    <a:lnTo>
                      <a:pt x="190" y="2358"/>
                    </a:lnTo>
                    <a:lnTo>
                      <a:pt x="173" y="2344"/>
                    </a:lnTo>
                    <a:lnTo>
                      <a:pt x="156" y="2329"/>
                    </a:lnTo>
                    <a:lnTo>
                      <a:pt x="139" y="2313"/>
                    </a:lnTo>
                    <a:lnTo>
                      <a:pt x="123" y="2297"/>
                    </a:lnTo>
                    <a:lnTo>
                      <a:pt x="108" y="2279"/>
                    </a:lnTo>
                    <a:lnTo>
                      <a:pt x="95" y="2262"/>
                    </a:lnTo>
                    <a:lnTo>
                      <a:pt x="81" y="2244"/>
                    </a:lnTo>
                    <a:lnTo>
                      <a:pt x="68" y="2224"/>
                    </a:lnTo>
                    <a:lnTo>
                      <a:pt x="57" y="2204"/>
                    </a:lnTo>
                    <a:lnTo>
                      <a:pt x="47" y="2184"/>
                    </a:lnTo>
                    <a:lnTo>
                      <a:pt x="38" y="2163"/>
                    </a:lnTo>
                    <a:lnTo>
                      <a:pt x="28" y="2142"/>
                    </a:lnTo>
                    <a:lnTo>
                      <a:pt x="21" y="2119"/>
                    </a:lnTo>
                    <a:lnTo>
                      <a:pt x="15" y="2097"/>
                    </a:lnTo>
                    <a:lnTo>
                      <a:pt x="9" y="2073"/>
                    </a:lnTo>
                    <a:lnTo>
                      <a:pt x="5" y="2051"/>
                    </a:lnTo>
                    <a:lnTo>
                      <a:pt x="2" y="2027"/>
                    </a:lnTo>
                    <a:lnTo>
                      <a:pt x="1" y="2003"/>
                    </a:lnTo>
                    <a:lnTo>
                      <a:pt x="0" y="1979"/>
                    </a:lnTo>
                    <a:lnTo>
                      <a:pt x="0" y="474"/>
                    </a:lnTo>
                    <a:lnTo>
                      <a:pt x="1" y="449"/>
                    </a:lnTo>
                    <a:lnTo>
                      <a:pt x="2" y="426"/>
                    </a:lnTo>
                    <a:lnTo>
                      <a:pt x="5" y="401"/>
                    </a:lnTo>
                    <a:lnTo>
                      <a:pt x="9" y="379"/>
                    </a:lnTo>
                    <a:lnTo>
                      <a:pt x="15" y="356"/>
                    </a:lnTo>
                    <a:lnTo>
                      <a:pt x="21" y="333"/>
                    </a:lnTo>
                    <a:lnTo>
                      <a:pt x="28" y="312"/>
                    </a:lnTo>
                    <a:lnTo>
                      <a:pt x="38" y="289"/>
                    </a:lnTo>
                    <a:lnTo>
                      <a:pt x="47" y="269"/>
                    </a:lnTo>
                    <a:lnTo>
                      <a:pt x="57" y="249"/>
                    </a:lnTo>
                    <a:lnTo>
                      <a:pt x="68" y="228"/>
                    </a:lnTo>
                    <a:lnTo>
                      <a:pt x="81" y="210"/>
                    </a:lnTo>
                    <a:lnTo>
                      <a:pt x="95" y="191"/>
                    </a:lnTo>
                    <a:lnTo>
                      <a:pt x="108" y="173"/>
                    </a:lnTo>
                    <a:lnTo>
                      <a:pt x="123" y="156"/>
                    </a:lnTo>
                    <a:lnTo>
                      <a:pt x="139" y="140"/>
                    </a:lnTo>
                    <a:lnTo>
                      <a:pt x="156" y="123"/>
                    </a:lnTo>
                    <a:lnTo>
                      <a:pt x="173" y="109"/>
                    </a:lnTo>
                    <a:lnTo>
                      <a:pt x="190" y="95"/>
                    </a:lnTo>
                    <a:lnTo>
                      <a:pt x="209" y="82"/>
                    </a:lnTo>
                    <a:lnTo>
                      <a:pt x="228" y="69"/>
                    </a:lnTo>
                    <a:lnTo>
                      <a:pt x="248" y="57"/>
                    </a:lnTo>
                    <a:lnTo>
                      <a:pt x="269" y="47"/>
                    </a:lnTo>
                    <a:lnTo>
                      <a:pt x="289" y="38"/>
                    </a:lnTo>
                    <a:lnTo>
                      <a:pt x="310" y="29"/>
                    </a:lnTo>
                    <a:lnTo>
                      <a:pt x="333" y="21"/>
                    </a:lnTo>
                    <a:lnTo>
                      <a:pt x="355" y="15"/>
                    </a:lnTo>
                    <a:lnTo>
                      <a:pt x="378" y="10"/>
                    </a:lnTo>
                    <a:lnTo>
                      <a:pt x="401" y="5"/>
                    </a:lnTo>
                    <a:lnTo>
                      <a:pt x="425" y="2"/>
                    </a:lnTo>
                    <a:lnTo>
                      <a:pt x="449" y="1"/>
                    </a:lnTo>
                    <a:lnTo>
                      <a:pt x="473" y="0"/>
                    </a:lnTo>
                    <a:close/>
                    <a:moveTo>
                      <a:pt x="2937" y="658"/>
                    </a:moveTo>
                    <a:lnTo>
                      <a:pt x="2967" y="659"/>
                    </a:lnTo>
                    <a:lnTo>
                      <a:pt x="2999" y="661"/>
                    </a:lnTo>
                    <a:lnTo>
                      <a:pt x="3029" y="665"/>
                    </a:lnTo>
                    <a:lnTo>
                      <a:pt x="3059" y="670"/>
                    </a:lnTo>
                    <a:lnTo>
                      <a:pt x="3088" y="678"/>
                    </a:lnTo>
                    <a:lnTo>
                      <a:pt x="3118" y="686"/>
                    </a:lnTo>
                    <a:lnTo>
                      <a:pt x="3146" y="696"/>
                    </a:lnTo>
                    <a:lnTo>
                      <a:pt x="3174" y="706"/>
                    </a:lnTo>
                    <a:lnTo>
                      <a:pt x="3200" y="719"/>
                    </a:lnTo>
                    <a:lnTo>
                      <a:pt x="3227" y="733"/>
                    </a:lnTo>
                    <a:lnTo>
                      <a:pt x="3252" y="747"/>
                    </a:lnTo>
                    <a:lnTo>
                      <a:pt x="3277" y="763"/>
                    </a:lnTo>
                    <a:lnTo>
                      <a:pt x="3301" y="780"/>
                    </a:lnTo>
                    <a:lnTo>
                      <a:pt x="3324" y="799"/>
                    </a:lnTo>
                    <a:lnTo>
                      <a:pt x="3347" y="817"/>
                    </a:lnTo>
                    <a:lnTo>
                      <a:pt x="3368" y="838"/>
                    </a:lnTo>
                    <a:lnTo>
                      <a:pt x="3388" y="859"/>
                    </a:lnTo>
                    <a:lnTo>
                      <a:pt x="3408" y="881"/>
                    </a:lnTo>
                    <a:lnTo>
                      <a:pt x="3425" y="905"/>
                    </a:lnTo>
                    <a:lnTo>
                      <a:pt x="3442" y="928"/>
                    </a:lnTo>
                    <a:lnTo>
                      <a:pt x="3458" y="954"/>
                    </a:lnTo>
                    <a:lnTo>
                      <a:pt x="3473" y="979"/>
                    </a:lnTo>
                    <a:lnTo>
                      <a:pt x="3487" y="1006"/>
                    </a:lnTo>
                    <a:lnTo>
                      <a:pt x="3499" y="1032"/>
                    </a:lnTo>
                    <a:lnTo>
                      <a:pt x="3509" y="1061"/>
                    </a:lnTo>
                    <a:lnTo>
                      <a:pt x="3519" y="1089"/>
                    </a:lnTo>
                    <a:lnTo>
                      <a:pt x="3528" y="1118"/>
                    </a:lnTo>
                    <a:lnTo>
                      <a:pt x="3535" y="1147"/>
                    </a:lnTo>
                    <a:lnTo>
                      <a:pt x="3540" y="1178"/>
                    </a:lnTo>
                    <a:lnTo>
                      <a:pt x="3544" y="1208"/>
                    </a:lnTo>
                    <a:lnTo>
                      <a:pt x="3546" y="1239"/>
                    </a:lnTo>
                    <a:lnTo>
                      <a:pt x="3547" y="1271"/>
                    </a:lnTo>
                    <a:lnTo>
                      <a:pt x="3546" y="1302"/>
                    </a:lnTo>
                    <a:lnTo>
                      <a:pt x="3544" y="1333"/>
                    </a:lnTo>
                    <a:lnTo>
                      <a:pt x="3540" y="1363"/>
                    </a:lnTo>
                    <a:lnTo>
                      <a:pt x="3535" y="1394"/>
                    </a:lnTo>
                    <a:lnTo>
                      <a:pt x="3528" y="1423"/>
                    </a:lnTo>
                    <a:lnTo>
                      <a:pt x="3519" y="1452"/>
                    </a:lnTo>
                    <a:lnTo>
                      <a:pt x="3509" y="1480"/>
                    </a:lnTo>
                    <a:lnTo>
                      <a:pt x="3499" y="1508"/>
                    </a:lnTo>
                    <a:lnTo>
                      <a:pt x="3487" y="1535"/>
                    </a:lnTo>
                    <a:lnTo>
                      <a:pt x="3473" y="1562"/>
                    </a:lnTo>
                    <a:lnTo>
                      <a:pt x="3458" y="1587"/>
                    </a:lnTo>
                    <a:lnTo>
                      <a:pt x="3442" y="1612"/>
                    </a:lnTo>
                    <a:lnTo>
                      <a:pt x="3425" y="1636"/>
                    </a:lnTo>
                    <a:lnTo>
                      <a:pt x="3408" y="1659"/>
                    </a:lnTo>
                    <a:lnTo>
                      <a:pt x="3388" y="1681"/>
                    </a:lnTo>
                    <a:lnTo>
                      <a:pt x="3368" y="1703"/>
                    </a:lnTo>
                    <a:lnTo>
                      <a:pt x="3347" y="1723"/>
                    </a:lnTo>
                    <a:lnTo>
                      <a:pt x="3324" y="1742"/>
                    </a:lnTo>
                    <a:lnTo>
                      <a:pt x="3301" y="1761"/>
                    </a:lnTo>
                    <a:lnTo>
                      <a:pt x="3277" y="1778"/>
                    </a:lnTo>
                    <a:lnTo>
                      <a:pt x="3252" y="1793"/>
                    </a:lnTo>
                    <a:lnTo>
                      <a:pt x="3227" y="1809"/>
                    </a:lnTo>
                    <a:lnTo>
                      <a:pt x="3200" y="1822"/>
                    </a:lnTo>
                    <a:lnTo>
                      <a:pt x="3174" y="1834"/>
                    </a:lnTo>
                    <a:lnTo>
                      <a:pt x="3146" y="1845"/>
                    </a:lnTo>
                    <a:lnTo>
                      <a:pt x="3118" y="1854"/>
                    </a:lnTo>
                    <a:lnTo>
                      <a:pt x="3088" y="1863"/>
                    </a:lnTo>
                    <a:lnTo>
                      <a:pt x="3059" y="1870"/>
                    </a:lnTo>
                    <a:lnTo>
                      <a:pt x="3029" y="1875"/>
                    </a:lnTo>
                    <a:lnTo>
                      <a:pt x="2999" y="1879"/>
                    </a:lnTo>
                    <a:lnTo>
                      <a:pt x="2967" y="1882"/>
                    </a:lnTo>
                    <a:lnTo>
                      <a:pt x="2937" y="1882"/>
                    </a:lnTo>
                    <a:lnTo>
                      <a:pt x="2905" y="1882"/>
                    </a:lnTo>
                    <a:lnTo>
                      <a:pt x="2874" y="1879"/>
                    </a:lnTo>
                    <a:lnTo>
                      <a:pt x="2843" y="1875"/>
                    </a:lnTo>
                    <a:lnTo>
                      <a:pt x="2814" y="1870"/>
                    </a:lnTo>
                    <a:lnTo>
                      <a:pt x="2784" y="1863"/>
                    </a:lnTo>
                    <a:lnTo>
                      <a:pt x="2755" y="1854"/>
                    </a:lnTo>
                    <a:lnTo>
                      <a:pt x="2726" y="1845"/>
                    </a:lnTo>
                    <a:lnTo>
                      <a:pt x="2699" y="1834"/>
                    </a:lnTo>
                    <a:lnTo>
                      <a:pt x="2671" y="1822"/>
                    </a:lnTo>
                    <a:lnTo>
                      <a:pt x="2646" y="1809"/>
                    </a:lnTo>
                    <a:lnTo>
                      <a:pt x="2619" y="1793"/>
                    </a:lnTo>
                    <a:lnTo>
                      <a:pt x="2595" y="1778"/>
                    </a:lnTo>
                    <a:lnTo>
                      <a:pt x="2570" y="1761"/>
                    </a:lnTo>
                    <a:lnTo>
                      <a:pt x="2548" y="1742"/>
                    </a:lnTo>
                    <a:lnTo>
                      <a:pt x="2526" y="1723"/>
                    </a:lnTo>
                    <a:lnTo>
                      <a:pt x="2504" y="1703"/>
                    </a:lnTo>
                    <a:lnTo>
                      <a:pt x="2484" y="1681"/>
                    </a:lnTo>
                    <a:lnTo>
                      <a:pt x="2465" y="1659"/>
                    </a:lnTo>
                    <a:lnTo>
                      <a:pt x="2446" y="1636"/>
                    </a:lnTo>
                    <a:lnTo>
                      <a:pt x="2430" y="1612"/>
                    </a:lnTo>
                    <a:lnTo>
                      <a:pt x="2414" y="1587"/>
                    </a:lnTo>
                    <a:lnTo>
                      <a:pt x="2399" y="1562"/>
                    </a:lnTo>
                    <a:lnTo>
                      <a:pt x="2385" y="1535"/>
                    </a:lnTo>
                    <a:lnTo>
                      <a:pt x="2373" y="1508"/>
                    </a:lnTo>
                    <a:lnTo>
                      <a:pt x="2362" y="1480"/>
                    </a:lnTo>
                    <a:lnTo>
                      <a:pt x="2353" y="1452"/>
                    </a:lnTo>
                    <a:lnTo>
                      <a:pt x="2345" y="1423"/>
                    </a:lnTo>
                    <a:lnTo>
                      <a:pt x="2337" y="1394"/>
                    </a:lnTo>
                    <a:lnTo>
                      <a:pt x="2332" y="1363"/>
                    </a:lnTo>
                    <a:lnTo>
                      <a:pt x="2328" y="1333"/>
                    </a:lnTo>
                    <a:lnTo>
                      <a:pt x="2326" y="1302"/>
                    </a:lnTo>
                    <a:lnTo>
                      <a:pt x="2325" y="1271"/>
                    </a:lnTo>
                    <a:lnTo>
                      <a:pt x="2326" y="1239"/>
                    </a:lnTo>
                    <a:lnTo>
                      <a:pt x="2328" y="1208"/>
                    </a:lnTo>
                    <a:lnTo>
                      <a:pt x="2332" y="1178"/>
                    </a:lnTo>
                    <a:lnTo>
                      <a:pt x="2337" y="1147"/>
                    </a:lnTo>
                    <a:lnTo>
                      <a:pt x="2345" y="1118"/>
                    </a:lnTo>
                    <a:lnTo>
                      <a:pt x="2353" y="1089"/>
                    </a:lnTo>
                    <a:lnTo>
                      <a:pt x="2362" y="1061"/>
                    </a:lnTo>
                    <a:lnTo>
                      <a:pt x="2373" y="1032"/>
                    </a:lnTo>
                    <a:lnTo>
                      <a:pt x="2385" y="1006"/>
                    </a:lnTo>
                    <a:lnTo>
                      <a:pt x="2399" y="979"/>
                    </a:lnTo>
                    <a:lnTo>
                      <a:pt x="2414" y="954"/>
                    </a:lnTo>
                    <a:lnTo>
                      <a:pt x="2430" y="928"/>
                    </a:lnTo>
                    <a:lnTo>
                      <a:pt x="2446" y="905"/>
                    </a:lnTo>
                    <a:lnTo>
                      <a:pt x="2465" y="881"/>
                    </a:lnTo>
                    <a:lnTo>
                      <a:pt x="2484" y="859"/>
                    </a:lnTo>
                    <a:lnTo>
                      <a:pt x="2504" y="838"/>
                    </a:lnTo>
                    <a:lnTo>
                      <a:pt x="2526" y="817"/>
                    </a:lnTo>
                    <a:lnTo>
                      <a:pt x="2548" y="799"/>
                    </a:lnTo>
                    <a:lnTo>
                      <a:pt x="2570" y="780"/>
                    </a:lnTo>
                    <a:lnTo>
                      <a:pt x="2595" y="763"/>
                    </a:lnTo>
                    <a:lnTo>
                      <a:pt x="2619" y="747"/>
                    </a:lnTo>
                    <a:lnTo>
                      <a:pt x="2646" y="733"/>
                    </a:lnTo>
                    <a:lnTo>
                      <a:pt x="2671" y="719"/>
                    </a:lnTo>
                    <a:lnTo>
                      <a:pt x="2699" y="706"/>
                    </a:lnTo>
                    <a:lnTo>
                      <a:pt x="2726" y="696"/>
                    </a:lnTo>
                    <a:lnTo>
                      <a:pt x="2755" y="686"/>
                    </a:lnTo>
                    <a:lnTo>
                      <a:pt x="2784" y="678"/>
                    </a:lnTo>
                    <a:lnTo>
                      <a:pt x="2814" y="670"/>
                    </a:lnTo>
                    <a:lnTo>
                      <a:pt x="2843" y="665"/>
                    </a:lnTo>
                    <a:lnTo>
                      <a:pt x="2874" y="661"/>
                    </a:lnTo>
                    <a:lnTo>
                      <a:pt x="2905" y="659"/>
                    </a:lnTo>
                    <a:lnTo>
                      <a:pt x="2937" y="658"/>
                    </a:lnTo>
                    <a:close/>
                    <a:moveTo>
                      <a:pt x="7582" y="474"/>
                    </a:moveTo>
                    <a:lnTo>
                      <a:pt x="14452" y="474"/>
                    </a:lnTo>
                    <a:lnTo>
                      <a:pt x="14467" y="474"/>
                    </a:lnTo>
                    <a:lnTo>
                      <a:pt x="14482" y="476"/>
                    </a:lnTo>
                    <a:lnTo>
                      <a:pt x="14497" y="477"/>
                    </a:lnTo>
                    <a:lnTo>
                      <a:pt x="14511" y="480"/>
                    </a:lnTo>
                    <a:lnTo>
                      <a:pt x="14525" y="483"/>
                    </a:lnTo>
                    <a:lnTo>
                      <a:pt x="14539" y="487"/>
                    </a:lnTo>
                    <a:lnTo>
                      <a:pt x="14553" y="492"/>
                    </a:lnTo>
                    <a:lnTo>
                      <a:pt x="14566" y="497"/>
                    </a:lnTo>
                    <a:lnTo>
                      <a:pt x="14578" y="503"/>
                    </a:lnTo>
                    <a:lnTo>
                      <a:pt x="14592" y="509"/>
                    </a:lnTo>
                    <a:lnTo>
                      <a:pt x="14604" y="517"/>
                    </a:lnTo>
                    <a:lnTo>
                      <a:pt x="14616" y="524"/>
                    </a:lnTo>
                    <a:lnTo>
                      <a:pt x="14627" y="532"/>
                    </a:lnTo>
                    <a:lnTo>
                      <a:pt x="14638" y="541"/>
                    </a:lnTo>
                    <a:lnTo>
                      <a:pt x="14649" y="550"/>
                    </a:lnTo>
                    <a:lnTo>
                      <a:pt x="14659" y="560"/>
                    </a:lnTo>
                    <a:lnTo>
                      <a:pt x="14669" y="571"/>
                    </a:lnTo>
                    <a:lnTo>
                      <a:pt x="14678" y="581"/>
                    </a:lnTo>
                    <a:lnTo>
                      <a:pt x="14686" y="592"/>
                    </a:lnTo>
                    <a:lnTo>
                      <a:pt x="14694" y="603"/>
                    </a:lnTo>
                    <a:lnTo>
                      <a:pt x="14702" y="615"/>
                    </a:lnTo>
                    <a:lnTo>
                      <a:pt x="14710" y="628"/>
                    </a:lnTo>
                    <a:lnTo>
                      <a:pt x="14716" y="640"/>
                    </a:lnTo>
                    <a:lnTo>
                      <a:pt x="14722" y="653"/>
                    </a:lnTo>
                    <a:lnTo>
                      <a:pt x="14727" y="666"/>
                    </a:lnTo>
                    <a:lnTo>
                      <a:pt x="14732" y="680"/>
                    </a:lnTo>
                    <a:lnTo>
                      <a:pt x="14736" y="694"/>
                    </a:lnTo>
                    <a:lnTo>
                      <a:pt x="14739" y="708"/>
                    </a:lnTo>
                    <a:lnTo>
                      <a:pt x="14741" y="722"/>
                    </a:lnTo>
                    <a:lnTo>
                      <a:pt x="14743" y="737"/>
                    </a:lnTo>
                    <a:lnTo>
                      <a:pt x="14744" y="752"/>
                    </a:lnTo>
                    <a:lnTo>
                      <a:pt x="14745" y="767"/>
                    </a:lnTo>
                    <a:lnTo>
                      <a:pt x="14745" y="1699"/>
                    </a:lnTo>
                    <a:lnTo>
                      <a:pt x="14744" y="1714"/>
                    </a:lnTo>
                    <a:lnTo>
                      <a:pt x="14743" y="1728"/>
                    </a:lnTo>
                    <a:lnTo>
                      <a:pt x="14741" y="1742"/>
                    </a:lnTo>
                    <a:lnTo>
                      <a:pt x="14739" y="1758"/>
                    </a:lnTo>
                    <a:lnTo>
                      <a:pt x="14736" y="1771"/>
                    </a:lnTo>
                    <a:lnTo>
                      <a:pt x="14732" y="1785"/>
                    </a:lnTo>
                    <a:lnTo>
                      <a:pt x="14727" y="1798"/>
                    </a:lnTo>
                    <a:lnTo>
                      <a:pt x="14722" y="1812"/>
                    </a:lnTo>
                    <a:lnTo>
                      <a:pt x="14716" y="1825"/>
                    </a:lnTo>
                    <a:lnTo>
                      <a:pt x="14710" y="1838"/>
                    </a:lnTo>
                    <a:lnTo>
                      <a:pt x="14702" y="1850"/>
                    </a:lnTo>
                    <a:lnTo>
                      <a:pt x="14694" y="1862"/>
                    </a:lnTo>
                    <a:lnTo>
                      <a:pt x="14686" y="1874"/>
                    </a:lnTo>
                    <a:lnTo>
                      <a:pt x="14678" y="1885"/>
                    </a:lnTo>
                    <a:lnTo>
                      <a:pt x="14669" y="1895"/>
                    </a:lnTo>
                    <a:lnTo>
                      <a:pt x="14659" y="1905"/>
                    </a:lnTo>
                    <a:lnTo>
                      <a:pt x="14649" y="1916"/>
                    </a:lnTo>
                    <a:lnTo>
                      <a:pt x="14638" y="1925"/>
                    </a:lnTo>
                    <a:lnTo>
                      <a:pt x="14627" y="1933"/>
                    </a:lnTo>
                    <a:lnTo>
                      <a:pt x="14616" y="1941"/>
                    </a:lnTo>
                    <a:lnTo>
                      <a:pt x="14604" y="1949"/>
                    </a:lnTo>
                    <a:lnTo>
                      <a:pt x="14592" y="1956"/>
                    </a:lnTo>
                    <a:lnTo>
                      <a:pt x="14578" y="1962"/>
                    </a:lnTo>
                    <a:lnTo>
                      <a:pt x="14566" y="1969"/>
                    </a:lnTo>
                    <a:lnTo>
                      <a:pt x="14553" y="1974"/>
                    </a:lnTo>
                    <a:lnTo>
                      <a:pt x="14539" y="1979"/>
                    </a:lnTo>
                    <a:lnTo>
                      <a:pt x="14525" y="1982"/>
                    </a:lnTo>
                    <a:lnTo>
                      <a:pt x="14511" y="1986"/>
                    </a:lnTo>
                    <a:lnTo>
                      <a:pt x="14497" y="1988"/>
                    </a:lnTo>
                    <a:lnTo>
                      <a:pt x="14482" y="1990"/>
                    </a:lnTo>
                    <a:lnTo>
                      <a:pt x="14467" y="1991"/>
                    </a:lnTo>
                    <a:lnTo>
                      <a:pt x="14452" y="1991"/>
                    </a:lnTo>
                    <a:lnTo>
                      <a:pt x="7582" y="1991"/>
                    </a:lnTo>
                    <a:lnTo>
                      <a:pt x="7567" y="1991"/>
                    </a:lnTo>
                    <a:lnTo>
                      <a:pt x="7552" y="1990"/>
                    </a:lnTo>
                    <a:lnTo>
                      <a:pt x="7537" y="1988"/>
                    </a:lnTo>
                    <a:lnTo>
                      <a:pt x="7523" y="1986"/>
                    </a:lnTo>
                    <a:lnTo>
                      <a:pt x="7509" y="1982"/>
                    </a:lnTo>
                    <a:lnTo>
                      <a:pt x="7495" y="1979"/>
                    </a:lnTo>
                    <a:lnTo>
                      <a:pt x="7481" y="1974"/>
                    </a:lnTo>
                    <a:lnTo>
                      <a:pt x="7468" y="1969"/>
                    </a:lnTo>
                    <a:lnTo>
                      <a:pt x="7455" y="1962"/>
                    </a:lnTo>
                    <a:lnTo>
                      <a:pt x="7443" y="1956"/>
                    </a:lnTo>
                    <a:lnTo>
                      <a:pt x="7431" y="1949"/>
                    </a:lnTo>
                    <a:lnTo>
                      <a:pt x="7418" y="1941"/>
                    </a:lnTo>
                    <a:lnTo>
                      <a:pt x="7407" y="1933"/>
                    </a:lnTo>
                    <a:lnTo>
                      <a:pt x="7396" y="1925"/>
                    </a:lnTo>
                    <a:lnTo>
                      <a:pt x="7385" y="1916"/>
                    </a:lnTo>
                    <a:lnTo>
                      <a:pt x="7375" y="1905"/>
                    </a:lnTo>
                    <a:lnTo>
                      <a:pt x="7365" y="1895"/>
                    </a:lnTo>
                    <a:lnTo>
                      <a:pt x="7356" y="1885"/>
                    </a:lnTo>
                    <a:lnTo>
                      <a:pt x="7347" y="1874"/>
                    </a:lnTo>
                    <a:lnTo>
                      <a:pt x="7339" y="1862"/>
                    </a:lnTo>
                    <a:lnTo>
                      <a:pt x="7332" y="1850"/>
                    </a:lnTo>
                    <a:lnTo>
                      <a:pt x="7325" y="1838"/>
                    </a:lnTo>
                    <a:lnTo>
                      <a:pt x="7318" y="1825"/>
                    </a:lnTo>
                    <a:lnTo>
                      <a:pt x="7312" y="1812"/>
                    </a:lnTo>
                    <a:lnTo>
                      <a:pt x="7306" y="1798"/>
                    </a:lnTo>
                    <a:lnTo>
                      <a:pt x="7302" y="1785"/>
                    </a:lnTo>
                    <a:lnTo>
                      <a:pt x="7298" y="1772"/>
                    </a:lnTo>
                    <a:lnTo>
                      <a:pt x="7295" y="1758"/>
                    </a:lnTo>
                    <a:lnTo>
                      <a:pt x="7292" y="1742"/>
                    </a:lnTo>
                    <a:lnTo>
                      <a:pt x="7290" y="1728"/>
                    </a:lnTo>
                    <a:lnTo>
                      <a:pt x="7289" y="1714"/>
                    </a:lnTo>
                    <a:lnTo>
                      <a:pt x="7289" y="1699"/>
                    </a:lnTo>
                    <a:lnTo>
                      <a:pt x="7289" y="767"/>
                    </a:lnTo>
                    <a:lnTo>
                      <a:pt x="7289" y="752"/>
                    </a:lnTo>
                    <a:lnTo>
                      <a:pt x="7290" y="737"/>
                    </a:lnTo>
                    <a:lnTo>
                      <a:pt x="7292" y="722"/>
                    </a:lnTo>
                    <a:lnTo>
                      <a:pt x="7295" y="708"/>
                    </a:lnTo>
                    <a:lnTo>
                      <a:pt x="7298" y="694"/>
                    </a:lnTo>
                    <a:lnTo>
                      <a:pt x="7302" y="680"/>
                    </a:lnTo>
                    <a:lnTo>
                      <a:pt x="7306" y="666"/>
                    </a:lnTo>
                    <a:lnTo>
                      <a:pt x="7312" y="653"/>
                    </a:lnTo>
                    <a:lnTo>
                      <a:pt x="7318" y="640"/>
                    </a:lnTo>
                    <a:lnTo>
                      <a:pt x="7325" y="628"/>
                    </a:lnTo>
                    <a:lnTo>
                      <a:pt x="7332" y="615"/>
                    </a:lnTo>
                    <a:lnTo>
                      <a:pt x="7339" y="603"/>
                    </a:lnTo>
                    <a:lnTo>
                      <a:pt x="7347" y="592"/>
                    </a:lnTo>
                    <a:lnTo>
                      <a:pt x="7356" y="581"/>
                    </a:lnTo>
                    <a:lnTo>
                      <a:pt x="7365" y="571"/>
                    </a:lnTo>
                    <a:lnTo>
                      <a:pt x="7375" y="560"/>
                    </a:lnTo>
                    <a:lnTo>
                      <a:pt x="7385" y="550"/>
                    </a:lnTo>
                    <a:lnTo>
                      <a:pt x="7396" y="541"/>
                    </a:lnTo>
                    <a:lnTo>
                      <a:pt x="7407" y="532"/>
                    </a:lnTo>
                    <a:lnTo>
                      <a:pt x="7418" y="524"/>
                    </a:lnTo>
                    <a:lnTo>
                      <a:pt x="7431" y="517"/>
                    </a:lnTo>
                    <a:lnTo>
                      <a:pt x="7443" y="509"/>
                    </a:lnTo>
                    <a:lnTo>
                      <a:pt x="7455" y="503"/>
                    </a:lnTo>
                    <a:lnTo>
                      <a:pt x="7468" y="497"/>
                    </a:lnTo>
                    <a:lnTo>
                      <a:pt x="7481" y="492"/>
                    </a:lnTo>
                    <a:lnTo>
                      <a:pt x="7495" y="487"/>
                    </a:lnTo>
                    <a:lnTo>
                      <a:pt x="7509" y="483"/>
                    </a:lnTo>
                    <a:lnTo>
                      <a:pt x="7523" y="480"/>
                    </a:lnTo>
                    <a:lnTo>
                      <a:pt x="7537" y="477"/>
                    </a:lnTo>
                    <a:lnTo>
                      <a:pt x="7552" y="476"/>
                    </a:lnTo>
                    <a:lnTo>
                      <a:pt x="7567" y="474"/>
                    </a:lnTo>
                    <a:lnTo>
                      <a:pt x="7582" y="474"/>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A2A2A2"/>
                  </a:buClr>
                  <a:buSzPct val="70000"/>
                  <a:buFont typeface="Monotype Sorts" pitchFamily="2" charset="2"/>
                  <a:buNone/>
                  <a:tabLst/>
                  <a:defRPr/>
                </a:pPr>
                <a:endParaRPr kumimoji="0" lang="en-US" altLang="zh-CN" sz="2000" b="0" i="0" u="none" strike="noStrike" kern="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sp>
        <p:nvSpPr>
          <p:cNvPr id="44" name="778713115">
            <a:extLst>
              <a:ext uri="{FF2B5EF4-FFF2-40B4-BE49-F238E27FC236}">
                <a16:creationId xmlns:a16="http://schemas.microsoft.com/office/drawing/2014/main" id="{F38EB680-96AC-4953-8F4B-180C164094F7}"/>
              </a:ext>
            </a:extLst>
          </p:cNvPr>
          <p:cNvSpPr txBox="1"/>
          <p:nvPr/>
        </p:nvSpPr>
        <p:spPr>
          <a:xfrm>
            <a:off x="1428683" y="3806504"/>
            <a:ext cx="2955676" cy="523220"/>
          </a:xfrm>
          <a:prstGeom prst="rect">
            <a:avLst/>
          </a:prstGeom>
          <a:noFill/>
        </p:spPr>
        <p:txBody>
          <a:bodyPr wrap="square" rtlCol="0">
            <a:noAutofit/>
          </a:bodyPr>
          <a:lstStyle/>
          <a:p>
            <a:pPr marL="0" marR="0" lvl="0" indent="0" algn="ctr" defTabSz="914400" eaLnBrk="1" fontAlgn="ctr" latinLnBrk="0" hangingPunct="1">
              <a:lnSpc>
                <a:spcPct val="100000"/>
              </a:lnSpc>
              <a:spcBef>
                <a:spcPct val="0"/>
              </a:spcBef>
              <a:spcAft>
                <a:spcPct val="0"/>
              </a:spcAft>
              <a:buClr>
                <a:srgbClr val="A2A2A2"/>
              </a:buClr>
              <a:buSzPct val="70000"/>
              <a:buFont typeface="Monotype Sorts" pitchFamily="2" charset="2"/>
              <a:buNone/>
              <a:tabLst/>
              <a:defRPr/>
            </a:pPr>
            <a:r>
              <a:rPr lang="en-US" altLang="zh-CN" sz="1400" b="1" kern="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OceanStor 100D distributed storage resource pool</a:t>
            </a:r>
            <a:endParaRPr kumimoji="0" lang="en-US" altLang="zh-CN" sz="1400" b="1" i="0" u="none" strike="noStrike" kern="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45" name="组合 7185">
            <a:extLst>
              <a:ext uri="{FF2B5EF4-FFF2-40B4-BE49-F238E27FC236}">
                <a16:creationId xmlns:a16="http://schemas.microsoft.com/office/drawing/2014/main" id="{1DEF051D-5036-4F3F-9845-1254BBF5DB02}"/>
              </a:ext>
            </a:extLst>
          </p:cNvPr>
          <p:cNvGrpSpPr/>
          <p:nvPr/>
        </p:nvGrpSpPr>
        <p:grpSpPr>
          <a:xfrm>
            <a:off x="2037900" y="2803504"/>
            <a:ext cx="1911672" cy="566946"/>
            <a:chOff x="8110352" y="3924872"/>
            <a:chExt cx="1306835" cy="387569"/>
          </a:xfrm>
        </p:grpSpPr>
        <p:grpSp>
          <p:nvGrpSpPr>
            <p:cNvPr id="46" name="组合 24">
              <a:extLst>
                <a:ext uri="{FF2B5EF4-FFF2-40B4-BE49-F238E27FC236}">
                  <a16:creationId xmlns:a16="http://schemas.microsoft.com/office/drawing/2014/main" id="{629A50C0-0557-4BB6-A45B-A71346A09BFB}"/>
                </a:ext>
              </a:extLst>
            </p:cNvPr>
            <p:cNvGrpSpPr/>
            <p:nvPr/>
          </p:nvGrpSpPr>
          <p:grpSpPr>
            <a:xfrm>
              <a:off x="8110352" y="3924872"/>
              <a:ext cx="402218" cy="387569"/>
              <a:chOff x="4346832" y="2619896"/>
              <a:chExt cx="296081" cy="314224"/>
            </a:xfrm>
          </p:grpSpPr>
          <p:grpSp>
            <p:nvGrpSpPr>
              <p:cNvPr id="57" name="组合 50">
                <a:extLst>
                  <a:ext uri="{FF2B5EF4-FFF2-40B4-BE49-F238E27FC236}">
                    <a16:creationId xmlns:a16="http://schemas.microsoft.com/office/drawing/2014/main" id="{DFD1CEC5-98AD-4555-97A5-B3BB1A4ECAC6}"/>
                  </a:ext>
                </a:extLst>
              </p:cNvPr>
              <p:cNvGrpSpPr/>
              <p:nvPr/>
            </p:nvGrpSpPr>
            <p:grpSpPr>
              <a:xfrm>
                <a:off x="4369395" y="2641746"/>
                <a:ext cx="250878" cy="264408"/>
                <a:chOff x="3191322" y="2118626"/>
                <a:chExt cx="250878" cy="264408"/>
              </a:xfrm>
            </p:grpSpPr>
            <p:sp>
              <p:nvSpPr>
                <p:cNvPr id="59" name="Freeform 30">
                  <a:extLst>
                    <a:ext uri="{FF2B5EF4-FFF2-40B4-BE49-F238E27FC236}">
                      <a16:creationId xmlns:a16="http://schemas.microsoft.com/office/drawing/2014/main" id="{634EB2F8-E2DC-49E1-91C7-A6D94B87987E}"/>
                    </a:ext>
                  </a:extLst>
                </p:cNvPr>
                <p:cNvSpPr>
                  <a:spLocks noEditPoints="1"/>
                </p:cNvSpPr>
                <p:nvPr/>
              </p:nvSpPr>
              <p:spPr bwMode="auto">
                <a:xfrm>
                  <a:off x="3255367" y="2169724"/>
                  <a:ext cx="122788" cy="162212"/>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A2A2A2"/>
                    </a:buClr>
                    <a:buSzPct val="70000"/>
                    <a:buFont typeface="Monotype Sorts" pitchFamily="2" charset="2"/>
                    <a:buNone/>
                    <a:tabLst/>
                    <a:defRPr/>
                  </a:pPr>
                  <a:endParaRPr kumimoji="0" lang="en-US" altLang="zh-CN" sz="2800" b="0" i="0" u="none" strike="noStrike" kern="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0" name="Oval 7">
                  <a:extLst>
                    <a:ext uri="{FF2B5EF4-FFF2-40B4-BE49-F238E27FC236}">
                      <a16:creationId xmlns:a16="http://schemas.microsoft.com/office/drawing/2014/main" id="{5CAA12EE-D269-4E40-B12A-4F35DEF49028}"/>
                    </a:ext>
                  </a:extLst>
                </p:cNvPr>
                <p:cNvSpPr>
                  <a:spLocks noChangeArrowheads="1"/>
                </p:cNvSpPr>
                <p:nvPr/>
              </p:nvSpPr>
              <p:spPr bwMode="auto">
                <a:xfrm>
                  <a:off x="3191322" y="2118626"/>
                  <a:ext cx="250878" cy="264408"/>
                </a:xfrm>
                <a:prstGeom prst="ellipse">
                  <a:avLst/>
                </a:prstGeom>
                <a:noFill/>
                <a:ln w="6350" cap="flat">
                  <a:solidFill>
                    <a:srgbClr val="2298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A2A2A2"/>
                    </a:buClr>
                    <a:buSzPct val="70000"/>
                    <a:buFont typeface="Monotype Sorts" pitchFamily="2" charset="2"/>
                    <a:buNone/>
                    <a:tabLst/>
                    <a:defRPr/>
                  </a:pPr>
                  <a:endParaRPr kumimoji="0" lang="en-US" altLang="zh-CN" sz="2800" b="0" i="0" u="none" strike="noStrike" kern="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58" name="Freeform 6">
                <a:extLst>
                  <a:ext uri="{FF2B5EF4-FFF2-40B4-BE49-F238E27FC236}">
                    <a16:creationId xmlns:a16="http://schemas.microsoft.com/office/drawing/2014/main" id="{99298755-E4A6-4044-98BE-6E0D92C65EA3}"/>
                  </a:ext>
                </a:extLst>
              </p:cNvPr>
              <p:cNvSpPr>
                <a:spLocks noEditPoints="1"/>
              </p:cNvSpPr>
              <p:nvPr/>
            </p:nvSpPr>
            <p:spPr bwMode="auto">
              <a:xfrm>
                <a:off x="4346832" y="2619896"/>
                <a:ext cx="296081" cy="314224"/>
              </a:xfrm>
              <a:custGeom>
                <a:avLst/>
                <a:gdLst>
                  <a:gd name="T0" fmla="*/ 134 w 277"/>
                  <a:gd name="T1" fmla="*/ 274 h 278"/>
                  <a:gd name="T2" fmla="*/ 158 w 277"/>
                  <a:gd name="T3" fmla="*/ 276 h 278"/>
                  <a:gd name="T4" fmla="*/ 162 w 277"/>
                  <a:gd name="T5" fmla="*/ 276 h 278"/>
                  <a:gd name="T6" fmla="*/ 110 w 277"/>
                  <a:gd name="T7" fmla="*/ 275 h 278"/>
                  <a:gd name="T8" fmla="*/ 114 w 277"/>
                  <a:gd name="T9" fmla="*/ 276 h 278"/>
                  <a:gd name="T10" fmla="*/ 184 w 277"/>
                  <a:gd name="T11" fmla="*/ 266 h 278"/>
                  <a:gd name="T12" fmla="*/ 90 w 277"/>
                  <a:gd name="T13" fmla="*/ 269 h 278"/>
                  <a:gd name="T14" fmla="*/ 91 w 277"/>
                  <a:gd name="T15" fmla="*/ 265 h 278"/>
                  <a:gd name="T16" fmla="*/ 202 w 277"/>
                  <a:gd name="T17" fmla="*/ 258 h 278"/>
                  <a:gd name="T18" fmla="*/ 204 w 277"/>
                  <a:gd name="T19" fmla="*/ 261 h 278"/>
                  <a:gd name="T20" fmla="*/ 67 w 277"/>
                  <a:gd name="T21" fmla="*/ 253 h 278"/>
                  <a:gd name="T22" fmla="*/ 224 w 277"/>
                  <a:gd name="T23" fmla="*/ 248 h 278"/>
                  <a:gd name="T24" fmla="*/ 227 w 277"/>
                  <a:gd name="T25" fmla="*/ 246 h 278"/>
                  <a:gd name="T26" fmla="*/ 45 w 277"/>
                  <a:gd name="T27" fmla="*/ 242 h 278"/>
                  <a:gd name="T28" fmla="*/ 48 w 277"/>
                  <a:gd name="T29" fmla="*/ 244 h 278"/>
                  <a:gd name="T30" fmla="*/ 242 w 277"/>
                  <a:gd name="T31" fmla="*/ 226 h 278"/>
                  <a:gd name="T32" fmla="*/ 31 w 277"/>
                  <a:gd name="T33" fmla="*/ 227 h 278"/>
                  <a:gd name="T34" fmla="*/ 34 w 277"/>
                  <a:gd name="T35" fmla="*/ 225 h 278"/>
                  <a:gd name="T36" fmla="*/ 253 w 277"/>
                  <a:gd name="T37" fmla="*/ 210 h 278"/>
                  <a:gd name="T38" fmla="*/ 257 w 277"/>
                  <a:gd name="T39" fmla="*/ 212 h 278"/>
                  <a:gd name="T40" fmla="*/ 19 w 277"/>
                  <a:gd name="T41" fmla="*/ 202 h 278"/>
                  <a:gd name="T42" fmla="*/ 268 w 277"/>
                  <a:gd name="T43" fmla="*/ 190 h 278"/>
                  <a:gd name="T44" fmla="*/ 269 w 277"/>
                  <a:gd name="T45" fmla="*/ 187 h 278"/>
                  <a:gd name="T46" fmla="*/ 6 w 277"/>
                  <a:gd name="T47" fmla="*/ 181 h 278"/>
                  <a:gd name="T48" fmla="*/ 7 w 277"/>
                  <a:gd name="T49" fmla="*/ 185 h 278"/>
                  <a:gd name="T50" fmla="*/ 271 w 277"/>
                  <a:gd name="T51" fmla="*/ 162 h 278"/>
                  <a:gd name="T52" fmla="*/ 1 w 277"/>
                  <a:gd name="T53" fmla="*/ 161 h 278"/>
                  <a:gd name="T54" fmla="*/ 5 w 277"/>
                  <a:gd name="T55" fmla="*/ 161 h 278"/>
                  <a:gd name="T56" fmla="*/ 273 w 277"/>
                  <a:gd name="T57" fmla="*/ 143 h 278"/>
                  <a:gd name="T58" fmla="*/ 277 w 277"/>
                  <a:gd name="T59" fmla="*/ 143 h 278"/>
                  <a:gd name="T60" fmla="*/ 0 w 277"/>
                  <a:gd name="T61" fmla="*/ 133 h 278"/>
                  <a:gd name="T62" fmla="*/ 273 w 277"/>
                  <a:gd name="T63" fmla="*/ 123 h 278"/>
                  <a:gd name="T64" fmla="*/ 277 w 277"/>
                  <a:gd name="T65" fmla="*/ 122 h 278"/>
                  <a:gd name="T66" fmla="*/ 2 w 277"/>
                  <a:gd name="T67" fmla="*/ 113 h 278"/>
                  <a:gd name="T68" fmla="*/ 6 w 277"/>
                  <a:gd name="T69" fmla="*/ 114 h 278"/>
                  <a:gd name="T70" fmla="*/ 270 w 277"/>
                  <a:gd name="T71" fmla="*/ 95 h 278"/>
                  <a:gd name="T72" fmla="*/ 12 w 277"/>
                  <a:gd name="T73" fmla="*/ 91 h 278"/>
                  <a:gd name="T74" fmla="*/ 14 w 277"/>
                  <a:gd name="T75" fmla="*/ 87 h 278"/>
                  <a:gd name="T76" fmla="*/ 257 w 277"/>
                  <a:gd name="T77" fmla="*/ 74 h 278"/>
                  <a:gd name="T78" fmla="*/ 259 w 277"/>
                  <a:gd name="T79" fmla="*/ 78 h 278"/>
                  <a:gd name="T80" fmla="*/ 21 w 277"/>
                  <a:gd name="T81" fmla="*/ 64 h 278"/>
                  <a:gd name="T82" fmla="*/ 246 w 277"/>
                  <a:gd name="T83" fmla="*/ 58 h 278"/>
                  <a:gd name="T84" fmla="*/ 250 w 277"/>
                  <a:gd name="T85" fmla="*/ 55 h 278"/>
                  <a:gd name="T86" fmla="*/ 34 w 277"/>
                  <a:gd name="T87" fmla="*/ 48 h 278"/>
                  <a:gd name="T88" fmla="*/ 37 w 277"/>
                  <a:gd name="T89" fmla="*/ 51 h 278"/>
                  <a:gd name="T90" fmla="*/ 230 w 277"/>
                  <a:gd name="T91" fmla="*/ 34 h 278"/>
                  <a:gd name="T92" fmla="*/ 54 w 277"/>
                  <a:gd name="T93" fmla="*/ 34 h 278"/>
                  <a:gd name="T94" fmla="*/ 57 w 277"/>
                  <a:gd name="T95" fmla="*/ 32 h 278"/>
                  <a:gd name="T96" fmla="*/ 209 w 277"/>
                  <a:gd name="T97" fmla="*/ 23 h 278"/>
                  <a:gd name="T98" fmla="*/ 212 w 277"/>
                  <a:gd name="T99" fmla="*/ 26 h 278"/>
                  <a:gd name="T100" fmla="*/ 75 w 277"/>
                  <a:gd name="T101" fmla="*/ 15 h 278"/>
                  <a:gd name="T102" fmla="*/ 191 w 277"/>
                  <a:gd name="T103" fmla="*/ 15 h 278"/>
                  <a:gd name="T104" fmla="*/ 193 w 277"/>
                  <a:gd name="T105" fmla="*/ 11 h 278"/>
                  <a:gd name="T106" fmla="*/ 93 w 277"/>
                  <a:gd name="T107" fmla="*/ 7 h 278"/>
                  <a:gd name="T108" fmla="*/ 95 w 277"/>
                  <a:gd name="T109" fmla="*/ 11 h 278"/>
                  <a:gd name="T110" fmla="*/ 165 w 277"/>
                  <a:gd name="T111" fmla="*/ 3 h 278"/>
                  <a:gd name="T112" fmla="*/ 118 w 277"/>
                  <a:gd name="T113" fmla="*/ 6 h 278"/>
                  <a:gd name="T114" fmla="*/ 122 w 277"/>
                  <a:gd name="T115" fmla="*/ 5 h 278"/>
                  <a:gd name="T116" fmla="*/ 141 w 277"/>
                  <a:gd name="T117" fmla="*/ 4 h 278"/>
                  <a:gd name="T118" fmla="*/ 145 w 277"/>
                  <a:gd name="T119" fmla="*/ 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278">
                    <a:moveTo>
                      <a:pt x="138" y="278"/>
                    </a:moveTo>
                    <a:cubicBezTo>
                      <a:pt x="136" y="278"/>
                      <a:pt x="135" y="278"/>
                      <a:pt x="134" y="278"/>
                    </a:cubicBezTo>
                    <a:cubicBezTo>
                      <a:pt x="134" y="274"/>
                      <a:pt x="134" y="274"/>
                      <a:pt x="134" y="274"/>
                    </a:cubicBezTo>
                    <a:cubicBezTo>
                      <a:pt x="135" y="274"/>
                      <a:pt x="136" y="274"/>
                      <a:pt x="138" y="274"/>
                    </a:cubicBezTo>
                    <a:lnTo>
                      <a:pt x="138" y="278"/>
                    </a:lnTo>
                    <a:close/>
                    <a:moveTo>
                      <a:pt x="158" y="276"/>
                    </a:moveTo>
                    <a:cubicBezTo>
                      <a:pt x="157" y="272"/>
                      <a:pt x="157" y="272"/>
                      <a:pt x="157" y="272"/>
                    </a:cubicBezTo>
                    <a:cubicBezTo>
                      <a:pt x="159" y="272"/>
                      <a:pt x="160" y="272"/>
                      <a:pt x="161" y="272"/>
                    </a:cubicBezTo>
                    <a:cubicBezTo>
                      <a:pt x="162" y="276"/>
                      <a:pt x="162" y="276"/>
                      <a:pt x="162" y="276"/>
                    </a:cubicBezTo>
                    <a:cubicBezTo>
                      <a:pt x="161" y="276"/>
                      <a:pt x="159" y="276"/>
                      <a:pt x="158" y="276"/>
                    </a:cubicBezTo>
                    <a:close/>
                    <a:moveTo>
                      <a:pt x="114" y="276"/>
                    </a:moveTo>
                    <a:cubicBezTo>
                      <a:pt x="112" y="275"/>
                      <a:pt x="111" y="275"/>
                      <a:pt x="110" y="275"/>
                    </a:cubicBezTo>
                    <a:cubicBezTo>
                      <a:pt x="110" y="271"/>
                      <a:pt x="110" y="271"/>
                      <a:pt x="110" y="271"/>
                    </a:cubicBezTo>
                    <a:cubicBezTo>
                      <a:pt x="112" y="271"/>
                      <a:pt x="113" y="271"/>
                      <a:pt x="114" y="272"/>
                    </a:cubicBezTo>
                    <a:lnTo>
                      <a:pt x="114" y="276"/>
                    </a:lnTo>
                    <a:close/>
                    <a:moveTo>
                      <a:pt x="182" y="271"/>
                    </a:moveTo>
                    <a:cubicBezTo>
                      <a:pt x="180" y="267"/>
                      <a:pt x="180" y="267"/>
                      <a:pt x="180" y="267"/>
                    </a:cubicBezTo>
                    <a:cubicBezTo>
                      <a:pt x="182" y="267"/>
                      <a:pt x="183" y="266"/>
                      <a:pt x="184" y="266"/>
                    </a:cubicBezTo>
                    <a:cubicBezTo>
                      <a:pt x="185" y="270"/>
                      <a:pt x="185" y="270"/>
                      <a:pt x="185" y="270"/>
                    </a:cubicBezTo>
                    <a:cubicBezTo>
                      <a:pt x="184" y="270"/>
                      <a:pt x="183" y="271"/>
                      <a:pt x="182" y="271"/>
                    </a:cubicBezTo>
                    <a:close/>
                    <a:moveTo>
                      <a:pt x="90" y="269"/>
                    </a:moveTo>
                    <a:cubicBezTo>
                      <a:pt x="89" y="269"/>
                      <a:pt x="88" y="268"/>
                      <a:pt x="86" y="268"/>
                    </a:cubicBezTo>
                    <a:cubicBezTo>
                      <a:pt x="88" y="264"/>
                      <a:pt x="88" y="264"/>
                      <a:pt x="88" y="264"/>
                    </a:cubicBezTo>
                    <a:cubicBezTo>
                      <a:pt x="89" y="264"/>
                      <a:pt x="90" y="265"/>
                      <a:pt x="91" y="265"/>
                    </a:cubicBezTo>
                    <a:lnTo>
                      <a:pt x="90" y="269"/>
                    </a:lnTo>
                    <a:close/>
                    <a:moveTo>
                      <a:pt x="204" y="261"/>
                    </a:moveTo>
                    <a:cubicBezTo>
                      <a:pt x="202" y="258"/>
                      <a:pt x="202" y="258"/>
                      <a:pt x="202" y="258"/>
                    </a:cubicBezTo>
                    <a:cubicBezTo>
                      <a:pt x="203" y="257"/>
                      <a:pt x="204" y="257"/>
                      <a:pt x="206" y="256"/>
                    </a:cubicBezTo>
                    <a:cubicBezTo>
                      <a:pt x="208" y="259"/>
                      <a:pt x="208" y="259"/>
                      <a:pt x="208" y="259"/>
                    </a:cubicBezTo>
                    <a:cubicBezTo>
                      <a:pt x="206" y="260"/>
                      <a:pt x="205" y="261"/>
                      <a:pt x="204" y="261"/>
                    </a:cubicBezTo>
                    <a:close/>
                    <a:moveTo>
                      <a:pt x="68" y="259"/>
                    </a:moveTo>
                    <a:cubicBezTo>
                      <a:pt x="67" y="258"/>
                      <a:pt x="66" y="257"/>
                      <a:pt x="65" y="256"/>
                    </a:cubicBezTo>
                    <a:cubicBezTo>
                      <a:pt x="67" y="253"/>
                      <a:pt x="67" y="253"/>
                      <a:pt x="67" y="253"/>
                    </a:cubicBezTo>
                    <a:cubicBezTo>
                      <a:pt x="68" y="254"/>
                      <a:pt x="69" y="254"/>
                      <a:pt x="70" y="255"/>
                    </a:cubicBezTo>
                    <a:lnTo>
                      <a:pt x="68" y="259"/>
                    </a:lnTo>
                    <a:close/>
                    <a:moveTo>
                      <a:pt x="224" y="248"/>
                    </a:moveTo>
                    <a:cubicBezTo>
                      <a:pt x="222" y="245"/>
                      <a:pt x="222" y="245"/>
                      <a:pt x="222" y="245"/>
                    </a:cubicBezTo>
                    <a:cubicBezTo>
                      <a:pt x="223" y="244"/>
                      <a:pt x="224" y="243"/>
                      <a:pt x="225" y="243"/>
                    </a:cubicBezTo>
                    <a:cubicBezTo>
                      <a:pt x="227" y="246"/>
                      <a:pt x="227" y="246"/>
                      <a:pt x="227" y="246"/>
                    </a:cubicBezTo>
                    <a:cubicBezTo>
                      <a:pt x="226" y="246"/>
                      <a:pt x="225" y="247"/>
                      <a:pt x="224" y="248"/>
                    </a:cubicBezTo>
                    <a:close/>
                    <a:moveTo>
                      <a:pt x="48" y="244"/>
                    </a:moveTo>
                    <a:cubicBezTo>
                      <a:pt x="47" y="244"/>
                      <a:pt x="46" y="243"/>
                      <a:pt x="45" y="242"/>
                    </a:cubicBezTo>
                    <a:cubicBezTo>
                      <a:pt x="48" y="239"/>
                      <a:pt x="48" y="239"/>
                      <a:pt x="48" y="239"/>
                    </a:cubicBezTo>
                    <a:cubicBezTo>
                      <a:pt x="49" y="240"/>
                      <a:pt x="50" y="241"/>
                      <a:pt x="51" y="241"/>
                    </a:cubicBezTo>
                    <a:lnTo>
                      <a:pt x="48" y="244"/>
                    </a:lnTo>
                    <a:close/>
                    <a:moveTo>
                      <a:pt x="242" y="232"/>
                    </a:moveTo>
                    <a:cubicBezTo>
                      <a:pt x="239" y="229"/>
                      <a:pt x="239" y="229"/>
                      <a:pt x="239" y="229"/>
                    </a:cubicBezTo>
                    <a:cubicBezTo>
                      <a:pt x="240" y="228"/>
                      <a:pt x="241" y="227"/>
                      <a:pt x="242" y="226"/>
                    </a:cubicBezTo>
                    <a:cubicBezTo>
                      <a:pt x="245" y="228"/>
                      <a:pt x="245" y="228"/>
                      <a:pt x="245" y="228"/>
                    </a:cubicBezTo>
                    <a:cubicBezTo>
                      <a:pt x="244" y="230"/>
                      <a:pt x="243" y="231"/>
                      <a:pt x="242" y="232"/>
                    </a:cubicBezTo>
                    <a:close/>
                    <a:moveTo>
                      <a:pt x="31" y="227"/>
                    </a:moveTo>
                    <a:cubicBezTo>
                      <a:pt x="30" y="226"/>
                      <a:pt x="30" y="225"/>
                      <a:pt x="29" y="224"/>
                    </a:cubicBezTo>
                    <a:cubicBezTo>
                      <a:pt x="32" y="221"/>
                      <a:pt x="32" y="221"/>
                      <a:pt x="32" y="221"/>
                    </a:cubicBezTo>
                    <a:cubicBezTo>
                      <a:pt x="33" y="222"/>
                      <a:pt x="34" y="224"/>
                      <a:pt x="34" y="225"/>
                    </a:cubicBezTo>
                    <a:lnTo>
                      <a:pt x="31" y="227"/>
                    </a:lnTo>
                    <a:close/>
                    <a:moveTo>
                      <a:pt x="257" y="212"/>
                    </a:moveTo>
                    <a:cubicBezTo>
                      <a:pt x="253" y="210"/>
                      <a:pt x="253" y="210"/>
                      <a:pt x="253" y="210"/>
                    </a:cubicBezTo>
                    <a:cubicBezTo>
                      <a:pt x="254" y="209"/>
                      <a:pt x="255" y="208"/>
                      <a:pt x="255" y="207"/>
                    </a:cubicBezTo>
                    <a:cubicBezTo>
                      <a:pt x="259" y="209"/>
                      <a:pt x="259" y="209"/>
                      <a:pt x="259" y="209"/>
                    </a:cubicBezTo>
                    <a:cubicBezTo>
                      <a:pt x="258" y="210"/>
                      <a:pt x="257" y="211"/>
                      <a:pt x="257" y="212"/>
                    </a:cubicBezTo>
                    <a:close/>
                    <a:moveTo>
                      <a:pt x="18" y="207"/>
                    </a:moveTo>
                    <a:cubicBezTo>
                      <a:pt x="17" y="206"/>
                      <a:pt x="16" y="205"/>
                      <a:pt x="16" y="203"/>
                    </a:cubicBezTo>
                    <a:cubicBezTo>
                      <a:pt x="19" y="202"/>
                      <a:pt x="19" y="202"/>
                      <a:pt x="19" y="202"/>
                    </a:cubicBezTo>
                    <a:cubicBezTo>
                      <a:pt x="20" y="203"/>
                      <a:pt x="20" y="204"/>
                      <a:pt x="21" y="205"/>
                    </a:cubicBezTo>
                    <a:lnTo>
                      <a:pt x="18" y="207"/>
                    </a:lnTo>
                    <a:close/>
                    <a:moveTo>
                      <a:pt x="268" y="190"/>
                    </a:moveTo>
                    <a:cubicBezTo>
                      <a:pt x="264" y="189"/>
                      <a:pt x="264" y="189"/>
                      <a:pt x="264" y="189"/>
                    </a:cubicBezTo>
                    <a:cubicBezTo>
                      <a:pt x="264" y="188"/>
                      <a:pt x="265" y="186"/>
                      <a:pt x="265" y="185"/>
                    </a:cubicBezTo>
                    <a:cubicBezTo>
                      <a:pt x="269" y="187"/>
                      <a:pt x="269" y="187"/>
                      <a:pt x="269" y="187"/>
                    </a:cubicBezTo>
                    <a:cubicBezTo>
                      <a:pt x="269" y="188"/>
                      <a:pt x="268" y="189"/>
                      <a:pt x="268" y="190"/>
                    </a:cubicBezTo>
                    <a:close/>
                    <a:moveTo>
                      <a:pt x="7" y="185"/>
                    </a:moveTo>
                    <a:cubicBezTo>
                      <a:pt x="7" y="184"/>
                      <a:pt x="7" y="182"/>
                      <a:pt x="6" y="181"/>
                    </a:cubicBezTo>
                    <a:cubicBezTo>
                      <a:pt x="10" y="180"/>
                      <a:pt x="10" y="180"/>
                      <a:pt x="10" y="180"/>
                    </a:cubicBezTo>
                    <a:cubicBezTo>
                      <a:pt x="10" y="181"/>
                      <a:pt x="11" y="182"/>
                      <a:pt x="11" y="184"/>
                    </a:cubicBezTo>
                    <a:lnTo>
                      <a:pt x="7" y="185"/>
                    </a:lnTo>
                    <a:close/>
                    <a:moveTo>
                      <a:pt x="275" y="167"/>
                    </a:moveTo>
                    <a:cubicBezTo>
                      <a:pt x="271" y="166"/>
                      <a:pt x="271" y="166"/>
                      <a:pt x="271" y="166"/>
                    </a:cubicBezTo>
                    <a:cubicBezTo>
                      <a:pt x="271" y="165"/>
                      <a:pt x="271" y="164"/>
                      <a:pt x="271" y="162"/>
                    </a:cubicBezTo>
                    <a:cubicBezTo>
                      <a:pt x="275" y="163"/>
                      <a:pt x="275" y="163"/>
                      <a:pt x="275" y="163"/>
                    </a:cubicBezTo>
                    <a:cubicBezTo>
                      <a:pt x="275" y="164"/>
                      <a:pt x="275" y="166"/>
                      <a:pt x="275" y="167"/>
                    </a:cubicBezTo>
                    <a:close/>
                    <a:moveTo>
                      <a:pt x="1" y="161"/>
                    </a:moveTo>
                    <a:cubicBezTo>
                      <a:pt x="1" y="160"/>
                      <a:pt x="1" y="159"/>
                      <a:pt x="1" y="157"/>
                    </a:cubicBezTo>
                    <a:cubicBezTo>
                      <a:pt x="5" y="157"/>
                      <a:pt x="5" y="157"/>
                      <a:pt x="5" y="157"/>
                    </a:cubicBezTo>
                    <a:cubicBezTo>
                      <a:pt x="5" y="158"/>
                      <a:pt x="5" y="159"/>
                      <a:pt x="5" y="161"/>
                    </a:cubicBezTo>
                    <a:lnTo>
                      <a:pt x="1" y="161"/>
                    </a:lnTo>
                    <a:close/>
                    <a:moveTo>
                      <a:pt x="277" y="143"/>
                    </a:moveTo>
                    <a:cubicBezTo>
                      <a:pt x="273" y="143"/>
                      <a:pt x="273" y="143"/>
                      <a:pt x="273" y="143"/>
                    </a:cubicBezTo>
                    <a:cubicBezTo>
                      <a:pt x="273" y="141"/>
                      <a:pt x="273" y="140"/>
                      <a:pt x="273" y="139"/>
                    </a:cubicBezTo>
                    <a:cubicBezTo>
                      <a:pt x="277" y="139"/>
                      <a:pt x="277" y="139"/>
                      <a:pt x="277" y="139"/>
                    </a:cubicBezTo>
                    <a:cubicBezTo>
                      <a:pt x="277" y="140"/>
                      <a:pt x="277" y="142"/>
                      <a:pt x="277" y="143"/>
                    </a:cubicBezTo>
                    <a:close/>
                    <a:moveTo>
                      <a:pt x="4" y="137"/>
                    </a:moveTo>
                    <a:cubicBezTo>
                      <a:pt x="0" y="137"/>
                      <a:pt x="0" y="137"/>
                      <a:pt x="0" y="137"/>
                    </a:cubicBezTo>
                    <a:cubicBezTo>
                      <a:pt x="0" y="136"/>
                      <a:pt x="0" y="134"/>
                      <a:pt x="0" y="133"/>
                    </a:cubicBezTo>
                    <a:cubicBezTo>
                      <a:pt x="4" y="133"/>
                      <a:pt x="4" y="133"/>
                      <a:pt x="4" y="133"/>
                    </a:cubicBezTo>
                    <a:cubicBezTo>
                      <a:pt x="4" y="135"/>
                      <a:pt x="4" y="136"/>
                      <a:pt x="4" y="137"/>
                    </a:cubicBezTo>
                    <a:close/>
                    <a:moveTo>
                      <a:pt x="273" y="123"/>
                    </a:moveTo>
                    <a:cubicBezTo>
                      <a:pt x="272" y="121"/>
                      <a:pt x="272" y="120"/>
                      <a:pt x="272" y="119"/>
                    </a:cubicBezTo>
                    <a:cubicBezTo>
                      <a:pt x="276" y="118"/>
                      <a:pt x="276" y="118"/>
                      <a:pt x="276" y="118"/>
                    </a:cubicBezTo>
                    <a:cubicBezTo>
                      <a:pt x="276" y="119"/>
                      <a:pt x="276" y="121"/>
                      <a:pt x="277" y="122"/>
                    </a:cubicBezTo>
                    <a:lnTo>
                      <a:pt x="273" y="123"/>
                    </a:lnTo>
                    <a:close/>
                    <a:moveTo>
                      <a:pt x="6" y="114"/>
                    </a:moveTo>
                    <a:cubicBezTo>
                      <a:pt x="2" y="113"/>
                      <a:pt x="2" y="113"/>
                      <a:pt x="2" y="113"/>
                    </a:cubicBezTo>
                    <a:cubicBezTo>
                      <a:pt x="2" y="112"/>
                      <a:pt x="3" y="110"/>
                      <a:pt x="3" y="109"/>
                    </a:cubicBezTo>
                    <a:cubicBezTo>
                      <a:pt x="7" y="110"/>
                      <a:pt x="7" y="110"/>
                      <a:pt x="7" y="110"/>
                    </a:cubicBezTo>
                    <a:cubicBezTo>
                      <a:pt x="7" y="111"/>
                      <a:pt x="6" y="112"/>
                      <a:pt x="6" y="114"/>
                    </a:cubicBezTo>
                    <a:close/>
                    <a:moveTo>
                      <a:pt x="268" y="100"/>
                    </a:moveTo>
                    <a:cubicBezTo>
                      <a:pt x="267" y="98"/>
                      <a:pt x="267" y="97"/>
                      <a:pt x="266" y="96"/>
                    </a:cubicBezTo>
                    <a:cubicBezTo>
                      <a:pt x="270" y="95"/>
                      <a:pt x="270" y="95"/>
                      <a:pt x="270" y="95"/>
                    </a:cubicBezTo>
                    <a:cubicBezTo>
                      <a:pt x="271" y="96"/>
                      <a:pt x="271" y="97"/>
                      <a:pt x="272" y="98"/>
                    </a:cubicBezTo>
                    <a:lnTo>
                      <a:pt x="268" y="100"/>
                    </a:lnTo>
                    <a:close/>
                    <a:moveTo>
                      <a:pt x="12" y="91"/>
                    </a:moveTo>
                    <a:cubicBezTo>
                      <a:pt x="9" y="89"/>
                      <a:pt x="9" y="89"/>
                      <a:pt x="9" y="89"/>
                    </a:cubicBezTo>
                    <a:cubicBezTo>
                      <a:pt x="9" y="88"/>
                      <a:pt x="10" y="87"/>
                      <a:pt x="10" y="86"/>
                    </a:cubicBezTo>
                    <a:cubicBezTo>
                      <a:pt x="14" y="87"/>
                      <a:pt x="14" y="87"/>
                      <a:pt x="14" y="87"/>
                    </a:cubicBezTo>
                    <a:cubicBezTo>
                      <a:pt x="13" y="88"/>
                      <a:pt x="13" y="90"/>
                      <a:pt x="12" y="91"/>
                    </a:cubicBezTo>
                    <a:close/>
                    <a:moveTo>
                      <a:pt x="259" y="78"/>
                    </a:moveTo>
                    <a:cubicBezTo>
                      <a:pt x="258" y="76"/>
                      <a:pt x="258" y="75"/>
                      <a:pt x="257" y="74"/>
                    </a:cubicBezTo>
                    <a:cubicBezTo>
                      <a:pt x="261" y="72"/>
                      <a:pt x="261" y="72"/>
                      <a:pt x="261" y="72"/>
                    </a:cubicBezTo>
                    <a:cubicBezTo>
                      <a:pt x="261" y="73"/>
                      <a:pt x="262" y="75"/>
                      <a:pt x="262" y="76"/>
                    </a:cubicBezTo>
                    <a:lnTo>
                      <a:pt x="259" y="78"/>
                    </a:lnTo>
                    <a:close/>
                    <a:moveTo>
                      <a:pt x="23" y="70"/>
                    </a:moveTo>
                    <a:cubicBezTo>
                      <a:pt x="19" y="68"/>
                      <a:pt x="19" y="68"/>
                      <a:pt x="19" y="68"/>
                    </a:cubicBezTo>
                    <a:cubicBezTo>
                      <a:pt x="20" y="66"/>
                      <a:pt x="21" y="65"/>
                      <a:pt x="21" y="64"/>
                    </a:cubicBezTo>
                    <a:cubicBezTo>
                      <a:pt x="25" y="66"/>
                      <a:pt x="25" y="66"/>
                      <a:pt x="25" y="66"/>
                    </a:cubicBezTo>
                    <a:cubicBezTo>
                      <a:pt x="24" y="67"/>
                      <a:pt x="23" y="69"/>
                      <a:pt x="23" y="70"/>
                    </a:cubicBezTo>
                    <a:close/>
                    <a:moveTo>
                      <a:pt x="246" y="58"/>
                    </a:moveTo>
                    <a:cubicBezTo>
                      <a:pt x="246" y="57"/>
                      <a:pt x="245" y="56"/>
                      <a:pt x="244" y="55"/>
                    </a:cubicBezTo>
                    <a:cubicBezTo>
                      <a:pt x="247" y="52"/>
                      <a:pt x="247" y="52"/>
                      <a:pt x="247" y="52"/>
                    </a:cubicBezTo>
                    <a:cubicBezTo>
                      <a:pt x="248" y="53"/>
                      <a:pt x="249" y="54"/>
                      <a:pt x="250" y="55"/>
                    </a:cubicBezTo>
                    <a:lnTo>
                      <a:pt x="246" y="58"/>
                    </a:lnTo>
                    <a:close/>
                    <a:moveTo>
                      <a:pt x="37" y="51"/>
                    </a:moveTo>
                    <a:cubicBezTo>
                      <a:pt x="34" y="48"/>
                      <a:pt x="34" y="48"/>
                      <a:pt x="34" y="48"/>
                    </a:cubicBezTo>
                    <a:cubicBezTo>
                      <a:pt x="34" y="47"/>
                      <a:pt x="35" y="46"/>
                      <a:pt x="36" y="45"/>
                    </a:cubicBezTo>
                    <a:cubicBezTo>
                      <a:pt x="39" y="48"/>
                      <a:pt x="39" y="48"/>
                      <a:pt x="39" y="48"/>
                    </a:cubicBezTo>
                    <a:cubicBezTo>
                      <a:pt x="38" y="49"/>
                      <a:pt x="37" y="50"/>
                      <a:pt x="37" y="51"/>
                    </a:cubicBezTo>
                    <a:close/>
                    <a:moveTo>
                      <a:pt x="230" y="40"/>
                    </a:moveTo>
                    <a:cubicBezTo>
                      <a:pt x="230" y="39"/>
                      <a:pt x="229" y="38"/>
                      <a:pt x="228" y="37"/>
                    </a:cubicBezTo>
                    <a:cubicBezTo>
                      <a:pt x="230" y="34"/>
                      <a:pt x="230" y="34"/>
                      <a:pt x="230" y="34"/>
                    </a:cubicBezTo>
                    <a:cubicBezTo>
                      <a:pt x="231" y="35"/>
                      <a:pt x="232" y="36"/>
                      <a:pt x="233" y="37"/>
                    </a:cubicBezTo>
                    <a:lnTo>
                      <a:pt x="230" y="40"/>
                    </a:lnTo>
                    <a:close/>
                    <a:moveTo>
                      <a:pt x="54" y="34"/>
                    </a:moveTo>
                    <a:cubicBezTo>
                      <a:pt x="51" y="31"/>
                      <a:pt x="51" y="31"/>
                      <a:pt x="51" y="31"/>
                    </a:cubicBezTo>
                    <a:cubicBezTo>
                      <a:pt x="52" y="30"/>
                      <a:pt x="53" y="29"/>
                      <a:pt x="54" y="28"/>
                    </a:cubicBezTo>
                    <a:cubicBezTo>
                      <a:pt x="57" y="32"/>
                      <a:pt x="57" y="32"/>
                      <a:pt x="57" y="32"/>
                    </a:cubicBezTo>
                    <a:cubicBezTo>
                      <a:pt x="56" y="32"/>
                      <a:pt x="55" y="33"/>
                      <a:pt x="54" y="34"/>
                    </a:cubicBezTo>
                    <a:close/>
                    <a:moveTo>
                      <a:pt x="212" y="26"/>
                    </a:moveTo>
                    <a:cubicBezTo>
                      <a:pt x="211" y="25"/>
                      <a:pt x="210" y="24"/>
                      <a:pt x="209" y="23"/>
                    </a:cubicBezTo>
                    <a:cubicBezTo>
                      <a:pt x="211" y="20"/>
                      <a:pt x="211" y="20"/>
                      <a:pt x="211" y="20"/>
                    </a:cubicBezTo>
                    <a:cubicBezTo>
                      <a:pt x="212" y="21"/>
                      <a:pt x="213" y="21"/>
                      <a:pt x="214" y="22"/>
                    </a:cubicBezTo>
                    <a:lnTo>
                      <a:pt x="212" y="26"/>
                    </a:lnTo>
                    <a:close/>
                    <a:moveTo>
                      <a:pt x="73" y="21"/>
                    </a:moveTo>
                    <a:cubicBezTo>
                      <a:pt x="71" y="17"/>
                      <a:pt x="71" y="17"/>
                      <a:pt x="71" y="17"/>
                    </a:cubicBezTo>
                    <a:cubicBezTo>
                      <a:pt x="72" y="17"/>
                      <a:pt x="74" y="16"/>
                      <a:pt x="75" y="15"/>
                    </a:cubicBezTo>
                    <a:cubicBezTo>
                      <a:pt x="77" y="19"/>
                      <a:pt x="77" y="19"/>
                      <a:pt x="77" y="19"/>
                    </a:cubicBezTo>
                    <a:cubicBezTo>
                      <a:pt x="75" y="20"/>
                      <a:pt x="74" y="20"/>
                      <a:pt x="73" y="21"/>
                    </a:cubicBezTo>
                    <a:close/>
                    <a:moveTo>
                      <a:pt x="191" y="15"/>
                    </a:moveTo>
                    <a:cubicBezTo>
                      <a:pt x="190" y="14"/>
                      <a:pt x="189" y="14"/>
                      <a:pt x="187" y="13"/>
                    </a:cubicBezTo>
                    <a:cubicBezTo>
                      <a:pt x="189" y="9"/>
                      <a:pt x="189" y="9"/>
                      <a:pt x="189" y="9"/>
                    </a:cubicBezTo>
                    <a:cubicBezTo>
                      <a:pt x="190" y="10"/>
                      <a:pt x="191" y="10"/>
                      <a:pt x="193" y="11"/>
                    </a:cubicBezTo>
                    <a:lnTo>
                      <a:pt x="191" y="15"/>
                    </a:lnTo>
                    <a:close/>
                    <a:moveTo>
                      <a:pt x="95" y="11"/>
                    </a:moveTo>
                    <a:cubicBezTo>
                      <a:pt x="93" y="7"/>
                      <a:pt x="93" y="7"/>
                      <a:pt x="93" y="7"/>
                    </a:cubicBezTo>
                    <a:cubicBezTo>
                      <a:pt x="95" y="7"/>
                      <a:pt x="96" y="7"/>
                      <a:pt x="97" y="6"/>
                    </a:cubicBezTo>
                    <a:cubicBezTo>
                      <a:pt x="98" y="10"/>
                      <a:pt x="98" y="10"/>
                      <a:pt x="98" y="10"/>
                    </a:cubicBezTo>
                    <a:cubicBezTo>
                      <a:pt x="97" y="10"/>
                      <a:pt x="96" y="11"/>
                      <a:pt x="95" y="11"/>
                    </a:cubicBezTo>
                    <a:close/>
                    <a:moveTo>
                      <a:pt x="169" y="7"/>
                    </a:moveTo>
                    <a:cubicBezTo>
                      <a:pt x="167" y="7"/>
                      <a:pt x="166" y="7"/>
                      <a:pt x="165" y="6"/>
                    </a:cubicBezTo>
                    <a:cubicBezTo>
                      <a:pt x="165" y="3"/>
                      <a:pt x="165" y="3"/>
                      <a:pt x="165" y="3"/>
                    </a:cubicBezTo>
                    <a:cubicBezTo>
                      <a:pt x="167" y="3"/>
                      <a:pt x="168" y="3"/>
                      <a:pt x="169" y="3"/>
                    </a:cubicBezTo>
                    <a:lnTo>
                      <a:pt x="169" y="7"/>
                    </a:lnTo>
                    <a:close/>
                    <a:moveTo>
                      <a:pt x="118" y="6"/>
                    </a:moveTo>
                    <a:cubicBezTo>
                      <a:pt x="117" y="2"/>
                      <a:pt x="117" y="2"/>
                      <a:pt x="117" y="2"/>
                    </a:cubicBezTo>
                    <a:cubicBezTo>
                      <a:pt x="118" y="1"/>
                      <a:pt x="120" y="1"/>
                      <a:pt x="121" y="1"/>
                    </a:cubicBezTo>
                    <a:cubicBezTo>
                      <a:pt x="122" y="5"/>
                      <a:pt x="122" y="5"/>
                      <a:pt x="122" y="5"/>
                    </a:cubicBezTo>
                    <a:cubicBezTo>
                      <a:pt x="120" y="5"/>
                      <a:pt x="119" y="5"/>
                      <a:pt x="118" y="6"/>
                    </a:cubicBezTo>
                    <a:close/>
                    <a:moveTo>
                      <a:pt x="145" y="4"/>
                    </a:moveTo>
                    <a:cubicBezTo>
                      <a:pt x="144" y="4"/>
                      <a:pt x="142" y="4"/>
                      <a:pt x="141" y="4"/>
                    </a:cubicBezTo>
                    <a:cubicBezTo>
                      <a:pt x="141" y="0"/>
                      <a:pt x="141" y="0"/>
                      <a:pt x="141" y="0"/>
                    </a:cubicBezTo>
                    <a:cubicBezTo>
                      <a:pt x="143" y="0"/>
                      <a:pt x="144" y="0"/>
                      <a:pt x="145" y="0"/>
                    </a:cubicBezTo>
                    <a:lnTo>
                      <a:pt x="145" y="4"/>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A2A2A2"/>
                  </a:buClr>
                  <a:buSzPct val="70000"/>
                  <a:buFont typeface="Monotype Sorts" pitchFamily="2" charset="2"/>
                  <a:buNone/>
                  <a:tabLst/>
                  <a:defRPr/>
                </a:pPr>
                <a:endParaRPr kumimoji="0" lang="en-US" altLang="zh-CN" sz="2800" b="0" i="0" u="none" strike="noStrike" kern="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47" name="组合 99">
              <a:extLst>
                <a:ext uri="{FF2B5EF4-FFF2-40B4-BE49-F238E27FC236}">
                  <a16:creationId xmlns:a16="http://schemas.microsoft.com/office/drawing/2014/main" id="{C9D5E766-8A9A-4541-A0FC-EE9E5009FE58}"/>
                </a:ext>
              </a:extLst>
            </p:cNvPr>
            <p:cNvGrpSpPr/>
            <p:nvPr/>
          </p:nvGrpSpPr>
          <p:grpSpPr>
            <a:xfrm>
              <a:off x="8562660" y="3924872"/>
              <a:ext cx="402218" cy="387569"/>
              <a:chOff x="4346832" y="2619896"/>
              <a:chExt cx="296081" cy="314224"/>
            </a:xfrm>
          </p:grpSpPr>
          <p:grpSp>
            <p:nvGrpSpPr>
              <p:cNvPr id="53" name="组合 100">
                <a:extLst>
                  <a:ext uri="{FF2B5EF4-FFF2-40B4-BE49-F238E27FC236}">
                    <a16:creationId xmlns:a16="http://schemas.microsoft.com/office/drawing/2014/main" id="{63A991D5-8312-4110-938D-BE06225ABE93}"/>
                  </a:ext>
                </a:extLst>
              </p:cNvPr>
              <p:cNvGrpSpPr/>
              <p:nvPr/>
            </p:nvGrpSpPr>
            <p:grpSpPr>
              <a:xfrm>
                <a:off x="4369395" y="2641746"/>
                <a:ext cx="250878" cy="264408"/>
                <a:chOff x="3191322" y="2118626"/>
                <a:chExt cx="250878" cy="264408"/>
              </a:xfrm>
            </p:grpSpPr>
            <p:sp>
              <p:nvSpPr>
                <p:cNvPr id="55" name="Freeform 30">
                  <a:extLst>
                    <a:ext uri="{FF2B5EF4-FFF2-40B4-BE49-F238E27FC236}">
                      <a16:creationId xmlns:a16="http://schemas.microsoft.com/office/drawing/2014/main" id="{42A17199-E862-40AB-9875-C4D4EB2DC2F2}"/>
                    </a:ext>
                  </a:extLst>
                </p:cNvPr>
                <p:cNvSpPr>
                  <a:spLocks noEditPoints="1"/>
                </p:cNvSpPr>
                <p:nvPr/>
              </p:nvSpPr>
              <p:spPr bwMode="auto">
                <a:xfrm>
                  <a:off x="3255367" y="2169724"/>
                  <a:ext cx="122788" cy="162212"/>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A2A2A2"/>
                    </a:buClr>
                    <a:buSzPct val="70000"/>
                    <a:buFont typeface="Monotype Sorts" pitchFamily="2" charset="2"/>
                    <a:buNone/>
                    <a:tabLst/>
                    <a:defRPr/>
                  </a:pPr>
                  <a:endParaRPr kumimoji="0" lang="en-US" altLang="zh-CN" sz="2800" b="0" i="0" u="none" strike="noStrike" kern="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6" name="Oval 7">
                  <a:extLst>
                    <a:ext uri="{FF2B5EF4-FFF2-40B4-BE49-F238E27FC236}">
                      <a16:creationId xmlns:a16="http://schemas.microsoft.com/office/drawing/2014/main" id="{B6CFA19E-9898-4895-A9B1-AB5DF0BA7CD1}"/>
                    </a:ext>
                  </a:extLst>
                </p:cNvPr>
                <p:cNvSpPr>
                  <a:spLocks noChangeArrowheads="1"/>
                </p:cNvSpPr>
                <p:nvPr/>
              </p:nvSpPr>
              <p:spPr bwMode="auto">
                <a:xfrm>
                  <a:off x="3191322" y="2118626"/>
                  <a:ext cx="250878" cy="264408"/>
                </a:xfrm>
                <a:prstGeom prst="ellipse">
                  <a:avLst/>
                </a:prstGeom>
                <a:noFill/>
                <a:ln w="6350" cap="flat">
                  <a:solidFill>
                    <a:srgbClr val="2298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A2A2A2"/>
                    </a:buClr>
                    <a:buSzPct val="70000"/>
                    <a:buFont typeface="Monotype Sorts" pitchFamily="2" charset="2"/>
                    <a:buNone/>
                    <a:tabLst/>
                    <a:defRPr/>
                  </a:pPr>
                  <a:endParaRPr kumimoji="0" lang="en-US" altLang="zh-CN" sz="2800" b="0" i="0" u="none" strike="noStrike" kern="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54" name="Freeform 6">
                <a:extLst>
                  <a:ext uri="{FF2B5EF4-FFF2-40B4-BE49-F238E27FC236}">
                    <a16:creationId xmlns:a16="http://schemas.microsoft.com/office/drawing/2014/main" id="{F8D3EE03-3938-443E-95C4-089899E3FB9C}"/>
                  </a:ext>
                </a:extLst>
              </p:cNvPr>
              <p:cNvSpPr>
                <a:spLocks noEditPoints="1"/>
              </p:cNvSpPr>
              <p:nvPr/>
            </p:nvSpPr>
            <p:spPr bwMode="auto">
              <a:xfrm>
                <a:off x="4346832" y="2619896"/>
                <a:ext cx="296081" cy="314224"/>
              </a:xfrm>
              <a:custGeom>
                <a:avLst/>
                <a:gdLst>
                  <a:gd name="T0" fmla="*/ 134 w 277"/>
                  <a:gd name="T1" fmla="*/ 274 h 278"/>
                  <a:gd name="T2" fmla="*/ 158 w 277"/>
                  <a:gd name="T3" fmla="*/ 276 h 278"/>
                  <a:gd name="T4" fmla="*/ 162 w 277"/>
                  <a:gd name="T5" fmla="*/ 276 h 278"/>
                  <a:gd name="T6" fmla="*/ 110 w 277"/>
                  <a:gd name="T7" fmla="*/ 275 h 278"/>
                  <a:gd name="T8" fmla="*/ 114 w 277"/>
                  <a:gd name="T9" fmla="*/ 276 h 278"/>
                  <a:gd name="T10" fmla="*/ 184 w 277"/>
                  <a:gd name="T11" fmla="*/ 266 h 278"/>
                  <a:gd name="T12" fmla="*/ 90 w 277"/>
                  <a:gd name="T13" fmla="*/ 269 h 278"/>
                  <a:gd name="T14" fmla="*/ 91 w 277"/>
                  <a:gd name="T15" fmla="*/ 265 h 278"/>
                  <a:gd name="T16" fmla="*/ 202 w 277"/>
                  <a:gd name="T17" fmla="*/ 258 h 278"/>
                  <a:gd name="T18" fmla="*/ 204 w 277"/>
                  <a:gd name="T19" fmla="*/ 261 h 278"/>
                  <a:gd name="T20" fmla="*/ 67 w 277"/>
                  <a:gd name="T21" fmla="*/ 253 h 278"/>
                  <a:gd name="T22" fmla="*/ 224 w 277"/>
                  <a:gd name="T23" fmla="*/ 248 h 278"/>
                  <a:gd name="T24" fmla="*/ 227 w 277"/>
                  <a:gd name="T25" fmla="*/ 246 h 278"/>
                  <a:gd name="T26" fmla="*/ 45 w 277"/>
                  <a:gd name="T27" fmla="*/ 242 h 278"/>
                  <a:gd name="T28" fmla="*/ 48 w 277"/>
                  <a:gd name="T29" fmla="*/ 244 h 278"/>
                  <a:gd name="T30" fmla="*/ 242 w 277"/>
                  <a:gd name="T31" fmla="*/ 226 h 278"/>
                  <a:gd name="T32" fmla="*/ 31 w 277"/>
                  <a:gd name="T33" fmla="*/ 227 h 278"/>
                  <a:gd name="T34" fmla="*/ 34 w 277"/>
                  <a:gd name="T35" fmla="*/ 225 h 278"/>
                  <a:gd name="T36" fmla="*/ 253 w 277"/>
                  <a:gd name="T37" fmla="*/ 210 h 278"/>
                  <a:gd name="T38" fmla="*/ 257 w 277"/>
                  <a:gd name="T39" fmla="*/ 212 h 278"/>
                  <a:gd name="T40" fmla="*/ 19 w 277"/>
                  <a:gd name="T41" fmla="*/ 202 h 278"/>
                  <a:gd name="T42" fmla="*/ 268 w 277"/>
                  <a:gd name="T43" fmla="*/ 190 h 278"/>
                  <a:gd name="T44" fmla="*/ 269 w 277"/>
                  <a:gd name="T45" fmla="*/ 187 h 278"/>
                  <a:gd name="T46" fmla="*/ 6 w 277"/>
                  <a:gd name="T47" fmla="*/ 181 h 278"/>
                  <a:gd name="T48" fmla="*/ 7 w 277"/>
                  <a:gd name="T49" fmla="*/ 185 h 278"/>
                  <a:gd name="T50" fmla="*/ 271 w 277"/>
                  <a:gd name="T51" fmla="*/ 162 h 278"/>
                  <a:gd name="T52" fmla="*/ 1 w 277"/>
                  <a:gd name="T53" fmla="*/ 161 h 278"/>
                  <a:gd name="T54" fmla="*/ 5 w 277"/>
                  <a:gd name="T55" fmla="*/ 161 h 278"/>
                  <a:gd name="T56" fmla="*/ 273 w 277"/>
                  <a:gd name="T57" fmla="*/ 143 h 278"/>
                  <a:gd name="T58" fmla="*/ 277 w 277"/>
                  <a:gd name="T59" fmla="*/ 143 h 278"/>
                  <a:gd name="T60" fmla="*/ 0 w 277"/>
                  <a:gd name="T61" fmla="*/ 133 h 278"/>
                  <a:gd name="T62" fmla="*/ 273 w 277"/>
                  <a:gd name="T63" fmla="*/ 123 h 278"/>
                  <a:gd name="T64" fmla="*/ 277 w 277"/>
                  <a:gd name="T65" fmla="*/ 122 h 278"/>
                  <a:gd name="T66" fmla="*/ 2 w 277"/>
                  <a:gd name="T67" fmla="*/ 113 h 278"/>
                  <a:gd name="T68" fmla="*/ 6 w 277"/>
                  <a:gd name="T69" fmla="*/ 114 h 278"/>
                  <a:gd name="T70" fmla="*/ 270 w 277"/>
                  <a:gd name="T71" fmla="*/ 95 h 278"/>
                  <a:gd name="T72" fmla="*/ 12 w 277"/>
                  <a:gd name="T73" fmla="*/ 91 h 278"/>
                  <a:gd name="T74" fmla="*/ 14 w 277"/>
                  <a:gd name="T75" fmla="*/ 87 h 278"/>
                  <a:gd name="T76" fmla="*/ 257 w 277"/>
                  <a:gd name="T77" fmla="*/ 74 h 278"/>
                  <a:gd name="T78" fmla="*/ 259 w 277"/>
                  <a:gd name="T79" fmla="*/ 78 h 278"/>
                  <a:gd name="T80" fmla="*/ 21 w 277"/>
                  <a:gd name="T81" fmla="*/ 64 h 278"/>
                  <a:gd name="T82" fmla="*/ 246 w 277"/>
                  <a:gd name="T83" fmla="*/ 58 h 278"/>
                  <a:gd name="T84" fmla="*/ 250 w 277"/>
                  <a:gd name="T85" fmla="*/ 55 h 278"/>
                  <a:gd name="T86" fmla="*/ 34 w 277"/>
                  <a:gd name="T87" fmla="*/ 48 h 278"/>
                  <a:gd name="T88" fmla="*/ 37 w 277"/>
                  <a:gd name="T89" fmla="*/ 51 h 278"/>
                  <a:gd name="T90" fmla="*/ 230 w 277"/>
                  <a:gd name="T91" fmla="*/ 34 h 278"/>
                  <a:gd name="T92" fmla="*/ 54 w 277"/>
                  <a:gd name="T93" fmla="*/ 34 h 278"/>
                  <a:gd name="T94" fmla="*/ 57 w 277"/>
                  <a:gd name="T95" fmla="*/ 32 h 278"/>
                  <a:gd name="T96" fmla="*/ 209 w 277"/>
                  <a:gd name="T97" fmla="*/ 23 h 278"/>
                  <a:gd name="T98" fmla="*/ 212 w 277"/>
                  <a:gd name="T99" fmla="*/ 26 h 278"/>
                  <a:gd name="T100" fmla="*/ 75 w 277"/>
                  <a:gd name="T101" fmla="*/ 15 h 278"/>
                  <a:gd name="T102" fmla="*/ 191 w 277"/>
                  <a:gd name="T103" fmla="*/ 15 h 278"/>
                  <a:gd name="T104" fmla="*/ 193 w 277"/>
                  <a:gd name="T105" fmla="*/ 11 h 278"/>
                  <a:gd name="T106" fmla="*/ 93 w 277"/>
                  <a:gd name="T107" fmla="*/ 7 h 278"/>
                  <a:gd name="T108" fmla="*/ 95 w 277"/>
                  <a:gd name="T109" fmla="*/ 11 h 278"/>
                  <a:gd name="T110" fmla="*/ 165 w 277"/>
                  <a:gd name="T111" fmla="*/ 3 h 278"/>
                  <a:gd name="T112" fmla="*/ 118 w 277"/>
                  <a:gd name="T113" fmla="*/ 6 h 278"/>
                  <a:gd name="T114" fmla="*/ 122 w 277"/>
                  <a:gd name="T115" fmla="*/ 5 h 278"/>
                  <a:gd name="T116" fmla="*/ 141 w 277"/>
                  <a:gd name="T117" fmla="*/ 4 h 278"/>
                  <a:gd name="T118" fmla="*/ 145 w 277"/>
                  <a:gd name="T119" fmla="*/ 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278">
                    <a:moveTo>
                      <a:pt x="138" y="278"/>
                    </a:moveTo>
                    <a:cubicBezTo>
                      <a:pt x="136" y="278"/>
                      <a:pt x="135" y="278"/>
                      <a:pt x="134" y="278"/>
                    </a:cubicBezTo>
                    <a:cubicBezTo>
                      <a:pt x="134" y="274"/>
                      <a:pt x="134" y="274"/>
                      <a:pt x="134" y="274"/>
                    </a:cubicBezTo>
                    <a:cubicBezTo>
                      <a:pt x="135" y="274"/>
                      <a:pt x="136" y="274"/>
                      <a:pt x="138" y="274"/>
                    </a:cubicBezTo>
                    <a:lnTo>
                      <a:pt x="138" y="278"/>
                    </a:lnTo>
                    <a:close/>
                    <a:moveTo>
                      <a:pt x="158" y="276"/>
                    </a:moveTo>
                    <a:cubicBezTo>
                      <a:pt x="157" y="272"/>
                      <a:pt x="157" y="272"/>
                      <a:pt x="157" y="272"/>
                    </a:cubicBezTo>
                    <a:cubicBezTo>
                      <a:pt x="159" y="272"/>
                      <a:pt x="160" y="272"/>
                      <a:pt x="161" y="272"/>
                    </a:cubicBezTo>
                    <a:cubicBezTo>
                      <a:pt x="162" y="276"/>
                      <a:pt x="162" y="276"/>
                      <a:pt x="162" y="276"/>
                    </a:cubicBezTo>
                    <a:cubicBezTo>
                      <a:pt x="161" y="276"/>
                      <a:pt x="159" y="276"/>
                      <a:pt x="158" y="276"/>
                    </a:cubicBezTo>
                    <a:close/>
                    <a:moveTo>
                      <a:pt x="114" y="276"/>
                    </a:moveTo>
                    <a:cubicBezTo>
                      <a:pt x="112" y="275"/>
                      <a:pt x="111" y="275"/>
                      <a:pt x="110" y="275"/>
                    </a:cubicBezTo>
                    <a:cubicBezTo>
                      <a:pt x="110" y="271"/>
                      <a:pt x="110" y="271"/>
                      <a:pt x="110" y="271"/>
                    </a:cubicBezTo>
                    <a:cubicBezTo>
                      <a:pt x="112" y="271"/>
                      <a:pt x="113" y="271"/>
                      <a:pt x="114" y="272"/>
                    </a:cubicBezTo>
                    <a:lnTo>
                      <a:pt x="114" y="276"/>
                    </a:lnTo>
                    <a:close/>
                    <a:moveTo>
                      <a:pt x="182" y="271"/>
                    </a:moveTo>
                    <a:cubicBezTo>
                      <a:pt x="180" y="267"/>
                      <a:pt x="180" y="267"/>
                      <a:pt x="180" y="267"/>
                    </a:cubicBezTo>
                    <a:cubicBezTo>
                      <a:pt x="182" y="267"/>
                      <a:pt x="183" y="266"/>
                      <a:pt x="184" y="266"/>
                    </a:cubicBezTo>
                    <a:cubicBezTo>
                      <a:pt x="185" y="270"/>
                      <a:pt x="185" y="270"/>
                      <a:pt x="185" y="270"/>
                    </a:cubicBezTo>
                    <a:cubicBezTo>
                      <a:pt x="184" y="270"/>
                      <a:pt x="183" y="271"/>
                      <a:pt x="182" y="271"/>
                    </a:cubicBezTo>
                    <a:close/>
                    <a:moveTo>
                      <a:pt x="90" y="269"/>
                    </a:moveTo>
                    <a:cubicBezTo>
                      <a:pt x="89" y="269"/>
                      <a:pt x="88" y="268"/>
                      <a:pt x="86" y="268"/>
                    </a:cubicBezTo>
                    <a:cubicBezTo>
                      <a:pt x="88" y="264"/>
                      <a:pt x="88" y="264"/>
                      <a:pt x="88" y="264"/>
                    </a:cubicBezTo>
                    <a:cubicBezTo>
                      <a:pt x="89" y="264"/>
                      <a:pt x="90" y="265"/>
                      <a:pt x="91" y="265"/>
                    </a:cubicBezTo>
                    <a:lnTo>
                      <a:pt x="90" y="269"/>
                    </a:lnTo>
                    <a:close/>
                    <a:moveTo>
                      <a:pt x="204" y="261"/>
                    </a:moveTo>
                    <a:cubicBezTo>
                      <a:pt x="202" y="258"/>
                      <a:pt x="202" y="258"/>
                      <a:pt x="202" y="258"/>
                    </a:cubicBezTo>
                    <a:cubicBezTo>
                      <a:pt x="203" y="257"/>
                      <a:pt x="204" y="257"/>
                      <a:pt x="206" y="256"/>
                    </a:cubicBezTo>
                    <a:cubicBezTo>
                      <a:pt x="208" y="259"/>
                      <a:pt x="208" y="259"/>
                      <a:pt x="208" y="259"/>
                    </a:cubicBezTo>
                    <a:cubicBezTo>
                      <a:pt x="206" y="260"/>
                      <a:pt x="205" y="261"/>
                      <a:pt x="204" y="261"/>
                    </a:cubicBezTo>
                    <a:close/>
                    <a:moveTo>
                      <a:pt x="68" y="259"/>
                    </a:moveTo>
                    <a:cubicBezTo>
                      <a:pt x="67" y="258"/>
                      <a:pt x="66" y="257"/>
                      <a:pt x="65" y="256"/>
                    </a:cubicBezTo>
                    <a:cubicBezTo>
                      <a:pt x="67" y="253"/>
                      <a:pt x="67" y="253"/>
                      <a:pt x="67" y="253"/>
                    </a:cubicBezTo>
                    <a:cubicBezTo>
                      <a:pt x="68" y="254"/>
                      <a:pt x="69" y="254"/>
                      <a:pt x="70" y="255"/>
                    </a:cubicBezTo>
                    <a:lnTo>
                      <a:pt x="68" y="259"/>
                    </a:lnTo>
                    <a:close/>
                    <a:moveTo>
                      <a:pt x="224" y="248"/>
                    </a:moveTo>
                    <a:cubicBezTo>
                      <a:pt x="222" y="245"/>
                      <a:pt x="222" y="245"/>
                      <a:pt x="222" y="245"/>
                    </a:cubicBezTo>
                    <a:cubicBezTo>
                      <a:pt x="223" y="244"/>
                      <a:pt x="224" y="243"/>
                      <a:pt x="225" y="243"/>
                    </a:cubicBezTo>
                    <a:cubicBezTo>
                      <a:pt x="227" y="246"/>
                      <a:pt x="227" y="246"/>
                      <a:pt x="227" y="246"/>
                    </a:cubicBezTo>
                    <a:cubicBezTo>
                      <a:pt x="226" y="246"/>
                      <a:pt x="225" y="247"/>
                      <a:pt x="224" y="248"/>
                    </a:cubicBezTo>
                    <a:close/>
                    <a:moveTo>
                      <a:pt x="48" y="244"/>
                    </a:moveTo>
                    <a:cubicBezTo>
                      <a:pt x="47" y="244"/>
                      <a:pt x="46" y="243"/>
                      <a:pt x="45" y="242"/>
                    </a:cubicBezTo>
                    <a:cubicBezTo>
                      <a:pt x="48" y="239"/>
                      <a:pt x="48" y="239"/>
                      <a:pt x="48" y="239"/>
                    </a:cubicBezTo>
                    <a:cubicBezTo>
                      <a:pt x="49" y="240"/>
                      <a:pt x="50" y="241"/>
                      <a:pt x="51" y="241"/>
                    </a:cubicBezTo>
                    <a:lnTo>
                      <a:pt x="48" y="244"/>
                    </a:lnTo>
                    <a:close/>
                    <a:moveTo>
                      <a:pt x="242" y="232"/>
                    </a:moveTo>
                    <a:cubicBezTo>
                      <a:pt x="239" y="229"/>
                      <a:pt x="239" y="229"/>
                      <a:pt x="239" y="229"/>
                    </a:cubicBezTo>
                    <a:cubicBezTo>
                      <a:pt x="240" y="228"/>
                      <a:pt x="241" y="227"/>
                      <a:pt x="242" y="226"/>
                    </a:cubicBezTo>
                    <a:cubicBezTo>
                      <a:pt x="245" y="228"/>
                      <a:pt x="245" y="228"/>
                      <a:pt x="245" y="228"/>
                    </a:cubicBezTo>
                    <a:cubicBezTo>
                      <a:pt x="244" y="230"/>
                      <a:pt x="243" y="231"/>
                      <a:pt x="242" y="232"/>
                    </a:cubicBezTo>
                    <a:close/>
                    <a:moveTo>
                      <a:pt x="31" y="227"/>
                    </a:moveTo>
                    <a:cubicBezTo>
                      <a:pt x="30" y="226"/>
                      <a:pt x="30" y="225"/>
                      <a:pt x="29" y="224"/>
                    </a:cubicBezTo>
                    <a:cubicBezTo>
                      <a:pt x="32" y="221"/>
                      <a:pt x="32" y="221"/>
                      <a:pt x="32" y="221"/>
                    </a:cubicBezTo>
                    <a:cubicBezTo>
                      <a:pt x="33" y="222"/>
                      <a:pt x="34" y="224"/>
                      <a:pt x="34" y="225"/>
                    </a:cubicBezTo>
                    <a:lnTo>
                      <a:pt x="31" y="227"/>
                    </a:lnTo>
                    <a:close/>
                    <a:moveTo>
                      <a:pt x="257" y="212"/>
                    </a:moveTo>
                    <a:cubicBezTo>
                      <a:pt x="253" y="210"/>
                      <a:pt x="253" y="210"/>
                      <a:pt x="253" y="210"/>
                    </a:cubicBezTo>
                    <a:cubicBezTo>
                      <a:pt x="254" y="209"/>
                      <a:pt x="255" y="208"/>
                      <a:pt x="255" y="207"/>
                    </a:cubicBezTo>
                    <a:cubicBezTo>
                      <a:pt x="259" y="209"/>
                      <a:pt x="259" y="209"/>
                      <a:pt x="259" y="209"/>
                    </a:cubicBezTo>
                    <a:cubicBezTo>
                      <a:pt x="258" y="210"/>
                      <a:pt x="257" y="211"/>
                      <a:pt x="257" y="212"/>
                    </a:cubicBezTo>
                    <a:close/>
                    <a:moveTo>
                      <a:pt x="18" y="207"/>
                    </a:moveTo>
                    <a:cubicBezTo>
                      <a:pt x="17" y="206"/>
                      <a:pt x="16" y="205"/>
                      <a:pt x="16" y="203"/>
                    </a:cubicBezTo>
                    <a:cubicBezTo>
                      <a:pt x="19" y="202"/>
                      <a:pt x="19" y="202"/>
                      <a:pt x="19" y="202"/>
                    </a:cubicBezTo>
                    <a:cubicBezTo>
                      <a:pt x="20" y="203"/>
                      <a:pt x="20" y="204"/>
                      <a:pt x="21" y="205"/>
                    </a:cubicBezTo>
                    <a:lnTo>
                      <a:pt x="18" y="207"/>
                    </a:lnTo>
                    <a:close/>
                    <a:moveTo>
                      <a:pt x="268" y="190"/>
                    </a:moveTo>
                    <a:cubicBezTo>
                      <a:pt x="264" y="189"/>
                      <a:pt x="264" y="189"/>
                      <a:pt x="264" y="189"/>
                    </a:cubicBezTo>
                    <a:cubicBezTo>
                      <a:pt x="264" y="188"/>
                      <a:pt x="265" y="186"/>
                      <a:pt x="265" y="185"/>
                    </a:cubicBezTo>
                    <a:cubicBezTo>
                      <a:pt x="269" y="187"/>
                      <a:pt x="269" y="187"/>
                      <a:pt x="269" y="187"/>
                    </a:cubicBezTo>
                    <a:cubicBezTo>
                      <a:pt x="269" y="188"/>
                      <a:pt x="268" y="189"/>
                      <a:pt x="268" y="190"/>
                    </a:cubicBezTo>
                    <a:close/>
                    <a:moveTo>
                      <a:pt x="7" y="185"/>
                    </a:moveTo>
                    <a:cubicBezTo>
                      <a:pt x="7" y="184"/>
                      <a:pt x="7" y="182"/>
                      <a:pt x="6" y="181"/>
                    </a:cubicBezTo>
                    <a:cubicBezTo>
                      <a:pt x="10" y="180"/>
                      <a:pt x="10" y="180"/>
                      <a:pt x="10" y="180"/>
                    </a:cubicBezTo>
                    <a:cubicBezTo>
                      <a:pt x="10" y="181"/>
                      <a:pt x="11" y="182"/>
                      <a:pt x="11" y="184"/>
                    </a:cubicBezTo>
                    <a:lnTo>
                      <a:pt x="7" y="185"/>
                    </a:lnTo>
                    <a:close/>
                    <a:moveTo>
                      <a:pt x="275" y="167"/>
                    </a:moveTo>
                    <a:cubicBezTo>
                      <a:pt x="271" y="166"/>
                      <a:pt x="271" y="166"/>
                      <a:pt x="271" y="166"/>
                    </a:cubicBezTo>
                    <a:cubicBezTo>
                      <a:pt x="271" y="165"/>
                      <a:pt x="271" y="164"/>
                      <a:pt x="271" y="162"/>
                    </a:cubicBezTo>
                    <a:cubicBezTo>
                      <a:pt x="275" y="163"/>
                      <a:pt x="275" y="163"/>
                      <a:pt x="275" y="163"/>
                    </a:cubicBezTo>
                    <a:cubicBezTo>
                      <a:pt x="275" y="164"/>
                      <a:pt x="275" y="166"/>
                      <a:pt x="275" y="167"/>
                    </a:cubicBezTo>
                    <a:close/>
                    <a:moveTo>
                      <a:pt x="1" y="161"/>
                    </a:moveTo>
                    <a:cubicBezTo>
                      <a:pt x="1" y="160"/>
                      <a:pt x="1" y="159"/>
                      <a:pt x="1" y="157"/>
                    </a:cubicBezTo>
                    <a:cubicBezTo>
                      <a:pt x="5" y="157"/>
                      <a:pt x="5" y="157"/>
                      <a:pt x="5" y="157"/>
                    </a:cubicBezTo>
                    <a:cubicBezTo>
                      <a:pt x="5" y="158"/>
                      <a:pt x="5" y="159"/>
                      <a:pt x="5" y="161"/>
                    </a:cubicBezTo>
                    <a:lnTo>
                      <a:pt x="1" y="161"/>
                    </a:lnTo>
                    <a:close/>
                    <a:moveTo>
                      <a:pt x="277" y="143"/>
                    </a:moveTo>
                    <a:cubicBezTo>
                      <a:pt x="273" y="143"/>
                      <a:pt x="273" y="143"/>
                      <a:pt x="273" y="143"/>
                    </a:cubicBezTo>
                    <a:cubicBezTo>
                      <a:pt x="273" y="141"/>
                      <a:pt x="273" y="140"/>
                      <a:pt x="273" y="139"/>
                    </a:cubicBezTo>
                    <a:cubicBezTo>
                      <a:pt x="277" y="139"/>
                      <a:pt x="277" y="139"/>
                      <a:pt x="277" y="139"/>
                    </a:cubicBezTo>
                    <a:cubicBezTo>
                      <a:pt x="277" y="140"/>
                      <a:pt x="277" y="142"/>
                      <a:pt x="277" y="143"/>
                    </a:cubicBezTo>
                    <a:close/>
                    <a:moveTo>
                      <a:pt x="4" y="137"/>
                    </a:moveTo>
                    <a:cubicBezTo>
                      <a:pt x="0" y="137"/>
                      <a:pt x="0" y="137"/>
                      <a:pt x="0" y="137"/>
                    </a:cubicBezTo>
                    <a:cubicBezTo>
                      <a:pt x="0" y="136"/>
                      <a:pt x="0" y="134"/>
                      <a:pt x="0" y="133"/>
                    </a:cubicBezTo>
                    <a:cubicBezTo>
                      <a:pt x="4" y="133"/>
                      <a:pt x="4" y="133"/>
                      <a:pt x="4" y="133"/>
                    </a:cubicBezTo>
                    <a:cubicBezTo>
                      <a:pt x="4" y="135"/>
                      <a:pt x="4" y="136"/>
                      <a:pt x="4" y="137"/>
                    </a:cubicBezTo>
                    <a:close/>
                    <a:moveTo>
                      <a:pt x="273" y="123"/>
                    </a:moveTo>
                    <a:cubicBezTo>
                      <a:pt x="272" y="121"/>
                      <a:pt x="272" y="120"/>
                      <a:pt x="272" y="119"/>
                    </a:cubicBezTo>
                    <a:cubicBezTo>
                      <a:pt x="276" y="118"/>
                      <a:pt x="276" y="118"/>
                      <a:pt x="276" y="118"/>
                    </a:cubicBezTo>
                    <a:cubicBezTo>
                      <a:pt x="276" y="119"/>
                      <a:pt x="276" y="121"/>
                      <a:pt x="277" y="122"/>
                    </a:cubicBezTo>
                    <a:lnTo>
                      <a:pt x="273" y="123"/>
                    </a:lnTo>
                    <a:close/>
                    <a:moveTo>
                      <a:pt x="6" y="114"/>
                    </a:moveTo>
                    <a:cubicBezTo>
                      <a:pt x="2" y="113"/>
                      <a:pt x="2" y="113"/>
                      <a:pt x="2" y="113"/>
                    </a:cubicBezTo>
                    <a:cubicBezTo>
                      <a:pt x="2" y="112"/>
                      <a:pt x="3" y="110"/>
                      <a:pt x="3" y="109"/>
                    </a:cubicBezTo>
                    <a:cubicBezTo>
                      <a:pt x="7" y="110"/>
                      <a:pt x="7" y="110"/>
                      <a:pt x="7" y="110"/>
                    </a:cubicBezTo>
                    <a:cubicBezTo>
                      <a:pt x="7" y="111"/>
                      <a:pt x="6" y="112"/>
                      <a:pt x="6" y="114"/>
                    </a:cubicBezTo>
                    <a:close/>
                    <a:moveTo>
                      <a:pt x="268" y="100"/>
                    </a:moveTo>
                    <a:cubicBezTo>
                      <a:pt x="267" y="98"/>
                      <a:pt x="267" y="97"/>
                      <a:pt x="266" y="96"/>
                    </a:cubicBezTo>
                    <a:cubicBezTo>
                      <a:pt x="270" y="95"/>
                      <a:pt x="270" y="95"/>
                      <a:pt x="270" y="95"/>
                    </a:cubicBezTo>
                    <a:cubicBezTo>
                      <a:pt x="271" y="96"/>
                      <a:pt x="271" y="97"/>
                      <a:pt x="272" y="98"/>
                    </a:cubicBezTo>
                    <a:lnTo>
                      <a:pt x="268" y="100"/>
                    </a:lnTo>
                    <a:close/>
                    <a:moveTo>
                      <a:pt x="12" y="91"/>
                    </a:moveTo>
                    <a:cubicBezTo>
                      <a:pt x="9" y="89"/>
                      <a:pt x="9" y="89"/>
                      <a:pt x="9" y="89"/>
                    </a:cubicBezTo>
                    <a:cubicBezTo>
                      <a:pt x="9" y="88"/>
                      <a:pt x="10" y="87"/>
                      <a:pt x="10" y="86"/>
                    </a:cubicBezTo>
                    <a:cubicBezTo>
                      <a:pt x="14" y="87"/>
                      <a:pt x="14" y="87"/>
                      <a:pt x="14" y="87"/>
                    </a:cubicBezTo>
                    <a:cubicBezTo>
                      <a:pt x="13" y="88"/>
                      <a:pt x="13" y="90"/>
                      <a:pt x="12" y="91"/>
                    </a:cubicBezTo>
                    <a:close/>
                    <a:moveTo>
                      <a:pt x="259" y="78"/>
                    </a:moveTo>
                    <a:cubicBezTo>
                      <a:pt x="258" y="76"/>
                      <a:pt x="258" y="75"/>
                      <a:pt x="257" y="74"/>
                    </a:cubicBezTo>
                    <a:cubicBezTo>
                      <a:pt x="261" y="72"/>
                      <a:pt x="261" y="72"/>
                      <a:pt x="261" y="72"/>
                    </a:cubicBezTo>
                    <a:cubicBezTo>
                      <a:pt x="261" y="73"/>
                      <a:pt x="262" y="75"/>
                      <a:pt x="262" y="76"/>
                    </a:cubicBezTo>
                    <a:lnTo>
                      <a:pt x="259" y="78"/>
                    </a:lnTo>
                    <a:close/>
                    <a:moveTo>
                      <a:pt x="23" y="70"/>
                    </a:moveTo>
                    <a:cubicBezTo>
                      <a:pt x="19" y="68"/>
                      <a:pt x="19" y="68"/>
                      <a:pt x="19" y="68"/>
                    </a:cubicBezTo>
                    <a:cubicBezTo>
                      <a:pt x="20" y="66"/>
                      <a:pt x="21" y="65"/>
                      <a:pt x="21" y="64"/>
                    </a:cubicBezTo>
                    <a:cubicBezTo>
                      <a:pt x="25" y="66"/>
                      <a:pt x="25" y="66"/>
                      <a:pt x="25" y="66"/>
                    </a:cubicBezTo>
                    <a:cubicBezTo>
                      <a:pt x="24" y="67"/>
                      <a:pt x="23" y="69"/>
                      <a:pt x="23" y="70"/>
                    </a:cubicBezTo>
                    <a:close/>
                    <a:moveTo>
                      <a:pt x="246" y="58"/>
                    </a:moveTo>
                    <a:cubicBezTo>
                      <a:pt x="246" y="57"/>
                      <a:pt x="245" y="56"/>
                      <a:pt x="244" y="55"/>
                    </a:cubicBezTo>
                    <a:cubicBezTo>
                      <a:pt x="247" y="52"/>
                      <a:pt x="247" y="52"/>
                      <a:pt x="247" y="52"/>
                    </a:cubicBezTo>
                    <a:cubicBezTo>
                      <a:pt x="248" y="53"/>
                      <a:pt x="249" y="54"/>
                      <a:pt x="250" y="55"/>
                    </a:cubicBezTo>
                    <a:lnTo>
                      <a:pt x="246" y="58"/>
                    </a:lnTo>
                    <a:close/>
                    <a:moveTo>
                      <a:pt x="37" y="51"/>
                    </a:moveTo>
                    <a:cubicBezTo>
                      <a:pt x="34" y="48"/>
                      <a:pt x="34" y="48"/>
                      <a:pt x="34" y="48"/>
                    </a:cubicBezTo>
                    <a:cubicBezTo>
                      <a:pt x="34" y="47"/>
                      <a:pt x="35" y="46"/>
                      <a:pt x="36" y="45"/>
                    </a:cubicBezTo>
                    <a:cubicBezTo>
                      <a:pt x="39" y="48"/>
                      <a:pt x="39" y="48"/>
                      <a:pt x="39" y="48"/>
                    </a:cubicBezTo>
                    <a:cubicBezTo>
                      <a:pt x="38" y="49"/>
                      <a:pt x="37" y="50"/>
                      <a:pt x="37" y="51"/>
                    </a:cubicBezTo>
                    <a:close/>
                    <a:moveTo>
                      <a:pt x="230" y="40"/>
                    </a:moveTo>
                    <a:cubicBezTo>
                      <a:pt x="230" y="39"/>
                      <a:pt x="229" y="38"/>
                      <a:pt x="228" y="37"/>
                    </a:cubicBezTo>
                    <a:cubicBezTo>
                      <a:pt x="230" y="34"/>
                      <a:pt x="230" y="34"/>
                      <a:pt x="230" y="34"/>
                    </a:cubicBezTo>
                    <a:cubicBezTo>
                      <a:pt x="231" y="35"/>
                      <a:pt x="232" y="36"/>
                      <a:pt x="233" y="37"/>
                    </a:cubicBezTo>
                    <a:lnTo>
                      <a:pt x="230" y="40"/>
                    </a:lnTo>
                    <a:close/>
                    <a:moveTo>
                      <a:pt x="54" y="34"/>
                    </a:moveTo>
                    <a:cubicBezTo>
                      <a:pt x="51" y="31"/>
                      <a:pt x="51" y="31"/>
                      <a:pt x="51" y="31"/>
                    </a:cubicBezTo>
                    <a:cubicBezTo>
                      <a:pt x="52" y="30"/>
                      <a:pt x="53" y="29"/>
                      <a:pt x="54" y="28"/>
                    </a:cubicBezTo>
                    <a:cubicBezTo>
                      <a:pt x="57" y="32"/>
                      <a:pt x="57" y="32"/>
                      <a:pt x="57" y="32"/>
                    </a:cubicBezTo>
                    <a:cubicBezTo>
                      <a:pt x="56" y="32"/>
                      <a:pt x="55" y="33"/>
                      <a:pt x="54" y="34"/>
                    </a:cubicBezTo>
                    <a:close/>
                    <a:moveTo>
                      <a:pt x="212" y="26"/>
                    </a:moveTo>
                    <a:cubicBezTo>
                      <a:pt x="211" y="25"/>
                      <a:pt x="210" y="24"/>
                      <a:pt x="209" y="23"/>
                    </a:cubicBezTo>
                    <a:cubicBezTo>
                      <a:pt x="211" y="20"/>
                      <a:pt x="211" y="20"/>
                      <a:pt x="211" y="20"/>
                    </a:cubicBezTo>
                    <a:cubicBezTo>
                      <a:pt x="212" y="21"/>
                      <a:pt x="213" y="21"/>
                      <a:pt x="214" y="22"/>
                    </a:cubicBezTo>
                    <a:lnTo>
                      <a:pt x="212" y="26"/>
                    </a:lnTo>
                    <a:close/>
                    <a:moveTo>
                      <a:pt x="73" y="21"/>
                    </a:moveTo>
                    <a:cubicBezTo>
                      <a:pt x="71" y="17"/>
                      <a:pt x="71" y="17"/>
                      <a:pt x="71" y="17"/>
                    </a:cubicBezTo>
                    <a:cubicBezTo>
                      <a:pt x="72" y="17"/>
                      <a:pt x="74" y="16"/>
                      <a:pt x="75" y="15"/>
                    </a:cubicBezTo>
                    <a:cubicBezTo>
                      <a:pt x="77" y="19"/>
                      <a:pt x="77" y="19"/>
                      <a:pt x="77" y="19"/>
                    </a:cubicBezTo>
                    <a:cubicBezTo>
                      <a:pt x="75" y="20"/>
                      <a:pt x="74" y="20"/>
                      <a:pt x="73" y="21"/>
                    </a:cubicBezTo>
                    <a:close/>
                    <a:moveTo>
                      <a:pt x="191" y="15"/>
                    </a:moveTo>
                    <a:cubicBezTo>
                      <a:pt x="190" y="14"/>
                      <a:pt x="189" y="14"/>
                      <a:pt x="187" y="13"/>
                    </a:cubicBezTo>
                    <a:cubicBezTo>
                      <a:pt x="189" y="9"/>
                      <a:pt x="189" y="9"/>
                      <a:pt x="189" y="9"/>
                    </a:cubicBezTo>
                    <a:cubicBezTo>
                      <a:pt x="190" y="10"/>
                      <a:pt x="191" y="10"/>
                      <a:pt x="193" y="11"/>
                    </a:cubicBezTo>
                    <a:lnTo>
                      <a:pt x="191" y="15"/>
                    </a:lnTo>
                    <a:close/>
                    <a:moveTo>
                      <a:pt x="95" y="11"/>
                    </a:moveTo>
                    <a:cubicBezTo>
                      <a:pt x="93" y="7"/>
                      <a:pt x="93" y="7"/>
                      <a:pt x="93" y="7"/>
                    </a:cubicBezTo>
                    <a:cubicBezTo>
                      <a:pt x="95" y="7"/>
                      <a:pt x="96" y="7"/>
                      <a:pt x="97" y="6"/>
                    </a:cubicBezTo>
                    <a:cubicBezTo>
                      <a:pt x="98" y="10"/>
                      <a:pt x="98" y="10"/>
                      <a:pt x="98" y="10"/>
                    </a:cubicBezTo>
                    <a:cubicBezTo>
                      <a:pt x="97" y="10"/>
                      <a:pt x="96" y="11"/>
                      <a:pt x="95" y="11"/>
                    </a:cubicBezTo>
                    <a:close/>
                    <a:moveTo>
                      <a:pt x="169" y="7"/>
                    </a:moveTo>
                    <a:cubicBezTo>
                      <a:pt x="167" y="7"/>
                      <a:pt x="166" y="7"/>
                      <a:pt x="165" y="6"/>
                    </a:cubicBezTo>
                    <a:cubicBezTo>
                      <a:pt x="165" y="3"/>
                      <a:pt x="165" y="3"/>
                      <a:pt x="165" y="3"/>
                    </a:cubicBezTo>
                    <a:cubicBezTo>
                      <a:pt x="167" y="3"/>
                      <a:pt x="168" y="3"/>
                      <a:pt x="169" y="3"/>
                    </a:cubicBezTo>
                    <a:lnTo>
                      <a:pt x="169" y="7"/>
                    </a:lnTo>
                    <a:close/>
                    <a:moveTo>
                      <a:pt x="118" y="6"/>
                    </a:moveTo>
                    <a:cubicBezTo>
                      <a:pt x="117" y="2"/>
                      <a:pt x="117" y="2"/>
                      <a:pt x="117" y="2"/>
                    </a:cubicBezTo>
                    <a:cubicBezTo>
                      <a:pt x="118" y="1"/>
                      <a:pt x="120" y="1"/>
                      <a:pt x="121" y="1"/>
                    </a:cubicBezTo>
                    <a:cubicBezTo>
                      <a:pt x="122" y="5"/>
                      <a:pt x="122" y="5"/>
                      <a:pt x="122" y="5"/>
                    </a:cubicBezTo>
                    <a:cubicBezTo>
                      <a:pt x="120" y="5"/>
                      <a:pt x="119" y="5"/>
                      <a:pt x="118" y="6"/>
                    </a:cubicBezTo>
                    <a:close/>
                    <a:moveTo>
                      <a:pt x="145" y="4"/>
                    </a:moveTo>
                    <a:cubicBezTo>
                      <a:pt x="144" y="4"/>
                      <a:pt x="142" y="4"/>
                      <a:pt x="141" y="4"/>
                    </a:cubicBezTo>
                    <a:cubicBezTo>
                      <a:pt x="141" y="0"/>
                      <a:pt x="141" y="0"/>
                      <a:pt x="141" y="0"/>
                    </a:cubicBezTo>
                    <a:cubicBezTo>
                      <a:pt x="143" y="0"/>
                      <a:pt x="144" y="0"/>
                      <a:pt x="145" y="0"/>
                    </a:cubicBezTo>
                    <a:lnTo>
                      <a:pt x="145" y="4"/>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A2A2A2"/>
                  </a:buClr>
                  <a:buSzPct val="70000"/>
                  <a:buFont typeface="Monotype Sorts" pitchFamily="2" charset="2"/>
                  <a:buNone/>
                  <a:tabLst/>
                  <a:defRPr/>
                </a:pPr>
                <a:endParaRPr kumimoji="0" lang="en-US" altLang="zh-CN" sz="2800" b="0" i="0" u="none" strike="noStrike" kern="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48" name="组合 104">
              <a:extLst>
                <a:ext uri="{FF2B5EF4-FFF2-40B4-BE49-F238E27FC236}">
                  <a16:creationId xmlns:a16="http://schemas.microsoft.com/office/drawing/2014/main" id="{10A314AD-77C9-4565-A4E2-DFBFE94A8E6E}"/>
                </a:ext>
              </a:extLst>
            </p:cNvPr>
            <p:cNvGrpSpPr/>
            <p:nvPr/>
          </p:nvGrpSpPr>
          <p:grpSpPr>
            <a:xfrm>
              <a:off x="9014969" y="3924872"/>
              <a:ext cx="402218" cy="387569"/>
              <a:chOff x="4346832" y="2619896"/>
              <a:chExt cx="296081" cy="314224"/>
            </a:xfrm>
          </p:grpSpPr>
          <p:grpSp>
            <p:nvGrpSpPr>
              <p:cNvPr id="49" name="组合 105">
                <a:extLst>
                  <a:ext uri="{FF2B5EF4-FFF2-40B4-BE49-F238E27FC236}">
                    <a16:creationId xmlns:a16="http://schemas.microsoft.com/office/drawing/2014/main" id="{179007CD-B5CB-44EC-AABB-07E791636BDD}"/>
                  </a:ext>
                </a:extLst>
              </p:cNvPr>
              <p:cNvGrpSpPr/>
              <p:nvPr/>
            </p:nvGrpSpPr>
            <p:grpSpPr>
              <a:xfrm>
                <a:off x="4369395" y="2641746"/>
                <a:ext cx="250878" cy="264408"/>
                <a:chOff x="3191322" y="2118626"/>
                <a:chExt cx="250878" cy="264408"/>
              </a:xfrm>
            </p:grpSpPr>
            <p:sp>
              <p:nvSpPr>
                <p:cNvPr id="51" name="Freeform 30">
                  <a:extLst>
                    <a:ext uri="{FF2B5EF4-FFF2-40B4-BE49-F238E27FC236}">
                      <a16:creationId xmlns:a16="http://schemas.microsoft.com/office/drawing/2014/main" id="{483B9193-7A03-469B-83D2-2EA91DFB0045}"/>
                    </a:ext>
                  </a:extLst>
                </p:cNvPr>
                <p:cNvSpPr>
                  <a:spLocks noEditPoints="1"/>
                </p:cNvSpPr>
                <p:nvPr/>
              </p:nvSpPr>
              <p:spPr bwMode="auto">
                <a:xfrm>
                  <a:off x="3255367" y="2169724"/>
                  <a:ext cx="122788" cy="162212"/>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A2A2A2"/>
                    </a:buClr>
                    <a:buSzPct val="70000"/>
                    <a:buFont typeface="Monotype Sorts" pitchFamily="2" charset="2"/>
                    <a:buNone/>
                    <a:tabLst/>
                    <a:defRPr/>
                  </a:pPr>
                  <a:endParaRPr kumimoji="0" lang="en-US" altLang="zh-CN" sz="2800" b="0" i="0" u="none" strike="noStrike" kern="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2" name="Oval 7">
                  <a:extLst>
                    <a:ext uri="{FF2B5EF4-FFF2-40B4-BE49-F238E27FC236}">
                      <a16:creationId xmlns:a16="http://schemas.microsoft.com/office/drawing/2014/main" id="{75F25BA2-24D6-4964-A4A3-57E5CEC26A8E}"/>
                    </a:ext>
                  </a:extLst>
                </p:cNvPr>
                <p:cNvSpPr>
                  <a:spLocks noChangeArrowheads="1"/>
                </p:cNvSpPr>
                <p:nvPr/>
              </p:nvSpPr>
              <p:spPr bwMode="auto">
                <a:xfrm>
                  <a:off x="3191322" y="2118626"/>
                  <a:ext cx="250878" cy="264408"/>
                </a:xfrm>
                <a:prstGeom prst="ellipse">
                  <a:avLst/>
                </a:prstGeom>
                <a:noFill/>
                <a:ln w="6350" cap="flat">
                  <a:solidFill>
                    <a:srgbClr val="2298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A2A2A2"/>
                    </a:buClr>
                    <a:buSzPct val="70000"/>
                    <a:buFont typeface="Monotype Sorts" pitchFamily="2" charset="2"/>
                    <a:buNone/>
                    <a:tabLst/>
                    <a:defRPr/>
                  </a:pPr>
                  <a:endParaRPr kumimoji="0" lang="en-US" altLang="zh-CN" sz="2800" b="0" i="0" u="none" strike="noStrike" kern="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50" name="Freeform 6">
                <a:extLst>
                  <a:ext uri="{FF2B5EF4-FFF2-40B4-BE49-F238E27FC236}">
                    <a16:creationId xmlns:a16="http://schemas.microsoft.com/office/drawing/2014/main" id="{05D6B5A7-FFAB-430B-B459-E86B86867296}"/>
                  </a:ext>
                </a:extLst>
              </p:cNvPr>
              <p:cNvSpPr>
                <a:spLocks noEditPoints="1"/>
              </p:cNvSpPr>
              <p:nvPr/>
            </p:nvSpPr>
            <p:spPr bwMode="auto">
              <a:xfrm>
                <a:off x="4346832" y="2619896"/>
                <a:ext cx="296081" cy="314224"/>
              </a:xfrm>
              <a:custGeom>
                <a:avLst/>
                <a:gdLst>
                  <a:gd name="T0" fmla="*/ 134 w 277"/>
                  <a:gd name="T1" fmla="*/ 274 h 278"/>
                  <a:gd name="T2" fmla="*/ 158 w 277"/>
                  <a:gd name="T3" fmla="*/ 276 h 278"/>
                  <a:gd name="T4" fmla="*/ 162 w 277"/>
                  <a:gd name="T5" fmla="*/ 276 h 278"/>
                  <a:gd name="T6" fmla="*/ 110 w 277"/>
                  <a:gd name="T7" fmla="*/ 275 h 278"/>
                  <a:gd name="T8" fmla="*/ 114 w 277"/>
                  <a:gd name="T9" fmla="*/ 276 h 278"/>
                  <a:gd name="T10" fmla="*/ 184 w 277"/>
                  <a:gd name="T11" fmla="*/ 266 h 278"/>
                  <a:gd name="T12" fmla="*/ 90 w 277"/>
                  <a:gd name="T13" fmla="*/ 269 h 278"/>
                  <a:gd name="T14" fmla="*/ 91 w 277"/>
                  <a:gd name="T15" fmla="*/ 265 h 278"/>
                  <a:gd name="T16" fmla="*/ 202 w 277"/>
                  <a:gd name="T17" fmla="*/ 258 h 278"/>
                  <a:gd name="T18" fmla="*/ 204 w 277"/>
                  <a:gd name="T19" fmla="*/ 261 h 278"/>
                  <a:gd name="T20" fmla="*/ 67 w 277"/>
                  <a:gd name="T21" fmla="*/ 253 h 278"/>
                  <a:gd name="T22" fmla="*/ 224 w 277"/>
                  <a:gd name="T23" fmla="*/ 248 h 278"/>
                  <a:gd name="T24" fmla="*/ 227 w 277"/>
                  <a:gd name="T25" fmla="*/ 246 h 278"/>
                  <a:gd name="T26" fmla="*/ 45 w 277"/>
                  <a:gd name="T27" fmla="*/ 242 h 278"/>
                  <a:gd name="T28" fmla="*/ 48 w 277"/>
                  <a:gd name="T29" fmla="*/ 244 h 278"/>
                  <a:gd name="T30" fmla="*/ 242 w 277"/>
                  <a:gd name="T31" fmla="*/ 226 h 278"/>
                  <a:gd name="T32" fmla="*/ 31 w 277"/>
                  <a:gd name="T33" fmla="*/ 227 h 278"/>
                  <a:gd name="T34" fmla="*/ 34 w 277"/>
                  <a:gd name="T35" fmla="*/ 225 h 278"/>
                  <a:gd name="T36" fmla="*/ 253 w 277"/>
                  <a:gd name="T37" fmla="*/ 210 h 278"/>
                  <a:gd name="T38" fmla="*/ 257 w 277"/>
                  <a:gd name="T39" fmla="*/ 212 h 278"/>
                  <a:gd name="T40" fmla="*/ 19 w 277"/>
                  <a:gd name="T41" fmla="*/ 202 h 278"/>
                  <a:gd name="T42" fmla="*/ 268 w 277"/>
                  <a:gd name="T43" fmla="*/ 190 h 278"/>
                  <a:gd name="T44" fmla="*/ 269 w 277"/>
                  <a:gd name="T45" fmla="*/ 187 h 278"/>
                  <a:gd name="T46" fmla="*/ 6 w 277"/>
                  <a:gd name="T47" fmla="*/ 181 h 278"/>
                  <a:gd name="T48" fmla="*/ 7 w 277"/>
                  <a:gd name="T49" fmla="*/ 185 h 278"/>
                  <a:gd name="T50" fmla="*/ 271 w 277"/>
                  <a:gd name="T51" fmla="*/ 162 h 278"/>
                  <a:gd name="T52" fmla="*/ 1 w 277"/>
                  <a:gd name="T53" fmla="*/ 161 h 278"/>
                  <a:gd name="T54" fmla="*/ 5 w 277"/>
                  <a:gd name="T55" fmla="*/ 161 h 278"/>
                  <a:gd name="T56" fmla="*/ 273 w 277"/>
                  <a:gd name="T57" fmla="*/ 143 h 278"/>
                  <a:gd name="T58" fmla="*/ 277 w 277"/>
                  <a:gd name="T59" fmla="*/ 143 h 278"/>
                  <a:gd name="T60" fmla="*/ 0 w 277"/>
                  <a:gd name="T61" fmla="*/ 133 h 278"/>
                  <a:gd name="T62" fmla="*/ 273 w 277"/>
                  <a:gd name="T63" fmla="*/ 123 h 278"/>
                  <a:gd name="T64" fmla="*/ 277 w 277"/>
                  <a:gd name="T65" fmla="*/ 122 h 278"/>
                  <a:gd name="T66" fmla="*/ 2 w 277"/>
                  <a:gd name="T67" fmla="*/ 113 h 278"/>
                  <a:gd name="T68" fmla="*/ 6 w 277"/>
                  <a:gd name="T69" fmla="*/ 114 h 278"/>
                  <a:gd name="T70" fmla="*/ 270 w 277"/>
                  <a:gd name="T71" fmla="*/ 95 h 278"/>
                  <a:gd name="T72" fmla="*/ 12 w 277"/>
                  <a:gd name="T73" fmla="*/ 91 h 278"/>
                  <a:gd name="T74" fmla="*/ 14 w 277"/>
                  <a:gd name="T75" fmla="*/ 87 h 278"/>
                  <a:gd name="T76" fmla="*/ 257 w 277"/>
                  <a:gd name="T77" fmla="*/ 74 h 278"/>
                  <a:gd name="T78" fmla="*/ 259 w 277"/>
                  <a:gd name="T79" fmla="*/ 78 h 278"/>
                  <a:gd name="T80" fmla="*/ 21 w 277"/>
                  <a:gd name="T81" fmla="*/ 64 h 278"/>
                  <a:gd name="T82" fmla="*/ 246 w 277"/>
                  <a:gd name="T83" fmla="*/ 58 h 278"/>
                  <a:gd name="T84" fmla="*/ 250 w 277"/>
                  <a:gd name="T85" fmla="*/ 55 h 278"/>
                  <a:gd name="T86" fmla="*/ 34 w 277"/>
                  <a:gd name="T87" fmla="*/ 48 h 278"/>
                  <a:gd name="T88" fmla="*/ 37 w 277"/>
                  <a:gd name="T89" fmla="*/ 51 h 278"/>
                  <a:gd name="T90" fmla="*/ 230 w 277"/>
                  <a:gd name="T91" fmla="*/ 34 h 278"/>
                  <a:gd name="T92" fmla="*/ 54 w 277"/>
                  <a:gd name="T93" fmla="*/ 34 h 278"/>
                  <a:gd name="T94" fmla="*/ 57 w 277"/>
                  <a:gd name="T95" fmla="*/ 32 h 278"/>
                  <a:gd name="T96" fmla="*/ 209 w 277"/>
                  <a:gd name="T97" fmla="*/ 23 h 278"/>
                  <a:gd name="T98" fmla="*/ 212 w 277"/>
                  <a:gd name="T99" fmla="*/ 26 h 278"/>
                  <a:gd name="T100" fmla="*/ 75 w 277"/>
                  <a:gd name="T101" fmla="*/ 15 h 278"/>
                  <a:gd name="T102" fmla="*/ 191 w 277"/>
                  <a:gd name="T103" fmla="*/ 15 h 278"/>
                  <a:gd name="T104" fmla="*/ 193 w 277"/>
                  <a:gd name="T105" fmla="*/ 11 h 278"/>
                  <a:gd name="T106" fmla="*/ 93 w 277"/>
                  <a:gd name="T107" fmla="*/ 7 h 278"/>
                  <a:gd name="T108" fmla="*/ 95 w 277"/>
                  <a:gd name="T109" fmla="*/ 11 h 278"/>
                  <a:gd name="T110" fmla="*/ 165 w 277"/>
                  <a:gd name="T111" fmla="*/ 3 h 278"/>
                  <a:gd name="T112" fmla="*/ 118 w 277"/>
                  <a:gd name="T113" fmla="*/ 6 h 278"/>
                  <a:gd name="T114" fmla="*/ 122 w 277"/>
                  <a:gd name="T115" fmla="*/ 5 h 278"/>
                  <a:gd name="T116" fmla="*/ 141 w 277"/>
                  <a:gd name="T117" fmla="*/ 4 h 278"/>
                  <a:gd name="T118" fmla="*/ 145 w 277"/>
                  <a:gd name="T119" fmla="*/ 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278">
                    <a:moveTo>
                      <a:pt x="138" y="278"/>
                    </a:moveTo>
                    <a:cubicBezTo>
                      <a:pt x="136" y="278"/>
                      <a:pt x="135" y="278"/>
                      <a:pt x="134" y="278"/>
                    </a:cubicBezTo>
                    <a:cubicBezTo>
                      <a:pt x="134" y="274"/>
                      <a:pt x="134" y="274"/>
                      <a:pt x="134" y="274"/>
                    </a:cubicBezTo>
                    <a:cubicBezTo>
                      <a:pt x="135" y="274"/>
                      <a:pt x="136" y="274"/>
                      <a:pt x="138" y="274"/>
                    </a:cubicBezTo>
                    <a:lnTo>
                      <a:pt x="138" y="278"/>
                    </a:lnTo>
                    <a:close/>
                    <a:moveTo>
                      <a:pt x="158" y="276"/>
                    </a:moveTo>
                    <a:cubicBezTo>
                      <a:pt x="157" y="272"/>
                      <a:pt x="157" y="272"/>
                      <a:pt x="157" y="272"/>
                    </a:cubicBezTo>
                    <a:cubicBezTo>
                      <a:pt x="159" y="272"/>
                      <a:pt x="160" y="272"/>
                      <a:pt x="161" y="272"/>
                    </a:cubicBezTo>
                    <a:cubicBezTo>
                      <a:pt x="162" y="276"/>
                      <a:pt x="162" y="276"/>
                      <a:pt x="162" y="276"/>
                    </a:cubicBezTo>
                    <a:cubicBezTo>
                      <a:pt x="161" y="276"/>
                      <a:pt x="159" y="276"/>
                      <a:pt x="158" y="276"/>
                    </a:cubicBezTo>
                    <a:close/>
                    <a:moveTo>
                      <a:pt x="114" y="276"/>
                    </a:moveTo>
                    <a:cubicBezTo>
                      <a:pt x="112" y="275"/>
                      <a:pt x="111" y="275"/>
                      <a:pt x="110" y="275"/>
                    </a:cubicBezTo>
                    <a:cubicBezTo>
                      <a:pt x="110" y="271"/>
                      <a:pt x="110" y="271"/>
                      <a:pt x="110" y="271"/>
                    </a:cubicBezTo>
                    <a:cubicBezTo>
                      <a:pt x="112" y="271"/>
                      <a:pt x="113" y="271"/>
                      <a:pt x="114" y="272"/>
                    </a:cubicBezTo>
                    <a:lnTo>
                      <a:pt x="114" y="276"/>
                    </a:lnTo>
                    <a:close/>
                    <a:moveTo>
                      <a:pt x="182" y="271"/>
                    </a:moveTo>
                    <a:cubicBezTo>
                      <a:pt x="180" y="267"/>
                      <a:pt x="180" y="267"/>
                      <a:pt x="180" y="267"/>
                    </a:cubicBezTo>
                    <a:cubicBezTo>
                      <a:pt x="182" y="267"/>
                      <a:pt x="183" y="266"/>
                      <a:pt x="184" y="266"/>
                    </a:cubicBezTo>
                    <a:cubicBezTo>
                      <a:pt x="185" y="270"/>
                      <a:pt x="185" y="270"/>
                      <a:pt x="185" y="270"/>
                    </a:cubicBezTo>
                    <a:cubicBezTo>
                      <a:pt x="184" y="270"/>
                      <a:pt x="183" y="271"/>
                      <a:pt x="182" y="271"/>
                    </a:cubicBezTo>
                    <a:close/>
                    <a:moveTo>
                      <a:pt x="90" y="269"/>
                    </a:moveTo>
                    <a:cubicBezTo>
                      <a:pt x="89" y="269"/>
                      <a:pt x="88" y="268"/>
                      <a:pt x="86" y="268"/>
                    </a:cubicBezTo>
                    <a:cubicBezTo>
                      <a:pt x="88" y="264"/>
                      <a:pt x="88" y="264"/>
                      <a:pt x="88" y="264"/>
                    </a:cubicBezTo>
                    <a:cubicBezTo>
                      <a:pt x="89" y="264"/>
                      <a:pt x="90" y="265"/>
                      <a:pt x="91" y="265"/>
                    </a:cubicBezTo>
                    <a:lnTo>
                      <a:pt x="90" y="269"/>
                    </a:lnTo>
                    <a:close/>
                    <a:moveTo>
                      <a:pt x="204" y="261"/>
                    </a:moveTo>
                    <a:cubicBezTo>
                      <a:pt x="202" y="258"/>
                      <a:pt x="202" y="258"/>
                      <a:pt x="202" y="258"/>
                    </a:cubicBezTo>
                    <a:cubicBezTo>
                      <a:pt x="203" y="257"/>
                      <a:pt x="204" y="257"/>
                      <a:pt x="206" y="256"/>
                    </a:cubicBezTo>
                    <a:cubicBezTo>
                      <a:pt x="208" y="259"/>
                      <a:pt x="208" y="259"/>
                      <a:pt x="208" y="259"/>
                    </a:cubicBezTo>
                    <a:cubicBezTo>
                      <a:pt x="206" y="260"/>
                      <a:pt x="205" y="261"/>
                      <a:pt x="204" y="261"/>
                    </a:cubicBezTo>
                    <a:close/>
                    <a:moveTo>
                      <a:pt x="68" y="259"/>
                    </a:moveTo>
                    <a:cubicBezTo>
                      <a:pt x="67" y="258"/>
                      <a:pt x="66" y="257"/>
                      <a:pt x="65" y="256"/>
                    </a:cubicBezTo>
                    <a:cubicBezTo>
                      <a:pt x="67" y="253"/>
                      <a:pt x="67" y="253"/>
                      <a:pt x="67" y="253"/>
                    </a:cubicBezTo>
                    <a:cubicBezTo>
                      <a:pt x="68" y="254"/>
                      <a:pt x="69" y="254"/>
                      <a:pt x="70" y="255"/>
                    </a:cubicBezTo>
                    <a:lnTo>
                      <a:pt x="68" y="259"/>
                    </a:lnTo>
                    <a:close/>
                    <a:moveTo>
                      <a:pt x="224" y="248"/>
                    </a:moveTo>
                    <a:cubicBezTo>
                      <a:pt x="222" y="245"/>
                      <a:pt x="222" y="245"/>
                      <a:pt x="222" y="245"/>
                    </a:cubicBezTo>
                    <a:cubicBezTo>
                      <a:pt x="223" y="244"/>
                      <a:pt x="224" y="243"/>
                      <a:pt x="225" y="243"/>
                    </a:cubicBezTo>
                    <a:cubicBezTo>
                      <a:pt x="227" y="246"/>
                      <a:pt x="227" y="246"/>
                      <a:pt x="227" y="246"/>
                    </a:cubicBezTo>
                    <a:cubicBezTo>
                      <a:pt x="226" y="246"/>
                      <a:pt x="225" y="247"/>
                      <a:pt x="224" y="248"/>
                    </a:cubicBezTo>
                    <a:close/>
                    <a:moveTo>
                      <a:pt x="48" y="244"/>
                    </a:moveTo>
                    <a:cubicBezTo>
                      <a:pt x="47" y="244"/>
                      <a:pt x="46" y="243"/>
                      <a:pt x="45" y="242"/>
                    </a:cubicBezTo>
                    <a:cubicBezTo>
                      <a:pt x="48" y="239"/>
                      <a:pt x="48" y="239"/>
                      <a:pt x="48" y="239"/>
                    </a:cubicBezTo>
                    <a:cubicBezTo>
                      <a:pt x="49" y="240"/>
                      <a:pt x="50" y="241"/>
                      <a:pt x="51" y="241"/>
                    </a:cubicBezTo>
                    <a:lnTo>
                      <a:pt x="48" y="244"/>
                    </a:lnTo>
                    <a:close/>
                    <a:moveTo>
                      <a:pt x="242" y="232"/>
                    </a:moveTo>
                    <a:cubicBezTo>
                      <a:pt x="239" y="229"/>
                      <a:pt x="239" y="229"/>
                      <a:pt x="239" y="229"/>
                    </a:cubicBezTo>
                    <a:cubicBezTo>
                      <a:pt x="240" y="228"/>
                      <a:pt x="241" y="227"/>
                      <a:pt x="242" y="226"/>
                    </a:cubicBezTo>
                    <a:cubicBezTo>
                      <a:pt x="245" y="228"/>
                      <a:pt x="245" y="228"/>
                      <a:pt x="245" y="228"/>
                    </a:cubicBezTo>
                    <a:cubicBezTo>
                      <a:pt x="244" y="230"/>
                      <a:pt x="243" y="231"/>
                      <a:pt x="242" y="232"/>
                    </a:cubicBezTo>
                    <a:close/>
                    <a:moveTo>
                      <a:pt x="31" y="227"/>
                    </a:moveTo>
                    <a:cubicBezTo>
                      <a:pt x="30" y="226"/>
                      <a:pt x="30" y="225"/>
                      <a:pt x="29" y="224"/>
                    </a:cubicBezTo>
                    <a:cubicBezTo>
                      <a:pt x="32" y="221"/>
                      <a:pt x="32" y="221"/>
                      <a:pt x="32" y="221"/>
                    </a:cubicBezTo>
                    <a:cubicBezTo>
                      <a:pt x="33" y="222"/>
                      <a:pt x="34" y="224"/>
                      <a:pt x="34" y="225"/>
                    </a:cubicBezTo>
                    <a:lnTo>
                      <a:pt x="31" y="227"/>
                    </a:lnTo>
                    <a:close/>
                    <a:moveTo>
                      <a:pt x="257" y="212"/>
                    </a:moveTo>
                    <a:cubicBezTo>
                      <a:pt x="253" y="210"/>
                      <a:pt x="253" y="210"/>
                      <a:pt x="253" y="210"/>
                    </a:cubicBezTo>
                    <a:cubicBezTo>
                      <a:pt x="254" y="209"/>
                      <a:pt x="255" y="208"/>
                      <a:pt x="255" y="207"/>
                    </a:cubicBezTo>
                    <a:cubicBezTo>
                      <a:pt x="259" y="209"/>
                      <a:pt x="259" y="209"/>
                      <a:pt x="259" y="209"/>
                    </a:cubicBezTo>
                    <a:cubicBezTo>
                      <a:pt x="258" y="210"/>
                      <a:pt x="257" y="211"/>
                      <a:pt x="257" y="212"/>
                    </a:cubicBezTo>
                    <a:close/>
                    <a:moveTo>
                      <a:pt x="18" y="207"/>
                    </a:moveTo>
                    <a:cubicBezTo>
                      <a:pt x="17" y="206"/>
                      <a:pt x="16" y="205"/>
                      <a:pt x="16" y="203"/>
                    </a:cubicBezTo>
                    <a:cubicBezTo>
                      <a:pt x="19" y="202"/>
                      <a:pt x="19" y="202"/>
                      <a:pt x="19" y="202"/>
                    </a:cubicBezTo>
                    <a:cubicBezTo>
                      <a:pt x="20" y="203"/>
                      <a:pt x="20" y="204"/>
                      <a:pt x="21" y="205"/>
                    </a:cubicBezTo>
                    <a:lnTo>
                      <a:pt x="18" y="207"/>
                    </a:lnTo>
                    <a:close/>
                    <a:moveTo>
                      <a:pt x="268" y="190"/>
                    </a:moveTo>
                    <a:cubicBezTo>
                      <a:pt x="264" y="189"/>
                      <a:pt x="264" y="189"/>
                      <a:pt x="264" y="189"/>
                    </a:cubicBezTo>
                    <a:cubicBezTo>
                      <a:pt x="264" y="188"/>
                      <a:pt x="265" y="186"/>
                      <a:pt x="265" y="185"/>
                    </a:cubicBezTo>
                    <a:cubicBezTo>
                      <a:pt x="269" y="187"/>
                      <a:pt x="269" y="187"/>
                      <a:pt x="269" y="187"/>
                    </a:cubicBezTo>
                    <a:cubicBezTo>
                      <a:pt x="269" y="188"/>
                      <a:pt x="268" y="189"/>
                      <a:pt x="268" y="190"/>
                    </a:cubicBezTo>
                    <a:close/>
                    <a:moveTo>
                      <a:pt x="7" y="185"/>
                    </a:moveTo>
                    <a:cubicBezTo>
                      <a:pt x="7" y="184"/>
                      <a:pt x="7" y="182"/>
                      <a:pt x="6" y="181"/>
                    </a:cubicBezTo>
                    <a:cubicBezTo>
                      <a:pt x="10" y="180"/>
                      <a:pt x="10" y="180"/>
                      <a:pt x="10" y="180"/>
                    </a:cubicBezTo>
                    <a:cubicBezTo>
                      <a:pt x="10" y="181"/>
                      <a:pt x="11" y="182"/>
                      <a:pt x="11" y="184"/>
                    </a:cubicBezTo>
                    <a:lnTo>
                      <a:pt x="7" y="185"/>
                    </a:lnTo>
                    <a:close/>
                    <a:moveTo>
                      <a:pt x="275" y="167"/>
                    </a:moveTo>
                    <a:cubicBezTo>
                      <a:pt x="271" y="166"/>
                      <a:pt x="271" y="166"/>
                      <a:pt x="271" y="166"/>
                    </a:cubicBezTo>
                    <a:cubicBezTo>
                      <a:pt x="271" y="165"/>
                      <a:pt x="271" y="164"/>
                      <a:pt x="271" y="162"/>
                    </a:cubicBezTo>
                    <a:cubicBezTo>
                      <a:pt x="275" y="163"/>
                      <a:pt x="275" y="163"/>
                      <a:pt x="275" y="163"/>
                    </a:cubicBezTo>
                    <a:cubicBezTo>
                      <a:pt x="275" y="164"/>
                      <a:pt x="275" y="166"/>
                      <a:pt x="275" y="167"/>
                    </a:cubicBezTo>
                    <a:close/>
                    <a:moveTo>
                      <a:pt x="1" y="161"/>
                    </a:moveTo>
                    <a:cubicBezTo>
                      <a:pt x="1" y="160"/>
                      <a:pt x="1" y="159"/>
                      <a:pt x="1" y="157"/>
                    </a:cubicBezTo>
                    <a:cubicBezTo>
                      <a:pt x="5" y="157"/>
                      <a:pt x="5" y="157"/>
                      <a:pt x="5" y="157"/>
                    </a:cubicBezTo>
                    <a:cubicBezTo>
                      <a:pt x="5" y="158"/>
                      <a:pt x="5" y="159"/>
                      <a:pt x="5" y="161"/>
                    </a:cubicBezTo>
                    <a:lnTo>
                      <a:pt x="1" y="161"/>
                    </a:lnTo>
                    <a:close/>
                    <a:moveTo>
                      <a:pt x="277" y="143"/>
                    </a:moveTo>
                    <a:cubicBezTo>
                      <a:pt x="273" y="143"/>
                      <a:pt x="273" y="143"/>
                      <a:pt x="273" y="143"/>
                    </a:cubicBezTo>
                    <a:cubicBezTo>
                      <a:pt x="273" y="141"/>
                      <a:pt x="273" y="140"/>
                      <a:pt x="273" y="139"/>
                    </a:cubicBezTo>
                    <a:cubicBezTo>
                      <a:pt x="277" y="139"/>
                      <a:pt x="277" y="139"/>
                      <a:pt x="277" y="139"/>
                    </a:cubicBezTo>
                    <a:cubicBezTo>
                      <a:pt x="277" y="140"/>
                      <a:pt x="277" y="142"/>
                      <a:pt x="277" y="143"/>
                    </a:cubicBezTo>
                    <a:close/>
                    <a:moveTo>
                      <a:pt x="4" y="137"/>
                    </a:moveTo>
                    <a:cubicBezTo>
                      <a:pt x="0" y="137"/>
                      <a:pt x="0" y="137"/>
                      <a:pt x="0" y="137"/>
                    </a:cubicBezTo>
                    <a:cubicBezTo>
                      <a:pt x="0" y="136"/>
                      <a:pt x="0" y="134"/>
                      <a:pt x="0" y="133"/>
                    </a:cubicBezTo>
                    <a:cubicBezTo>
                      <a:pt x="4" y="133"/>
                      <a:pt x="4" y="133"/>
                      <a:pt x="4" y="133"/>
                    </a:cubicBezTo>
                    <a:cubicBezTo>
                      <a:pt x="4" y="135"/>
                      <a:pt x="4" y="136"/>
                      <a:pt x="4" y="137"/>
                    </a:cubicBezTo>
                    <a:close/>
                    <a:moveTo>
                      <a:pt x="273" y="123"/>
                    </a:moveTo>
                    <a:cubicBezTo>
                      <a:pt x="272" y="121"/>
                      <a:pt x="272" y="120"/>
                      <a:pt x="272" y="119"/>
                    </a:cubicBezTo>
                    <a:cubicBezTo>
                      <a:pt x="276" y="118"/>
                      <a:pt x="276" y="118"/>
                      <a:pt x="276" y="118"/>
                    </a:cubicBezTo>
                    <a:cubicBezTo>
                      <a:pt x="276" y="119"/>
                      <a:pt x="276" y="121"/>
                      <a:pt x="277" y="122"/>
                    </a:cubicBezTo>
                    <a:lnTo>
                      <a:pt x="273" y="123"/>
                    </a:lnTo>
                    <a:close/>
                    <a:moveTo>
                      <a:pt x="6" y="114"/>
                    </a:moveTo>
                    <a:cubicBezTo>
                      <a:pt x="2" y="113"/>
                      <a:pt x="2" y="113"/>
                      <a:pt x="2" y="113"/>
                    </a:cubicBezTo>
                    <a:cubicBezTo>
                      <a:pt x="2" y="112"/>
                      <a:pt x="3" y="110"/>
                      <a:pt x="3" y="109"/>
                    </a:cubicBezTo>
                    <a:cubicBezTo>
                      <a:pt x="7" y="110"/>
                      <a:pt x="7" y="110"/>
                      <a:pt x="7" y="110"/>
                    </a:cubicBezTo>
                    <a:cubicBezTo>
                      <a:pt x="7" y="111"/>
                      <a:pt x="6" y="112"/>
                      <a:pt x="6" y="114"/>
                    </a:cubicBezTo>
                    <a:close/>
                    <a:moveTo>
                      <a:pt x="268" y="100"/>
                    </a:moveTo>
                    <a:cubicBezTo>
                      <a:pt x="267" y="98"/>
                      <a:pt x="267" y="97"/>
                      <a:pt x="266" y="96"/>
                    </a:cubicBezTo>
                    <a:cubicBezTo>
                      <a:pt x="270" y="95"/>
                      <a:pt x="270" y="95"/>
                      <a:pt x="270" y="95"/>
                    </a:cubicBezTo>
                    <a:cubicBezTo>
                      <a:pt x="271" y="96"/>
                      <a:pt x="271" y="97"/>
                      <a:pt x="272" y="98"/>
                    </a:cubicBezTo>
                    <a:lnTo>
                      <a:pt x="268" y="100"/>
                    </a:lnTo>
                    <a:close/>
                    <a:moveTo>
                      <a:pt x="12" y="91"/>
                    </a:moveTo>
                    <a:cubicBezTo>
                      <a:pt x="9" y="89"/>
                      <a:pt x="9" y="89"/>
                      <a:pt x="9" y="89"/>
                    </a:cubicBezTo>
                    <a:cubicBezTo>
                      <a:pt x="9" y="88"/>
                      <a:pt x="10" y="87"/>
                      <a:pt x="10" y="86"/>
                    </a:cubicBezTo>
                    <a:cubicBezTo>
                      <a:pt x="14" y="87"/>
                      <a:pt x="14" y="87"/>
                      <a:pt x="14" y="87"/>
                    </a:cubicBezTo>
                    <a:cubicBezTo>
                      <a:pt x="13" y="88"/>
                      <a:pt x="13" y="90"/>
                      <a:pt x="12" y="91"/>
                    </a:cubicBezTo>
                    <a:close/>
                    <a:moveTo>
                      <a:pt x="259" y="78"/>
                    </a:moveTo>
                    <a:cubicBezTo>
                      <a:pt x="258" y="76"/>
                      <a:pt x="258" y="75"/>
                      <a:pt x="257" y="74"/>
                    </a:cubicBezTo>
                    <a:cubicBezTo>
                      <a:pt x="261" y="72"/>
                      <a:pt x="261" y="72"/>
                      <a:pt x="261" y="72"/>
                    </a:cubicBezTo>
                    <a:cubicBezTo>
                      <a:pt x="261" y="73"/>
                      <a:pt x="262" y="75"/>
                      <a:pt x="262" y="76"/>
                    </a:cubicBezTo>
                    <a:lnTo>
                      <a:pt x="259" y="78"/>
                    </a:lnTo>
                    <a:close/>
                    <a:moveTo>
                      <a:pt x="23" y="70"/>
                    </a:moveTo>
                    <a:cubicBezTo>
                      <a:pt x="19" y="68"/>
                      <a:pt x="19" y="68"/>
                      <a:pt x="19" y="68"/>
                    </a:cubicBezTo>
                    <a:cubicBezTo>
                      <a:pt x="20" y="66"/>
                      <a:pt x="21" y="65"/>
                      <a:pt x="21" y="64"/>
                    </a:cubicBezTo>
                    <a:cubicBezTo>
                      <a:pt x="25" y="66"/>
                      <a:pt x="25" y="66"/>
                      <a:pt x="25" y="66"/>
                    </a:cubicBezTo>
                    <a:cubicBezTo>
                      <a:pt x="24" y="67"/>
                      <a:pt x="23" y="69"/>
                      <a:pt x="23" y="70"/>
                    </a:cubicBezTo>
                    <a:close/>
                    <a:moveTo>
                      <a:pt x="246" y="58"/>
                    </a:moveTo>
                    <a:cubicBezTo>
                      <a:pt x="246" y="57"/>
                      <a:pt x="245" y="56"/>
                      <a:pt x="244" y="55"/>
                    </a:cubicBezTo>
                    <a:cubicBezTo>
                      <a:pt x="247" y="52"/>
                      <a:pt x="247" y="52"/>
                      <a:pt x="247" y="52"/>
                    </a:cubicBezTo>
                    <a:cubicBezTo>
                      <a:pt x="248" y="53"/>
                      <a:pt x="249" y="54"/>
                      <a:pt x="250" y="55"/>
                    </a:cubicBezTo>
                    <a:lnTo>
                      <a:pt x="246" y="58"/>
                    </a:lnTo>
                    <a:close/>
                    <a:moveTo>
                      <a:pt x="37" y="51"/>
                    </a:moveTo>
                    <a:cubicBezTo>
                      <a:pt x="34" y="48"/>
                      <a:pt x="34" y="48"/>
                      <a:pt x="34" y="48"/>
                    </a:cubicBezTo>
                    <a:cubicBezTo>
                      <a:pt x="34" y="47"/>
                      <a:pt x="35" y="46"/>
                      <a:pt x="36" y="45"/>
                    </a:cubicBezTo>
                    <a:cubicBezTo>
                      <a:pt x="39" y="48"/>
                      <a:pt x="39" y="48"/>
                      <a:pt x="39" y="48"/>
                    </a:cubicBezTo>
                    <a:cubicBezTo>
                      <a:pt x="38" y="49"/>
                      <a:pt x="37" y="50"/>
                      <a:pt x="37" y="51"/>
                    </a:cubicBezTo>
                    <a:close/>
                    <a:moveTo>
                      <a:pt x="230" y="40"/>
                    </a:moveTo>
                    <a:cubicBezTo>
                      <a:pt x="230" y="39"/>
                      <a:pt x="229" y="38"/>
                      <a:pt x="228" y="37"/>
                    </a:cubicBezTo>
                    <a:cubicBezTo>
                      <a:pt x="230" y="34"/>
                      <a:pt x="230" y="34"/>
                      <a:pt x="230" y="34"/>
                    </a:cubicBezTo>
                    <a:cubicBezTo>
                      <a:pt x="231" y="35"/>
                      <a:pt x="232" y="36"/>
                      <a:pt x="233" y="37"/>
                    </a:cubicBezTo>
                    <a:lnTo>
                      <a:pt x="230" y="40"/>
                    </a:lnTo>
                    <a:close/>
                    <a:moveTo>
                      <a:pt x="54" y="34"/>
                    </a:moveTo>
                    <a:cubicBezTo>
                      <a:pt x="51" y="31"/>
                      <a:pt x="51" y="31"/>
                      <a:pt x="51" y="31"/>
                    </a:cubicBezTo>
                    <a:cubicBezTo>
                      <a:pt x="52" y="30"/>
                      <a:pt x="53" y="29"/>
                      <a:pt x="54" y="28"/>
                    </a:cubicBezTo>
                    <a:cubicBezTo>
                      <a:pt x="57" y="32"/>
                      <a:pt x="57" y="32"/>
                      <a:pt x="57" y="32"/>
                    </a:cubicBezTo>
                    <a:cubicBezTo>
                      <a:pt x="56" y="32"/>
                      <a:pt x="55" y="33"/>
                      <a:pt x="54" y="34"/>
                    </a:cubicBezTo>
                    <a:close/>
                    <a:moveTo>
                      <a:pt x="212" y="26"/>
                    </a:moveTo>
                    <a:cubicBezTo>
                      <a:pt x="211" y="25"/>
                      <a:pt x="210" y="24"/>
                      <a:pt x="209" y="23"/>
                    </a:cubicBezTo>
                    <a:cubicBezTo>
                      <a:pt x="211" y="20"/>
                      <a:pt x="211" y="20"/>
                      <a:pt x="211" y="20"/>
                    </a:cubicBezTo>
                    <a:cubicBezTo>
                      <a:pt x="212" y="21"/>
                      <a:pt x="213" y="21"/>
                      <a:pt x="214" y="22"/>
                    </a:cubicBezTo>
                    <a:lnTo>
                      <a:pt x="212" y="26"/>
                    </a:lnTo>
                    <a:close/>
                    <a:moveTo>
                      <a:pt x="73" y="21"/>
                    </a:moveTo>
                    <a:cubicBezTo>
                      <a:pt x="71" y="17"/>
                      <a:pt x="71" y="17"/>
                      <a:pt x="71" y="17"/>
                    </a:cubicBezTo>
                    <a:cubicBezTo>
                      <a:pt x="72" y="17"/>
                      <a:pt x="74" y="16"/>
                      <a:pt x="75" y="15"/>
                    </a:cubicBezTo>
                    <a:cubicBezTo>
                      <a:pt x="77" y="19"/>
                      <a:pt x="77" y="19"/>
                      <a:pt x="77" y="19"/>
                    </a:cubicBezTo>
                    <a:cubicBezTo>
                      <a:pt x="75" y="20"/>
                      <a:pt x="74" y="20"/>
                      <a:pt x="73" y="21"/>
                    </a:cubicBezTo>
                    <a:close/>
                    <a:moveTo>
                      <a:pt x="191" y="15"/>
                    </a:moveTo>
                    <a:cubicBezTo>
                      <a:pt x="190" y="14"/>
                      <a:pt x="189" y="14"/>
                      <a:pt x="187" y="13"/>
                    </a:cubicBezTo>
                    <a:cubicBezTo>
                      <a:pt x="189" y="9"/>
                      <a:pt x="189" y="9"/>
                      <a:pt x="189" y="9"/>
                    </a:cubicBezTo>
                    <a:cubicBezTo>
                      <a:pt x="190" y="10"/>
                      <a:pt x="191" y="10"/>
                      <a:pt x="193" y="11"/>
                    </a:cubicBezTo>
                    <a:lnTo>
                      <a:pt x="191" y="15"/>
                    </a:lnTo>
                    <a:close/>
                    <a:moveTo>
                      <a:pt x="95" y="11"/>
                    </a:moveTo>
                    <a:cubicBezTo>
                      <a:pt x="93" y="7"/>
                      <a:pt x="93" y="7"/>
                      <a:pt x="93" y="7"/>
                    </a:cubicBezTo>
                    <a:cubicBezTo>
                      <a:pt x="95" y="7"/>
                      <a:pt x="96" y="7"/>
                      <a:pt x="97" y="6"/>
                    </a:cubicBezTo>
                    <a:cubicBezTo>
                      <a:pt x="98" y="10"/>
                      <a:pt x="98" y="10"/>
                      <a:pt x="98" y="10"/>
                    </a:cubicBezTo>
                    <a:cubicBezTo>
                      <a:pt x="97" y="10"/>
                      <a:pt x="96" y="11"/>
                      <a:pt x="95" y="11"/>
                    </a:cubicBezTo>
                    <a:close/>
                    <a:moveTo>
                      <a:pt x="169" y="7"/>
                    </a:moveTo>
                    <a:cubicBezTo>
                      <a:pt x="167" y="7"/>
                      <a:pt x="166" y="7"/>
                      <a:pt x="165" y="6"/>
                    </a:cubicBezTo>
                    <a:cubicBezTo>
                      <a:pt x="165" y="3"/>
                      <a:pt x="165" y="3"/>
                      <a:pt x="165" y="3"/>
                    </a:cubicBezTo>
                    <a:cubicBezTo>
                      <a:pt x="167" y="3"/>
                      <a:pt x="168" y="3"/>
                      <a:pt x="169" y="3"/>
                    </a:cubicBezTo>
                    <a:lnTo>
                      <a:pt x="169" y="7"/>
                    </a:lnTo>
                    <a:close/>
                    <a:moveTo>
                      <a:pt x="118" y="6"/>
                    </a:moveTo>
                    <a:cubicBezTo>
                      <a:pt x="117" y="2"/>
                      <a:pt x="117" y="2"/>
                      <a:pt x="117" y="2"/>
                    </a:cubicBezTo>
                    <a:cubicBezTo>
                      <a:pt x="118" y="1"/>
                      <a:pt x="120" y="1"/>
                      <a:pt x="121" y="1"/>
                    </a:cubicBezTo>
                    <a:cubicBezTo>
                      <a:pt x="122" y="5"/>
                      <a:pt x="122" y="5"/>
                      <a:pt x="122" y="5"/>
                    </a:cubicBezTo>
                    <a:cubicBezTo>
                      <a:pt x="120" y="5"/>
                      <a:pt x="119" y="5"/>
                      <a:pt x="118" y="6"/>
                    </a:cubicBezTo>
                    <a:close/>
                    <a:moveTo>
                      <a:pt x="145" y="4"/>
                    </a:moveTo>
                    <a:cubicBezTo>
                      <a:pt x="144" y="4"/>
                      <a:pt x="142" y="4"/>
                      <a:pt x="141" y="4"/>
                    </a:cubicBezTo>
                    <a:cubicBezTo>
                      <a:pt x="141" y="0"/>
                      <a:pt x="141" y="0"/>
                      <a:pt x="141" y="0"/>
                    </a:cubicBezTo>
                    <a:cubicBezTo>
                      <a:pt x="143" y="0"/>
                      <a:pt x="144" y="0"/>
                      <a:pt x="145" y="0"/>
                    </a:cubicBezTo>
                    <a:lnTo>
                      <a:pt x="145" y="4"/>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A2A2A2"/>
                  </a:buClr>
                  <a:buSzPct val="70000"/>
                  <a:buFont typeface="Monotype Sorts" pitchFamily="2" charset="2"/>
                  <a:buNone/>
                  <a:tabLst/>
                  <a:defRPr/>
                </a:pPr>
                <a:endParaRPr kumimoji="0" lang="en-US" altLang="zh-CN" sz="2800" b="0" i="0" u="none" strike="noStrike" kern="0" cap="none" spc="0" normalizeH="0" baseline="0" noProof="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sp>
        <p:nvSpPr>
          <p:cNvPr id="61" name="164830378">
            <a:extLst>
              <a:ext uri="{FF2B5EF4-FFF2-40B4-BE49-F238E27FC236}">
                <a16:creationId xmlns:a16="http://schemas.microsoft.com/office/drawing/2014/main" id="{E0E2E0A8-17BC-42C3-A380-5B6C0E31AED4}"/>
              </a:ext>
            </a:extLst>
          </p:cNvPr>
          <p:cNvSpPr txBox="1"/>
          <p:nvPr/>
        </p:nvSpPr>
        <p:spPr>
          <a:xfrm>
            <a:off x="1573087" y="2404459"/>
            <a:ext cx="2823790" cy="646331"/>
          </a:xfrm>
          <a:prstGeom prst="rect">
            <a:avLst/>
          </a:prstGeom>
          <a:noFill/>
        </p:spPr>
        <p:txBody>
          <a:bodyPr wrap="square" rtlCol="0">
            <a:noAutofit/>
          </a:bodyPr>
          <a:lstStyle/>
          <a:p>
            <a:pPr lvl="0" algn="ctr" defTabSz="914400" fontAlgn="ctr">
              <a:spcBef>
                <a:spcPct val="0"/>
              </a:spcBef>
              <a:spcAft>
                <a:spcPct val="0"/>
              </a:spcAft>
              <a:buClr>
                <a:srgbClr val="A2A2A2"/>
              </a:buClr>
              <a:buSzPct val="70000"/>
              <a:defRPr/>
            </a:pPr>
            <a:r>
              <a:rPr lang="en-US" altLang="zh-CN" sz="1200" b="1" kern="0">
                <a:solidFill>
                  <a:srgbClr val="2298F0"/>
                </a:solidFill>
                <a:latin typeface="Arial" panose="020B0604020202020204" pitchFamily="34" charset="0"/>
                <a:ea typeface="微软雅黑" panose="020B0503020204020204" pitchFamily="34" charset="-122"/>
                <a:cs typeface="Arial" panose="020B0604020202020204" pitchFamily="34" charset="0"/>
              </a:rPr>
              <a:t>Elastic supply of on-demand storage resources</a:t>
            </a:r>
          </a:p>
        </p:txBody>
      </p:sp>
      <p:sp>
        <p:nvSpPr>
          <p:cNvPr id="62" name="矩形 200">
            <a:extLst>
              <a:ext uri="{FF2B5EF4-FFF2-40B4-BE49-F238E27FC236}">
                <a16:creationId xmlns:a16="http://schemas.microsoft.com/office/drawing/2014/main" id="{03A1B036-4541-48EC-B35B-8D7A57DE3F23}"/>
              </a:ext>
            </a:extLst>
          </p:cNvPr>
          <p:cNvSpPr/>
          <p:nvPr/>
        </p:nvSpPr>
        <p:spPr>
          <a:xfrm>
            <a:off x="8955692" y="4042685"/>
            <a:ext cx="777175" cy="1502644"/>
          </a:xfrm>
          <a:prstGeom prst="rect">
            <a:avLst/>
          </a:prstGeom>
          <a:solidFill>
            <a:srgbClr val="0070C0">
              <a:alpha val="10196"/>
            </a:srgbClr>
          </a:solidFill>
          <a:ln>
            <a:noFill/>
          </a:ln>
        </p:spPr>
        <p:txBody>
          <a:bodyPr vert="horz" wrap="square" lIns="91440" tIns="45720" rIns="91440" bIns="45720" numCol="1" anchor="t" anchorCtr="0" compatLnSpc="1">
            <a:prstTxWarp prst="textNoShape">
              <a:avLst/>
            </a:prstTxWarp>
            <a:noAutofit/>
          </a:bodyPr>
          <a:lstStyle/>
          <a:p>
            <a:pPr fontAlgn="ctr"/>
            <a:endParaRPr lang="en-US" altLang="zh-CN">
              <a:latin typeface="Arial" panose="020B0604020202020204" pitchFamily="34" charset="0"/>
              <a:sym typeface="+mn-lt"/>
            </a:endParaRPr>
          </a:p>
        </p:txBody>
      </p:sp>
      <p:grpSp>
        <p:nvGrpSpPr>
          <p:cNvPr id="63" name="组合 201">
            <a:extLst>
              <a:ext uri="{FF2B5EF4-FFF2-40B4-BE49-F238E27FC236}">
                <a16:creationId xmlns:a16="http://schemas.microsoft.com/office/drawing/2014/main" id="{A6C1BDAC-B2CF-4BBB-A6A3-AD1CCD15BCB8}"/>
              </a:ext>
            </a:extLst>
          </p:cNvPr>
          <p:cNvGrpSpPr/>
          <p:nvPr/>
        </p:nvGrpSpPr>
        <p:grpSpPr>
          <a:xfrm>
            <a:off x="9071483" y="4448989"/>
            <a:ext cx="554497" cy="605004"/>
            <a:chOff x="518115" y="1128139"/>
            <a:chExt cx="757055" cy="503772"/>
          </a:xfrm>
        </p:grpSpPr>
        <p:pic>
          <p:nvPicPr>
            <p:cNvPr id="64" name="Picture 3">
              <a:extLst>
                <a:ext uri="{FF2B5EF4-FFF2-40B4-BE49-F238E27FC236}">
                  <a16:creationId xmlns:a16="http://schemas.microsoft.com/office/drawing/2014/main" id="{F1E69783-F457-485C-8F4B-AF45DFB87492}"/>
                </a:ext>
              </a:extLst>
            </p:cNvPr>
            <p:cNvPicPr>
              <a:picLocks noChangeAspect="1" noChangeArrowheads="1"/>
            </p:cNvPicPr>
            <p:nvPr/>
          </p:nvPicPr>
          <p:blipFill>
            <a:blip r:embed="rId8" cstate="print"/>
            <a:srcRect/>
            <a:stretch>
              <a:fillRect/>
            </a:stretch>
          </p:blipFill>
          <p:spPr bwMode="auto">
            <a:xfrm>
              <a:off x="518115" y="1128139"/>
              <a:ext cx="757055" cy="155046"/>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pic>
          <p:nvPicPr>
            <p:cNvPr id="65" name="Picture 3">
              <a:extLst>
                <a:ext uri="{FF2B5EF4-FFF2-40B4-BE49-F238E27FC236}">
                  <a16:creationId xmlns:a16="http://schemas.microsoft.com/office/drawing/2014/main" id="{980A28B2-BB2D-4437-BBAC-1C31DB34159D}"/>
                </a:ext>
              </a:extLst>
            </p:cNvPr>
            <p:cNvPicPr>
              <a:picLocks noChangeAspect="1" noChangeArrowheads="1"/>
            </p:cNvPicPr>
            <p:nvPr/>
          </p:nvPicPr>
          <p:blipFill>
            <a:blip r:embed="rId8" cstate="print"/>
            <a:srcRect/>
            <a:stretch>
              <a:fillRect/>
            </a:stretch>
          </p:blipFill>
          <p:spPr bwMode="auto">
            <a:xfrm>
              <a:off x="518115" y="1302502"/>
              <a:ext cx="757053" cy="155046"/>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pic>
          <p:nvPicPr>
            <p:cNvPr id="66" name="Picture 3">
              <a:extLst>
                <a:ext uri="{FF2B5EF4-FFF2-40B4-BE49-F238E27FC236}">
                  <a16:creationId xmlns:a16="http://schemas.microsoft.com/office/drawing/2014/main" id="{DE844540-6973-44DD-95FD-1691B48BD6EE}"/>
                </a:ext>
              </a:extLst>
            </p:cNvPr>
            <p:cNvPicPr>
              <a:picLocks noChangeAspect="1" noChangeArrowheads="1"/>
            </p:cNvPicPr>
            <p:nvPr/>
          </p:nvPicPr>
          <p:blipFill>
            <a:blip r:embed="rId8" cstate="print"/>
            <a:srcRect/>
            <a:stretch>
              <a:fillRect/>
            </a:stretch>
          </p:blipFill>
          <p:spPr bwMode="auto">
            <a:xfrm>
              <a:off x="518115" y="1476865"/>
              <a:ext cx="757053" cy="155046"/>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grpSp>
      <p:sp>
        <p:nvSpPr>
          <p:cNvPr id="67" name="995446122">
            <a:extLst>
              <a:ext uri="{FF2B5EF4-FFF2-40B4-BE49-F238E27FC236}">
                <a16:creationId xmlns:a16="http://schemas.microsoft.com/office/drawing/2014/main" id="{BC9A9615-6194-413C-82F8-9C836EE03341}"/>
              </a:ext>
            </a:extLst>
          </p:cNvPr>
          <p:cNvSpPr/>
          <p:nvPr/>
        </p:nvSpPr>
        <p:spPr>
          <a:xfrm>
            <a:off x="8932104" y="3436025"/>
            <a:ext cx="2674617" cy="558000"/>
          </a:xfrm>
          <a:prstGeom prst="rect">
            <a:avLst/>
          </a:prstGeom>
          <a:solidFill>
            <a:srgbClr val="2298F0"/>
          </a:solidFill>
          <a:ln w="9525" cap="flat" cmpd="sng" algn="ctr">
            <a:noFill/>
            <a:prstDash val="solid"/>
          </a:ln>
          <a:effectLst/>
        </p:spPr>
        <p:txBody>
          <a:bodyPr wrap="square" rtlCol="0" anchor="ctr">
            <a:noAutofit/>
          </a:bodyPr>
          <a:lstStyle/>
          <a:p>
            <a:pPr algn="ctr" defTabSz="914037" fontAlgn="ctr"/>
            <a:r>
              <a:rPr lang="en-US" altLang="zh-CN" sz="1200" kern="0">
                <a:solidFill>
                  <a:prstClr val="white"/>
                </a:solidFill>
                <a:latin typeface="Arial" panose="020B0604020202020204" pitchFamily="34" charset="0"/>
                <a:ea typeface="微软雅黑" panose="020B0503020204020204" pitchFamily="34" charset="-122"/>
                <a:cs typeface="+mn-ea"/>
                <a:sym typeface="+mn-lt"/>
              </a:rPr>
              <a:t>Expansion by adding storage pools</a:t>
            </a:r>
          </a:p>
          <a:p>
            <a:pPr algn="ctr" defTabSz="914037" fontAlgn="ctr"/>
            <a:r>
              <a:rPr lang="en-US" altLang="zh-CN" sz="1200" kern="0">
                <a:solidFill>
                  <a:prstClr val="white"/>
                </a:solidFill>
                <a:latin typeface="Arial" panose="020B0604020202020204" pitchFamily="34" charset="0"/>
                <a:ea typeface="微软雅黑" panose="020B0503020204020204" pitchFamily="34" charset="-122"/>
                <a:cs typeface="+mn-ea"/>
                <a:sym typeface="+mn-lt"/>
              </a:rPr>
              <a:t>(1 -&gt; 128 per system)</a:t>
            </a:r>
          </a:p>
        </p:txBody>
      </p:sp>
      <p:grpSp>
        <p:nvGrpSpPr>
          <p:cNvPr id="68" name="组合 9">
            <a:extLst>
              <a:ext uri="{FF2B5EF4-FFF2-40B4-BE49-F238E27FC236}">
                <a16:creationId xmlns:a16="http://schemas.microsoft.com/office/drawing/2014/main" id="{1F85A245-A676-45E2-A423-CC57A70D739C}"/>
              </a:ext>
            </a:extLst>
          </p:cNvPr>
          <p:cNvGrpSpPr/>
          <p:nvPr/>
        </p:nvGrpSpPr>
        <p:grpSpPr>
          <a:xfrm>
            <a:off x="9979994" y="4042685"/>
            <a:ext cx="1626727" cy="1502644"/>
            <a:chOff x="9936007" y="4586039"/>
            <a:chExt cx="1070453" cy="1502644"/>
          </a:xfrm>
        </p:grpSpPr>
        <p:sp>
          <p:nvSpPr>
            <p:cNvPr id="69" name="矩形 204">
              <a:extLst>
                <a:ext uri="{FF2B5EF4-FFF2-40B4-BE49-F238E27FC236}">
                  <a16:creationId xmlns:a16="http://schemas.microsoft.com/office/drawing/2014/main" id="{5C1EB60E-BC72-47DC-94C9-10BF87191FCA}"/>
                </a:ext>
              </a:extLst>
            </p:cNvPr>
            <p:cNvSpPr/>
            <p:nvPr/>
          </p:nvSpPr>
          <p:spPr>
            <a:xfrm>
              <a:off x="9936007" y="4586039"/>
              <a:ext cx="516385" cy="1502644"/>
            </a:xfrm>
            <a:prstGeom prst="rect">
              <a:avLst/>
            </a:prstGeom>
            <a:solidFill>
              <a:srgbClr val="0070C0">
                <a:alpha val="10196"/>
              </a:srgbClr>
            </a:solidFill>
            <a:ln>
              <a:noFill/>
            </a:ln>
          </p:spPr>
          <p:txBody>
            <a:bodyPr vert="horz" wrap="square" lIns="91440" tIns="45720" rIns="91440" bIns="45720" numCol="1" anchor="t" anchorCtr="0" compatLnSpc="1">
              <a:prstTxWarp prst="textNoShape">
                <a:avLst/>
              </a:prstTxWarp>
              <a:noAutofit/>
            </a:bodyPr>
            <a:lstStyle/>
            <a:p>
              <a:pPr fontAlgn="ctr"/>
              <a:endParaRPr lang="en-US" altLang="zh-CN">
                <a:latin typeface="Arial" panose="020B0604020202020204" pitchFamily="34" charset="0"/>
                <a:sym typeface="+mn-lt"/>
              </a:endParaRPr>
            </a:p>
          </p:txBody>
        </p:sp>
        <p:sp>
          <p:nvSpPr>
            <p:cNvPr id="70" name="矩形 205">
              <a:extLst>
                <a:ext uri="{FF2B5EF4-FFF2-40B4-BE49-F238E27FC236}">
                  <a16:creationId xmlns:a16="http://schemas.microsoft.com/office/drawing/2014/main" id="{A5B9AC9F-7C4E-46CC-87CA-E7A1796A61CE}"/>
                </a:ext>
              </a:extLst>
            </p:cNvPr>
            <p:cNvSpPr/>
            <p:nvPr/>
          </p:nvSpPr>
          <p:spPr>
            <a:xfrm>
              <a:off x="10490075" y="4586039"/>
              <a:ext cx="516385" cy="1502644"/>
            </a:xfrm>
            <a:prstGeom prst="rect">
              <a:avLst/>
            </a:prstGeom>
            <a:solidFill>
              <a:srgbClr val="0070C0">
                <a:alpha val="10196"/>
              </a:srgbClr>
            </a:solidFill>
            <a:ln>
              <a:noFill/>
            </a:ln>
          </p:spPr>
          <p:txBody>
            <a:bodyPr vert="horz" wrap="square" lIns="91440" tIns="45720" rIns="91440" bIns="45720" numCol="1" anchor="t" anchorCtr="0" compatLnSpc="1">
              <a:prstTxWarp prst="textNoShape">
                <a:avLst/>
              </a:prstTxWarp>
              <a:noAutofit/>
            </a:bodyPr>
            <a:lstStyle/>
            <a:p>
              <a:pPr fontAlgn="ctr"/>
              <a:endParaRPr lang="en-US" altLang="zh-CN">
                <a:latin typeface="Arial" panose="020B0604020202020204" pitchFamily="34" charset="0"/>
                <a:sym typeface="+mn-lt"/>
              </a:endParaRPr>
            </a:p>
          </p:txBody>
        </p:sp>
      </p:grpSp>
      <p:grpSp>
        <p:nvGrpSpPr>
          <p:cNvPr id="71" name="组合 10">
            <a:extLst>
              <a:ext uri="{FF2B5EF4-FFF2-40B4-BE49-F238E27FC236}">
                <a16:creationId xmlns:a16="http://schemas.microsoft.com/office/drawing/2014/main" id="{2F8D00BF-AADA-446C-8915-90CFC7B848A5}"/>
              </a:ext>
            </a:extLst>
          </p:cNvPr>
          <p:cNvGrpSpPr/>
          <p:nvPr/>
        </p:nvGrpSpPr>
        <p:grpSpPr>
          <a:xfrm>
            <a:off x="10934221" y="4167973"/>
            <a:ext cx="544917" cy="1252067"/>
            <a:chOff x="10970224" y="4737352"/>
            <a:chExt cx="544917" cy="1032699"/>
          </a:xfrm>
        </p:grpSpPr>
        <p:grpSp>
          <p:nvGrpSpPr>
            <p:cNvPr id="72" name="组合 206">
              <a:extLst>
                <a:ext uri="{FF2B5EF4-FFF2-40B4-BE49-F238E27FC236}">
                  <a16:creationId xmlns:a16="http://schemas.microsoft.com/office/drawing/2014/main" id="{B0602668-1B55-4E43-928C-AE4B1CBD7FA5}"/>
                </a:ext>
              </a:extLst>
            </p:cNvPr>
            <p:cNvGrpSpPr/>
            <p:nvPr/>
          </p:nvGrpSpPr>
          <p:grpSpPr>
            <a:xfrm>
              <a:off x="10970224" y="4737352"/>
              <a:ext cx="544917" cy="499002"/>
              <a:chOff x="435673" y="1128139"/>
              <a:chExt cx="757054" cy="503772"/>
            </a:xfrm>
          </p:grpSpPr>
          <p:pic>
            <p:nvPicPr>
              <p:cNvPr id="77" name="Picture 3">
                <a:extLst>
                  <a:ext uri="{FF2B5EF4-FFF2-40B4-BE49-F238E27FC236}">
                    <a16:creationId xmlns:a16="http://schemas.microsoft.com/office/drawing/2014/main" id="{34D43F08-051A-4189-AF5E-7F35BB2D4814}"/>
                  </a:ext>
                </a:extLst>
              </p:cNvPr>
              <p:cNvPicPr>
                <a:picLocks noChangeAspect="1" noChangeArrowheads="1"/>
              </p:cNvPicPr>
              <p:nvPr/>
            </p:nvPicPr>
            <p:blipFill>
              <a:blip r:embed="rId8" cstate="print"/>
              <a:srcRect/>
              <a:stretch>
                <a:fillRect/>
              </a:stretch>
            </p:blipFill>
            <p:spPr bwMode="auto">
              <a:xfrm>
                <a:off x="435673" y="1128139"/>
                <a:ext cx="757054" cy="155046"/>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pic>
            <p:nvPicPr>
              <p:cNvPr id="78" name="Picture 3">
                <a:extLst>
                  <a:ext uri="{FF2B5EF4-FFF2-40B4-BE49-F238E27FC236}">
                    <a16:creationId xmlns:a16="http://schemas.microsoft.com/office/drawing/2014/main" id="{A7F6DDD7-8D07-4CD3-BFCF-8D41A533CB26}"/>
                  </a:ext>
                </a:extLst>
              </p:cNvPr>
              <p:cNvPicPr>
                <a:picLocks noChangeAspect="1" noChangeArrowheads="1"/>
              </p:cNvPicPr>
              <p:nvPr/>
            </p:nvPicPr>
            <p:blipFill>
              <a:blip r:embed="rId8" cstate="print"/>
              <a:srcRect/>
              <a:stretch>
                <a:fillRect/>
              </a:stretch>
            </p:blipFill>
            <p:spPr bwMode="auto">
              <a:xfrm>
                <a:off x="435673" y="1302502"/>
                <a:ext cx="757054" cy="155046"/>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pic>
            <p:nvPicPr>
              <p:cNvPr id="79" name="Picture 3">
                <a:extLst>
                  <a:ext uri="{FF2B5EF4-FFF2-40B4-BE49-F238E27FC236}">
                    <a16:creationId xmlns:a16="http://schemas.microsoft.com/office/drawing/2014/main" id="{2127050D-15D7-4808-A345-F5CA18A0652E}"/>
                  </a:ext>
                </a:extLst>
              </p:cNvPr>
              <p:cNvPicPr>
                <a:picLocks noChangeAspect="1" noChangeArrowheads="1"/>
              </p:cNvPicPr>
              <p:nvPr/>
            </p:nvPicPr>
            <p:blipFill>
              <a:blip r:embed="rId8" cstate="print"/>
              <a:srcRect/>
              <a:stretch>
                <a:fillRect/>
              </a:stretch>
            </p:blipFill>
            <p:spPr bwMode="auto">
              <a:xfrm>
                <a:off x="435673" y="1476865"/>
                <a:ext cx="757054" cy="155046"/>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grpSp>
        <p:grpSp>
          <p:nvGrpSpPr>
            <p:cNvPr id="73" name="组合 207">
              <a:extLst>
                <a:ext uri="{FF2B5EF4-FFF2-40B4-BE49-F238E27FC236}">
                  <a16:creationId xmlns:a16="http://schemas.microsoft.com/office/drawing/2014/main" id="{A656BF6C-4330-411D-84F0-0AC7781B1A02}"/>
                </a:ext>
              </a:extLst>
            </p:cNvPr>
            <p:cNvGrpSpPr/>
            <p:nvPr/>
          </p:nvGrpSpPr>
          <p:grpSpPr>
            <a:xfrm>
              <a:off x="10970224" y="5271049"/>
              <a:ext cx="544917" cy="499002"/>
              <a:chOff x="435673" y="1128139"/>
              <a:chExt cx="757054" cy="503772"/>
            </a:xfrm>
          </p:grpSpPr>
          <p:pic>
            <p:nvPicPr>
              <p:cNvPr id="74" name="Picture 3">
                <a:extLst>
                  <a:ext uri="{FF2B5EF4-FFF2-40B4-BE49-F238E27FC236}">
                    <a16:creationId xmlns:a16="http://schemas.microsoft.com/office/drawing/2014/main" id="{29598FE4-6585-46FD-A54E-785C2CB1C8A6}"/>
                  </a:ext>
                </a:extLst>
              </p:cNvPr>
              <p:cNvPicPr>
                <a:picLocks noChangeAspect="1" noChangeArrowheads="1"/>
              </p:cNvPicPr>
              <p:nvPr/>
            </p:nvPicPr>
            <p:blipFill>
              <a:blip r:embed="rId8" cstate="print"/>
              <a:srcRect/>
              <a:stretch>
                <a:fillRect/>
              </a:stretch>
            </p:blipFill>
            <p:spPr bwMode="auto">
              <a:xfrm>
                <a:off x="435673" y="1128139"/>
                <a:ext cx="757054" cy="155046"/>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pic>
            <p:nvPicPr>
              <p:cNvPr id="75" name="Picture 3">
                <a:extLst>
                  <a:ext uri="{FF2B5EF4-FFF2-40B4-BE49-F238E27FC236}">
                    <a16:creationId xmlns:a16="http://schemas.microsoft.com/office/drawing/2014/main" id="{950BBFBC-98D4-493F-B653-5956942C4240}"/>
                  </a:ext>
                </a:extLst>
              </p:cNvPr>
              <p:cNvPicPr>
                <a:picLocks noChangeAspect="1" noChangeArrowheads="1"/>
              </p:cNvPicPr>
              <p:nvPr/>
            </p:nvPicPr>
            <p:blipFill>
              <a:blip r:embed="rId8" cstate="print"/>
              <a:srcRect/>
              <a:stretch>
                <a:fillRect/>
              </a:stretch>
            </p:blipFill>
            <p:spPr bwMode="auto">
              <a:xfrm>
                <a:off x="435673" y="1302502"/>
                <a:ext cx="757054" cy="155046"/>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pic>
            <p:nvPicPr>
              <p:cNvPr id="76" name="Picture 3">
                <a:extLst>
                  <a:ext uri="{FF2B5EF4-FFF2-40B4-BE49-F238E27FC236}">
                    <a16:creationId xmlns:a16="http://schemas.microsoft.com/office/drawing/2014/main" id="{81583295-9C48-41A2-9830-1874EDDA44D0}"/>
                  </a:ext>
                </a:extLst>
              </p:cNvPr>
              <p:cNvPicPr>
                <a:picLocks noChangeAspect="1" noChangeArrowheads="1"/>
              </p:cNvPicPr>
              <p:nvPr/>
            </p:nvPicPr>
            <p:blipFill>
              <a:blip r:embed="rId8" cstate="print"/>
              <a:srcRect/>
              <a:stretch>
                <a:fillRect/>
              </a:stretch>
            </p:blipFill>
            <p:spPr bwMode="auto">
              <a:xfrm>
                <a:off x="435673" y="1476865"/>
                <a:ext cx="757054" cy="155046"/>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grpSp>
      </p:grpSp>
      <p:grpSp>
        <p:nvGrpSpPr>
          <p:cNvPr id="80" name="组合 208">
            <a:extLst>
              <a:ext uri="{FF2B5EF4-FFF2-40B4-BE49-F238E27FC236}">
                <a16:creationId xmlns:a16="http://schemas.microsoft.com/office/drawing/2014/main" id="{A7F9A850-56E1-4811-A49C-B56B36FD4040}"/>
              </a:ext>
            </a:extLst>
          </p:cNvPr>
          <p:cNvGrpSpPr/>
          <p:nvPr/>
        </p:nvGrpSpPr>
        <p:grpSpPr>
          <a:xfrm>
            <a:off x="10130036" y="4466115"/>
            <a:ext cx="544917" cy="605004"/>
            <a:chOff x="435673" y="1128139"/>
            <a:chExt cx="757054" cy="503772"/>
          </a:xfrm>
        </p:grpSpPr>
        <p:pic>
          <p:nvPicPr>
            <p:cNvPr id="81" name="Picture 3">
              <a:extLst>
                <a:ext uri="{FF2B5EF4-FFF2-40B4-BE49-F238E27FC236}">
                  <a16:creationId xmlns:a16="http://schemas.microsoft.com/office/drawing/2014/main" id="{47696B11-E558-4665-91B0-D9B25194DAC8}"/>
                </a:ext>
              </a:extLst>
            </p:cNvPr>
            <p:cNvPicPr>
              <a:picLocks noChangeAspect="1" noChangeArrowheads="1"/>
            </p:cNvPicPr>
            <p:nvPr/>
          </p:nvPicPr>
          <p:blipFill>
            <a:blip r:embed="rId8" cstate="print"/>
            <a:srcRect/>
            <a:stretch>
              <a:fillRect/>
            </a:stretch>
          </p:blipFill>
          <p:spPr bwMode="auto">
            <a:xfrm>
              <a:off x="435673" y="1128139"/>
              <a:ext cx="757054" cy="155046"/>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pic>
          <p:nvPicPr>
            <p:cNvPr id="82" name="Picture 3">
              <a:extLst>
                <a:ext uri="{FF2B5EF4-FFF2-40B4-BE49-F238E27FC236}">
                  <a16:creationId xmlns:a16="http://schemas.microsoft.com/office/drawing/2014/main" id="{8061FDC6-51D7-4E7B-97EF-27D770261163}"/>
                </a:ext>
              </a:extLst>
            </p:cNvPr>
            <p:cNvPicPr>
              <a:picLocks noChangeAspect="1" noChangeArrowheads="1"/>
            </p:cNvPicPr>
            <p:nvPr/>
          </p:nvPicPr>
          <p:blipFill>
            <a:blip r:embed="rId8" cstate="print"/>
            <a:srcRect/>
            <a:stretch>
              <a:fillRect/>
            </a:stretch>
          </p:blipFill>
          <p:spPr bwMode="auto">
            <a:xfrm>
              <a:off x="435673" y="1302502"/>
              <a:ext cx="757054" cy="155046"/>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pic>
          <p:nvPicPr>
            <p:cNvPr id="83" name="Picture 3">
              <a:extLst>
                <a:ext uri="{FF2B5EF4-FFF2-40B4-BE49-F238E27FC236}">
                  <a16:creationId xmlns:a16="http://schemas.microsoft.com/office/drawing/2014/main" id="{12ED50D3-0806-49CE-B60E-10563FF1BE63}"/>
                </a:ext>
              </a:extLst>
            </p:cNvPr>
            <p:cNvPicPr>
              <a:picLocks noChangeAspect="1" noChangeArrowheads="1"/>
            </p:cNvPicPr>
            <p:nvPr/>
          </p:nvPicPr>
          <p:blipFill>
            <a:blip r:embed="rId8" cstate="print"/>
            <a:srcRect/>
            <a:stretch>
              <a:fillRect/>
            </a:stretch>
          </p:blipFill>
          <p:spPr bwMode="auto">
            <a:xfrm>
              <a:off x="435673" y="1476865"/>
              <a:ext cx="757054" cy="155046"/>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grpSp>
      <p:sp>
        <p:nvSpPr>
          <p:cNvPr id="84" name="2104726822">
            <a:extLst>
              <a:ext uri="{FF2B5EF4-FFF2-40B4-BE49-F238E27FC236}">
                <a16:creationId xmlns:a16="http://schemas.microsoft.com/office/drawing/2014/main" id="{7AFD587A-AB25-4C0D-8226-AE7D2ABBEC78}"/>
              </a:ext>
            </a:extLst>
          </p:cNvPr>
          <p:cNvSpPr/>
          <p:nvPr/>
        </p:nvSpPr>
        <p:spPr>
          <a:xfrm>
            <a:off x="8932105" y="1014232"/>
            <a:ext cx="2674616" cy="559063"/>
          </a:xfrm>
          <a:prstGeom prst="rect">
            <a:avLst/>
          </a:prstGeom>
          <a:solidFill>
            <a:srgbClr val="2298F0"/>
          </a:solidFill>
          <a:ln w="9525" cap="flat" cmpd="sng" algn="ctr">
            <a:noFill/>
            <a:prstDash val="solid"/>
          </a:ln>
          <a:effectLst/>
        </p:spPr>
        <p:txBody>
          <a:bodyPr wrap="square" rtlCol="0" anchor="ctr">
            <a:noAutofit/>
          </a:bodyPr>
          <a:lstStyle/>
          <a:p>
            <a:pPr algn="ctr" defTabSz="914037" fontAlgn="ctr">
              <a:defRPr/>
            </a:pPr>
            <a:r>
              <a:rPr lang="en-US" altLang="zh-CN" sz="1200" kern="0">
                <a:solidFill>
                  <a:prstClr val="white"/>
                </a:solidFill>
                <a:latin typeface="Arial" panose="020B0604020202020204" pitchFamily="34" charset="0"/>
                <a:ea typeface="微软雅黑" panose="020B0503020204020204" pitchFamily="34" charset="-122"/>
                <a:cs typeface="+mn-ea"/>
                <a:sym typeface="+mn-lt"/>
              </a:rPr>
              <a:t>Expansion by adding nodes</a:t>
            </a:r>
          </a:p>
          <a:p>
            <a:pPr algn="ctr" defTabSz="914037" fontAlgn="ctr">
              <a:defRPr/>
            </a:pPr>
            <a:r>
              <a:rPr lang="en-US" altLang="zh-CN" sz="1200" kern="0">
                <a:solidFill>
                  <a:prstClr val="white"/>
                </a:solidFill>
                <a:latin typeface="Arial" panose="020B0604020202020204" pitchFamily="34" charset="0"/>
                <a:ea typeface="微软雅黑" panose="020B0503020204020204" pitchFamily="34" charset="-122"/>
                <a:cs typeface="+mn-ea"/>
                <a:sym typeface="+mn-lt"/>
              </a:rPr>
              <a:t>(3 -&gt; 4096 per system)</a:t>
            </a:r>
          </a:p>
        </p:txBody>
      </p:sp>
      <p:sp>
        <p:nvSpPr>
          <p:cNvPr id="85" name="371743010">
            <a:extLst>
              <a:ext uri="{FF2B5EF4-FFF2-40B4-BE49-F238E27FC236}">
                <a16:creationId xmlns:a16="http://schemas.microsoft.com/office/drawing/2014/main" id="{7126E689-80BE-4D84-BA1F-6CCD9223DBDB}"/>
              </a:ext>
            </a:extLst>
          </p:cNvPr>
          <p:cNvSpPr/>
          <p:nvPr/>
        </p:nvSpPr>
        <p:spPr>
          <a:xfrm>
            <a:off x="6169596" y="1014232"/>
            <a:ext cx="2674616" cy="559061"/>
          </a:xfrm>
          <a:prstGeom prst="rect">
            <a:avLst/>
          </a:prstGeom>
          <a:solidFill>
            <a:srgbClr val="2298F0"/>
          </a:solidFill>
          <a:ln w="9525" cap="flat" cmpd="sng" algn="ctr">
            <a:noFill/>
            <a:prstDash val="solid"/>
          </a:ln>
          <a:effectLst/>
        </p:spPr>
        <p:txBody>
          <a:bodyPr wrap="square" rtlCol="0" anchor="ctr">
            <a:noAutofit/>
          </a:bodyPr>
          <a:lstStyle/>
          <a:p>
            <a:pPr algn="ctr" defTabSz="914037" fontAlgn="ctr">
              <a:defRPr/>
            </a:pPr>
            <a:r>
              <a:rPr lang="en-US" altLang="zh-CN" sz="1200" kern="0">
                <a:solidFill>
                  <a:prstClr val="white"/>
                </a:solidFill>
                <a:latin typeface="Arial" panose="020B0604020202020204" pitchFamily="34" charset="0"/>
                <a:ea typeface="微软雅黑" panose="020B0503020204020204" pitchFamily="34" charset="-122"/>
                <a:cs typeface="+mn-ea"/>
                <a:sym typeface="+mn-lt"/>
              </a:rPr>
              <a:t>Expansion by adding disks</a:t>
            </a:r>
          </a:p>
          <a:p>
            <a:pPr algn="ctr" defTabSz="914037" fontAlgn="ctr">
              <a:defRPr/>
            </a:pPr>
            <a:r>
              <a:rPr lang="en-US" altLang="zh-CN" sz="1200" kern="0">
                <a:solidFill>
                  <a:prstClr val="white"/>
                </a:solidFill>
                <a:latin typeface="Arial" panose="020B0604020202020204" pitchFamily="34" charset="0"/>
                <a:ea typeface="微软雅黑" panose="020B0503020204020204" pitchFamily="34" charset="-122"/>
                <a:cs typeface="+mn-ea"/>
                <a:sym typeface="+mn-lt"/>
              </a:rPr>
              <a:t>(4 -&gt; 36 per node)</a:t>
            </a:r>
          </a:p>
        </p:txBody>
      </p:sp>
      <p:grpSp>
        <p:nvGrpSpPr>
          <p:cNvPr id="86" name="2028664364">
            <a:extLst>
              <a:ext uri="{FF2B5EF4-FFF2-40B4-BE49-F238E27FC236}">
                <a16:creationId xmlns:a16="http://schemas.microsoft.com/office/drawing/2014/main" id="{4329D093-C2D6-4987-BC6E-62EFA6863FB3}"/>
              </a:ext>
            </a:extLst>
          </p:cNvPr>
          <p:cNvGrpSpPr/>
          <p:nvPr/>
        </p:nvGrpSpPr>
        <p:grpSpPr>
          <a:xfrm>
            <a:off x="6169596" y="1609299"/>
            <a:ext cx="5437125" cy="1570127"/>
            <a:chOff x="6205599" y="2205658"/>
            <a:chExt cx="5437125" cy="1212411"/>
          </a:xfrm>
        </p:grpSpPr>
        <p:sp>
          <p:nvSpPr>
            <p:cNvPr id="87" name="矩形 175">
              <a:extLst>
                <a:ext uri="{FF2B5EF4-FFF2-40B4-BE49-F238E27FC236}">
                  <a16:creationId xmlns:a16="http://schemas.microsoft.com/office/drawing/2014/main" id="{ED2168E1-9550-462B-82BE-889CF3E757F9}"/>
                </a:ext>
              </a:extLst>
            </p:cNvPr>
            <p:cNvSpPr/>
            <p:nvPr/>
          </p:nvSpPr>
          <p:spPr>
            <a:xfrm>
              <a:off x="8968108" y="2205658"/>
              <a:ext cx="800763" cy="1212411"/>
            </a:xfrm>
            <a:prstGeom prst="rect">
              <a:avLst/>
            </a:prstGeom>
            <a:solidFill>
              <a:srgbClr val="0070C0">
                <a:alpha val="10196"/>
              </a:srgbClr>
            </a:solidFill>
            <a:ln>
              <a:noFill/>
            </a:ln>
          </p:spPr>
          <p:txBody>
            <a:bodyPr vert="horz" wrap="square" lIns="91440" tIns="45720" rIns="91440" bIns="45720" numCol="1" anchor="t" anchorCtr="0" compatLnSpc="1">
              <a:prstTxWarp prst="textNoShape">
                <a:avLst/>
              </a:prstTxWarp>
              <a:noAutofit/>
            </a:bodyPr>
            <a:lstStyle/>
            <a:p>
              <a:pPr fontAlgn="ctr"/>
              <a:endParaRPr lang="en-US" altLang="zh-CN">
                <a:latin typeface="Arial" panose="020B0604020202020204" pitchFamily="34" charset="0"/>
                <a:sym typeface="+mn-lt"/>
              </a:endParaRPr>
            </a:p>
          </p:txBody>
        </p:sp>
        <p:grpSp>
          <p:nvGrpSpPr>
            <p:cNvPr id="88" name="组合 176">
              <a:extLst>
                <a:ext uri="{FF2B5EF4-FFF2-40B4-BE49-F238E27FC236}">
                  <a16:creationId xmlns:a16="http://schemas.microsoft.com/office/drawing/2014/main" id="{9DC3F5D0-01F7-4ECA-9EA3-1A4963C7CC33}"/>
                </a:ext>
              </a:extLst>
            </p:cNvPr>
            <p:cNvGrpSpPr/>
            <p:nvPr/>
          </p:nvGrpSpPr>
          <p:grpSpPr>
            <a:xfrm>
              <a:off x="9107486" y="2481962"/>
              <a:ext cx="554497" cy="576062"/>
              <a:chOff x="435673" y="1077284"/>
              <a:chExt cx="757054" cy="581569"/>
            </a:xfrm>
          </p:grpSpPr>
          <p:pic>
            <p:nvPicPr>
              <p:cNvPr id="149" name="Picture 3">
                <a:extLst>
                  <a:ext uri="{FF2B5EF4-FFF2-40B4-BE49-F238E27FC236}">
                    <a16:creationId xmlns:a16="http://schemas.microsoft.com/office/drawing/2014/main" id="{F87C4F95-7C78-4360-B4AD-A6BC05DF125B}"/>
                  </a:ext>
                </a:extLst>
              </p:cNvPr>
              <p:cNvPicPr>
                <a:picLocks noChangeAspect="1" noChangeArrowheads="1"/>
              </p:cNvPicPr>
              <p:nvPr/>
            </p:nvPicPr>
            <p:blipFill>
              <a:blip r:embed="rId8" cstate="print"/>
              <a:srcRect/>
              <a:stretch>
                <a:fillRect/>
              </a:stretch>
            </p:blipFill>
            <p:spPr bwMode="auto">
              <a:xfrm>
                <a:off x="435673" y="1077284"/>
                <a:ext cx="757054" cy="155046"/>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pic>
            <p:nvPicPr>
              <p:cNvPr id="150" name="Picture 3">
                <a:extLst>
                  <a:ext uri="{FF2B5EF4-FFF2-40B4-BE49-F238E27FC236}">
                    <a16:creationId xmlns:a16="http://schemas.microsoft.com/office/drawing/2014/main" id="{507258F0-E513-423F-B0F3-68273D6A8B99}"/>
                  </a:ext>
                </a:extLst>
              </p:cNvPr>
              <p:cNvPicPr>
                <a:picLocks noChangeAspect="1" noChangeArrowheads="1"/>
              </p:cNvPicPr>
              <p:nvPr/>
            </p:nvPicPr>
            <p:blipFill>
              <a:blip r:embed="rId8" cstate="print"/>
              <a:srcRect/>
              <a:stretch>
                <a:fillRect/>
              </a:stretch>
            </p:blipFill>
            <p:spPr bwMode="auto">
              <a:xfrm>
                <a:off x="435673" y="1295372"/>
                <a:ext cx="757054" cy="155046"/>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pic>
            <p:nvPicPr>
              <p:cNvPr id="151" name="Picture 3">
                <a:extLst>
                  <a:ext uri="{FF2B5EF4-FFF2-40B4-BE49-F238E27FC236}">
                    <a16:creationId xmlns:a16="http://schemas.microsoft.com/office/drawing/2014/main" id="{C1A41C26-2E45-4B30-A137-AB881B6BDED2}"/>
                  </a:ext>
                </a:extLst>
              </p:cNvPr>
              <p:cNvPicPr>
                <a:picLocks noChangeAspect="1" noChangeArrowheads="1"/>
              </p:cNvPicPr>
              <p:nvPr/>
            </p:nvPicPr>
            <p:blipFill>
              <a:blip r:embed="rId8" cstate="print"/>
              <a:srcRect/>
              <a:stretch>
                <a:fillRect/>
              </a:stretch>
            </p:blipFill>
            <p:spPr bwMode="auto">
              <a:xfrm>
                <a:off x="435673" y="1503807"/>
                <a:ext cx="757054" cy="155046"/>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grpSp>
        <p:sp>
          <p:nvSpPr>
            <p:cNvPr id="89" name="矩形 177">
              <a:extLst>
                <a:ext uri="{FF2B5EF4-FFF2-40B4-BE49-F238E27FC236}">
                  <a16:creationId xmlns:a16="http://schemas.microsoft.com/office/drawing/2014/main" id="{BF6CF224-7FD3-44D3-9646-8DF9E51A10AC}"/>
                </a:ext>
              </a:extLst>
            </p:cNvPr>
            <p:cNvSpPr/>
            <p:nvPr/>
          </p:nvSpPr>
          <p:spPr>
            <a:xfrm>
              <a:off x="10015997" y="2205658"/>
              <a:ext cx="1626727" cy="1212411"/>
            </a:xfrm>
            <a:prstGeom prst="rect">
              <a:avLst/>
            </a:prstGeom>
            <a:solidFill>
              <a:srgbClr val="0070C0">
                <a:alpha val="10196"/>
              </a:srgbClr>
            </a:solidFill>
            <a:ln>
              <a:noFill/>
            </a:ln>
          </p:spPr>
          <p:txBody>
            <a:bodyPr vert="horz" wrap="square" lIns="91440" tIns="45720" rIns="91440" bIns="45720" numCol="1" anchor="t" anchorCtr="0" compatLnSpc="1">
              <a:prstTxWarp prst="textNoShape">
                <a:avLst/>
              </a:prstTxWarp>
              <a:noAutofit/>
            </a:bodyPr>
            <a:lstStyle/>
            <a:p>
              <a:pPr fontAlgn="ctr"/>
              <a:endParaRPr lang="en-US" altLang="zh-CN">
                <a:latin typeface="Arial" panose="020B0604020202020204" pitchFamily="34" charset="0"/>
                <a:sym typeface="+mn-lt"/>
              </a:endParaRPr>
            </a:p>
          </p:txBody>
        </p:sp>
        <p:grpSp>
          <p:nvGrpSpPr>
            <p:cNvPr id="90" name="组合 7">
              <a:extLst>
                <a:ext uri="{FF2B5EF4-FFF2-40B4-BE49-F238E27FC236}">
                  <a16:creationId xmlns:a16="http://schemas.microsoft.com/office/drawing/2014/main" id="{2DADED00-56B8-49F8-93D2-5E66AB7A3327}"/>
                </a:ext>
              </a:extLst>
            </p:cNvPr>
            <p:cNvGrpSpPr/>
            <p:nvPr/>
          </p:nvGrpSpPr>
          <p:grpSpPr>
            <a:xfrm>
              <a:off x="10166038" y="2283935"/>
              <a:ext cx="1296144" cy="1055405"/>
              <a:chOff x="10166039" y="2338045"/>
              <a:chExt cx="1005666" cy="1055405"/>
            </a:xfrm>
          </p:grpSpPr>
          <p:pic>
            <p:nvPicPr>
              <p:cNvPr id="136" name="Picture 3">
                <a:extLst>
                  <a:ext uri="{FF2B5EF4-FFF2-40B4-BE49-F238E27FC236}">
                    <a16:creationId xmlns:a16="http://schemas.microsoft.com/office/drawing/2014/main" id="{9F557F61-64E1-4CA1-A8DF-4A3094ED7014}"/>
                  </a:ext>
                </a:extLst>
              </p:cNvPr>
              <p:cNvPicPr>
                <a:picLocks noChangeAspect="1" noChangeArrowheads="1"/>
              </p:cNvPicPr>
              <p:nvPr/>
            </p:nvPicPr>
            <p:blipFill>
              <a:blip r:embed="rId8" cstate="print"/>
              <a:srcRect/>
              <a:stretch>
                <a:fillRect/>
              </a:stretch>
            </p:blipFill>
            <p:spPr bwMode="auto">
              <a:xfrm>
                <a:off x="10167154" y="2704381"/>
                <a:ext cx="420567" cy="153578"/>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pic>
            <p:nvPicPr>
              <p:cNvPr id="137" name="Picture 3">
                <a:extLst>
                  <a:ext uri="{FF2B5EF4-FFF2-40B4-BE49-F238E27FC236}">
                    <a16:creationId xmlns:a16="http://schemas.microsoft.com/office/drawing/2014/main" id="{33172A6C-AE5A-4E1E-8790-7A65FD984150}"/>
                  </a:ext>
                </a:extLst>
              </p:cNvPr>
              <p:cNvPicPr>
                <a:picLocks noChangeAspect="1" noChangeArrowheads="1"/>
              </p:cNvPicPr>
              <p:nvPr/>
            </p:nvPicPr>
            <p:blipFill>
              <a:blip r:embed="rId8" cstate="print"/>
              <a:srcRect/>
              <a:stretch>
                <a:fillRect/>
              </a:stretch>
            </p:blipFill>
            <p:spPr bwMode="auto">
              <a:xfrm>
                <a:off x="10167154" y="2894447"/>
                <a:ext cx="420567" cy="153578"/>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pic>
            <p:nvPicPr>
              <p:cNvPr id="138" name="Picture 3">
                <a:extLst>
                  <a:ext uri="{FF2B5EF4-FFF2-40B4-BE49-F238E27FC236}">
                    <a16:creationId xmlns:a16="http://schemas.microsoft.com/office/drawing/2014/main" id="{44A98C38-8933-442E-9C5E-A011731CA8F8}"/>
                  </a:ext>
                </a:extLst>
              </p:cNvPr>
              <p:cNvPicPr>
                <a:picLocks noChangeAspect="1" noChangeArrowheads="1"/>
              </p:cNvPicPr>
              <p:nvPr/>
            </p:nvPicPr>
            <p:blipFill>
              <a:blip r:embed="rId8" cstate="print"/>
              <a:srcRect/>
              <a:stretch>
                <a:fillRect/>
              </a:stretch>
            </p:blipFill>
            <p:spPr bwMode="auto">
              <a:xfrm>
                <a:off x="10167154" y="3067159"/>
                <a:ext cx="420567" cy="153578"/>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pic>
            <p:nvPicPr>
              <p:cNvPr id="139" name="Picture 3">
                <a:extLst>
                  <a:ext uri="{FF2B5EF4-FFF2-40B4-BE49-F238E27FC236}">
                    <a16:creationId xmlns:a16="http://schemas.microsoft.com/office/drawing/2014/main" id="{814BD1B9-B916-477C-B131-60488522F96C}"/>
                  </a:ext>
                </a:extLst>
              </p:cNvPr>
              <p:cNvPicPr>
                <a:picLocks noChangeAspect="1" noChangeArrowheads="1"/>
              </p:cNvPicPr>
              <p:nvPr/>
            </p:nvPicPr>
            <p:blipFill>
              <a:blip r:embed="rId8" cstate="print"/>
              <a:srcRect/>
              <a:stretch>
                <a:fillRect/>
              </a:stretch>
            </p:blipFill>
            <p:spPr bwMode="auto">
              <a:xfrm>
                <a:off x="10167154" y="3239872"/>
                <a:ext cx="420567" cy="153578"/>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pic>
            <p:nvPicPr>
              <p:cNvPr id="140" name="Picture 3">
                <a:extLst>
                  <a:ext uri="{FF2B5EF4-FFF2-40B4-BE49-F238E27FC236}">
                    <a16:creationId xmlns:a16="http://schemas.microsoft.com/office/drawing/2014/main" id="{199DAD8C-50F5-4353-A3B1-DF2E127BC596}"/>
                  </a:ext>
                </a:extLst>
              </p:cNvPr>
              <p:cNvPicPr>
                <a:picLocks noChangeAspect="1" noChangeArrowheads="1"/>
              </p:cNvPicPr>
              <p:nvPr/>
            </p:nvPicPr>
            <p:blipFill>
              <a:blip r:embed="rId8" cstate="print"/>
              <a:srcRect/>
              <a:stretch>
                <a:fillRect/>
              </a:stretch>
            </p:blipFill>
            <p:spPr bwMode="auto">
              <a:xfrm>
                <a:off x="10750024" y="2701760"/>
                <a:ext cx="420567" cy="153578"/>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pic>
            <p:nvPicPr>
              <p:cNvPr id="141" name="Picture 3">
                <a:extLst>
                  <a:ext uri="{FF2B5EF4-FFF2-40B4-BE49-F238E27FC236}">
                    <a16:creationId xmlns:a16="http://schemas.microsoft.com/office/drawing/2014/main" id="{82D4D294-743A-4972-8B41-ADC6402F7988}"/>
                  </a:ext>
                </a:extLst>
              </p:cNvPr>
              <p:cNvPicPr>
                <a:picLocks noChangeAspect="1" noChangeArrowheads="1"/>
              </p:cNvPicPr>
              <p:nvPr/>
            </p:nvPicPr>
            <p:blipFill>
              <a:blip r:embed="rId8" cstate="print"/>
              <a:srcRect/>
              <a:stretch>
                <a:fillRect/>
              </a:stretch>
            </p:blipFill>
            <p:spPr bwMode="auto">
              <a:xfrm>
                <a:off x="10750024" y="2891826"/>
                <a:ext cx="420567" cy="153578"/>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pic>
            <p:nvPicPr>
              <p:cNvPr id="142" name="Picture 3">
                <a:extLst>
                  <a:ext uri="{FF2B5EF4-FFF2-40B4-BE49-F238E27FC236}">
                    <a16:creationId xmlns:a16="http://schemas.microsoft.com/office/drawing/2014/main" id="{61CDE8BA-87C3-4EA7-B899-4CC4FACA3DAE}"/>
                  </a:ext>
                </a:extLst>
              </p:cNvPr>
              <p:cNvPicPr>
                <a:picLocks noChangeAspect="1" noChangeArrowheads="1"/>
              </p:cNvPicPr>
              <p:nvPr/>
            </p:nvPicPr>
            <p:blipFill>
              <a:blip r:embed="rId8" cstate="print"/>
              <a:srcRect/>
              <a:stretch>
                <a:fillRect/>
              </a:stretch>
            </p:blipFill>
            <p:spPr bwMode="auto">
              <a:xfrm>
                <a:off x="10750024" y="3064538"/>
                <a:ext cx="420567" cy="153578"/>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pic>
            <p:nvPicPr>
              <p:cNvPr id="143" name="Picture 3">
                <a:extLst>
                  <a:ext uri="{FF2B5EF4-FFF2-40B4-BE49-F238E27FC236}">
                    <a16:creationId xmlns:a16="http://schemas.microsoft.com/office/drawing/2014/main" id="{3D7F44FB-E8D6-4BD5-94A0-CB94B1517427}"/>
                  </a:ext>
                </a:extLst>
              </p:cNvPr>
              <p:cNvPicPr>
                <a:picLocks noChangeAspect="1" noChangeArrowheads="1"/>
              </p:cNvPicPr>
              <p:nvPr/>
            </p:nvPicPr>
            <p:blipFill>
              <a:blip r:embed="rId8" cstate="print"/>
              <a:srcRect/>
              <a:stretch>
                <a:fillRect/>
              </a:stretch>
            </p:blipFill>
            <p:spPr bwMode="auto">
              <a:xfrm>
                <a:off x="10750024" y="3237250"/>
                <a:ext cx="420567" cy="153578"/>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pic>
            <p:nvPicPr>
              <p:cNvPr id="144" name="Picture 3">
                <a:extLst>
                  <a:ext uri="{FF2B5EF4-FFF2-40B4-BE49-F238E27FC236}">
                    <a16:creationId xmlns:a16="http://schemas.microsoft.com/office/drawing/2014/main" id="{41C5407A-BAED-4E52-AED9-844237F638DE}"/>
                  </a:ext>
                </a:extLst>
              </p:cNvPr>
              <p:cNvPicPr>
                <a:picLocks noChangeAspect="1" noChangeArrowheads="1"/>
              </p:cNvPicPr>
              <p:nvPr/>
            </p:nvPicPr>
            <p:blipFill>
              <a:blip r:embed="rId8" cstate="print"/>
              <a:srcRect/>
              <a:stretch>
                <a:fillRect/>
              </a:stretch>
            </p:blipFill>
            <p:spPr bwMode="auto">
              <a:xfrm>
                <a:off x="10167154" y="2338045"/>
                <a:ext cx="420567" cy="153578"/>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sp>
            <p:nvSpPr>
              <p:cNvPr id="145" name="文本框 187">
                <a:extLst>
                  <a:ext uri="{FF2B5EF4-FFF2-40B4-BE49-F238E27FC236}">
                    <a16:creationId xmlns:a16="http://schemas.microsoft.com/office/drawing/2014/main" id="{211BDC65-F0B1-4AB9-BE0A-B50C08554674}"/>
                  </a:ext>
                </a:extLst>
              </p:cNvPr>
              <p:cNvSpPr txBox="1"/>
              <p:nvPr/>
            </p:nvSpPr>
            <p:spPr>
              <a:xfrm>
                <a:off x="10166039" y="2356119"/>
                <a:ext cx="422796" cy="261423"/>
              </a:xfrm>
              <a:prstGeom prst="rect">
                <a:avLst/>
              </a:prstGeom>
              <a:noFill/>
            </p:spPr>
            <p:txBody>
              <a:bodyPr wrap="square" rtlCol="0">
                <a:noAutofit/>
              </a:bodyPr>
              <a:lstStyle/>
              <a:p>
                <a:pPr algn="ctr" defTabSz="914037" fontAlgn="ctr"/>
                <a:r>
                  <a:rPr lang="en-US" altLang="zh-CN" sz="1600">
                    <a:solidFill>
                      <a:prstClr val="black"/>
                    </a:solidFill>
                    <a:latin typeface="Arial" panose="020B0604020202020204" pitchFamily="34" charset="0"/>
                    <a:ea typeface="微软雅黑" panose="020B0503020204020204" pitchFamily="34" charset="-122"/>
                    <a:cs typeface="+mn-ea"/>
                    <a:sym typeface="+mn-lt"/>
                  </a:rPr>
                  <a:t>…</a:t>
                </a:r>
              </a:p>
            </p:txBody>
          </p:sp>
          <p:pic>
            <p:nvPicPr>
              <p:cNvPr id="146" name="Picture 3">
                <a:extLst>
                  <a:ext uri="{FF2B5EF4-FFF2-40B4-BE49-F238E27FC236}">
                    <a16:creationId xmlns:a16="http://schemas.microsoft.com/office/drawing/2014/main" id="{9E375886-AAD5-43D2-A361-3A22A171028C}"/>
                  </a:ext>
                </a:extLst>
              </p:cNvPr>
              <p:cNvPicPr>
                <a:picLocks noChangeAspect="1" noChangeArrowheads="1"/>
              </p:cNvPicPr>
              <p:nvPr/>
            </p:nvPicPr>
            <p:blipFill>
              <a:blip r:embed="rId8" cstate="print"/>
              <a:srcRect/>
              <a:stretch>
                <a:fillRect/>
              </a:stretch>
            </p:blipFill>
            <p:spPr bwMode="auto">
              <a:xfrm>
                <a:off x="10750024" y="2339004"/>
                <a:ext cx="420567" cy="153578"/>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sp>
            <p:nvSpPr>
              <p:cNvPr id="147" name="文本框 189">
                <a:extLst>
                  <a:ext uri="{FF2B5EF4-FFF2-40B4-BE49-F238E27FC236}">
                    <a16:creationId xmlns:a16="http://schemas.microsoft.com/office/drawing/2014/main" id="{C15481F9-7F54-4593-B663-0DA343742343}"/>
                  </a:ext>
                </a:extLst>
              </p:cNvPr>
              <p:cNvSpPr txBox="1"/>
              <p:nvPr/>
            </p:nvSpPr>
            <p:spPr>
              <a:xfrm>
                <a:off x="10748909" y="2366460"/>
                <a:ext cx="422796" cy="261423"/>
              </a:xfrm>
              <a:prstGeom prst="rect">
                <a:avLst/>
              </a:prstGeom>
              <a:noFill/>
            </p:spPr>
            <p:txBody>
              <a:bodyPr wrap="square" rtlCol="0">
                <a:noAutofit/>
              </a:bodyPr>
              <a:lstStyle/>
              <a:p>
                <a:pPr algn="ctr" defTabSz="914037" fontAlgn="ctr"/>
                <a:r>
                  <a:rPr lang="en-US" altLang="zh-CN" sz="1600">
                    <a:solidFill>
                      <a:prstClr val="black"/>
                    </a:solidFill>
                    <a:latin typeface="Arial" panose="020B0604020202020204" pitchFamily="34" charset="0"/>
                    <a:ea typeface="微软雅黑" panose="020B0503020204020204" pitchFamily="34" charset="-122"/>
                    <a:cs typeface="+mn-ea"/>
                    <a:sym typeface="+mn-lt"/>
                  </a:rPr>
                  <a:t>…</a:t>
                </a:r>
              </a:p>
            </p:txBody>
          </p:sp>
          <p:sp>
            <p:nvSpPr>
              <p:cNvPr id="148" name="文本框 190">
                <a:extLst>
                  <a:ext uri="{FF2B5EF4-FFF2-40B4-BE49-F238E27FC236}">
                    <a16:creationId xmlns:a16="http://schemas.microsoft.com/office/drawing/2014/main" id="{99A80B85-874F-46A7-8F5C-0BBE4211F5BE}"/>
                  </a:ext>
                </a:extLst>
              </p:cNvPr>
              <p:cNvSpPr txBox="1"/>
              <p:nvPr/>
            </p:nvSpPr>
            <p:spPr>
              <a:xfrm>
                <a:off x="10563164" y="2711529"/>
                <a:ext cx="334321" cy="365835"/>
              </a:xfrm>
              <a:prstGeom prst="rect">
                <a:avLst/>
              </a:prstGeom>
              <a:noFill/>
            </p:spPr>
            <p:txBody>
              <a:bodyPr vert="eaVert" wrap="square" rtlCol="0">
                <a:noAutofit/>
              </a:bodyPr>
              <a:lstStyle/>
              <a:p>
                <a:pPr defTabSz="914037" fontAlgn="ctr"/>
                <a:r>
                  <a:rPr lang="en-US" altLang="zh-CN" sz="1600">
                    <a:solidFill>
                      <a:prstClr val="black"/>
                    </a:solidFill>
                    <a:latin typeface="Arial" panose="020B0604020202020204" pitchFamily="34" charset="0"/>
                    <a:ea typeface="微软雅黑" panose="020B0503020204020204" pitchFamily="34" charset="-122"/>
                    <a:cs typeface="+mn-ea"/>
                    <a:sym typeface="+mn-lt"/>
                  </a:rPr>
                  <a:t>…</a:t>
                </a:r>
              </a:p>
            </p:txBody>
          </p:sp>
        </p:grpSp>
        <p:grpSp>
          <p:nvGrpSpPr>
            <p:cNvPr id="91" name="组合 6">
              <a:extLst>
                <a:ext uri="{FF2B5EF4-FFF2-40B4-BE49-F238E27FC236}">
                  <a16:creationId xmlns:a16="http://schemas.microsoft.com/office/drawing/2014/main" id="{8D6FBE6C-B445-46AA-ACAD-3DAE7B217056}"/>
                </a:ext>
              </a:extLst>
            </p:cNvPr>
            <p:cNvGrpSpPr/>
            <p:nvPr/>
          </p:nvGrpSpPr>
          <p:grpSpPr>
            <a:xfrm>
              <a:off x="6205599" y="2205658"/>
              <a:ext cx="2674615" cy="1212411"/>
              <a:chOff x="6349615" y="2259768"/>
              <a:chExt cx="2381831" cy="1212411"/>
            </a:xfrm>
          </p:grpSpPr>
          <p:sp>
            <p:nvSpPr>
              <p:cNvPr id="134" name="矩形 41">
                <a:extLst>
                  <a:ext uri="{FF2B5EF4-FFF2-40B4-BE49-F238E27FC236}">
                    <a16:creationId xmlns:a16="http://schemas.microsoft.com/office/drawing/2014/main" id="{0CE79AEE-3A04-4682-B0F8-3AEEB7A81E21}"/>
                  </a:ext>
                </a:extLst>
              </p:cNvPr>
              <p:cNvSpPr/>
              <p:nvPr/>
            </p:nvSpPr>
            <p:spPr>
              <a:xfrm>
                <a:off x="6349615" y="2259768"/>
                <a:ext cx="1080000" cy="1212411"/>
              </a:xfrm>
              <a:prstGeom prst="rect">
                <a:avLst/>
              </a:prstGeom>
              <a:solidFill>
                <a:srgbClr val="0070C0">
                  <a:alpha val="10196"/>
                </a:srgbClr>
              </a:solidFill>
              <a:ln>
                <a:noFill/>
              </a:ln>
            </p:spPr>
            <p:txBody>
              <a:bodyPr vert="horz" wrap="square" lIns="91440" tIns="45720" rIns="91440" bIns="45720" numCol="1" anchor="t" anchorCtr="0" compatLnSpc="1">
                <a:prstTxWarp prst="textNoShape">
                  <a:avLst/>
                </a:prstTxWarp>
                <a:noAutofit/>
              </a:bodyPr>
              <a:lstStyle/>
              <a:p>
                <a:pPr fontAlgn="ctr"/>
                <a:endParaRPr lang="en-US" altLang="zh-CN">
                  <a:latin typeface="Arial" panose="020B0604020202020204" pitchFamily="34" charset="0"/>
                  <a:sym typeface="+mn-lt"/>
                </a:endParaRPr>
              </a:p>
            </p:txBody>
          </p:sp>
          <p:sp>
            <p:nvSpPr>
              <p:cNvPr id="135" name="矩形 43">
                <a:extLst>
                  <a:ext uri="{FF2B5EF4-FFF2-40B4-BE49-F238E27FC236}">
                    <a16:creationId xmlns:a16="http://schemas.microsoft.com/office/drawing/2014/main" id="{193AD45B-FF3B-4D93-AA65-8232034C34BA}"/>
                  </a:ext>
                </a:extLst>
              </p:cNvPr>
              <p:cNvSpPr/>
              <p:nvPr/>
            </p:nvSpPr>
            <p:spPr>
              <a:xfrm>
                <a:off x="7651446" y="2259768"/>
                <a:ext cx="1080000" cy="1212411"/>
              </a:xfrm>
              <a:prstGeom prst="rect">
                <a:avLst/>
              </a:prstGeom>
              <a:solidFill>
                <a:srgbClr val="0070C0">
                  <a:alpha val="10196"/>
                </a:srgbClr>
              </a:solidFill>
              <a:ln>
                <a:noFill/>
              </a:ln>
            </p:spPr>
            <p:txBody>
              <a:bodyPr vert="horz" wrap="square" lIns="91440" tIns="45720" rIns="91440" bIns="45720" numCol="1" anchor="t" anchorCtr="0" compatLnSpc="1">
                <a:prstTxWarp prst="textNoShape">
                  <a:avLst/>
                </a:prstTxWarp>
                <a:noAutofit/>
              </a:bodyPr>
              <a:lstStyle/>
              <a:p>
                <a:pPr fontAlgn="ctr"/>
                <a:endParaRPr lang="en-US" altLang="zh-CN">
                  <a:latin typeface="Arial" panose="020B0604020202020204" pitchFamily="34" charset="0"/>
                  <a:sym typeface="+mn-lt"/>
                </a:endParaRPr>
              </a:p>
            </p:txBody>
          </p:sp>
        </p:grpSp>
        <p:pic>
          <p:nvPicPr>
            <p:cNvPr id="92" name="375271809" descr="D:\统一存储\201411\软件大揭秘\ＰＩＣ　Ｖ３\OceanStor 6800 V3.png">
              <a:extLst>
                <a:ext uri="{FF2B5EF4-FFF2-40B4-BE49-F238E27FC236}">
                  <a16:creationId xmlns:a16="http://schemas.microsoft.com/office/drawing/2014/main" id="{B19A4226-98D3-4336-9042-8BDE63349F8D}"/>
                </a:ext>
              </a:extLst>
            </p:cNvPr>
            <p:cNvPicPr>
              <a:picLocks noChangeAspect="1" noChangeArrowheads="1"/>
            </p:cNvPicPr>
            <p:nvPr/>
          </p:nvPicPr>
          <p:blipFill>
            <a:blip r:embed="rId9" cstate="print">
              <a:duotone>
                <a:srgbClr val="EEECE1">
                  <a:shade val="45000"/>
                  <a:satMod val="135000"/>
                </a:srgbClr>
                <a:prstClr val="white"/>
              </a:duotone>
            </a:blip>
            <a:srcRect/>
            <a:stretch>
              <a:fillRect/>
            </a:stretch>
          </p:blipFill>
          <p:spPr bwMode="auto">
            <a:xfrm>
              <a:off x="6462076" y="2315630"/>
              <a:ext cx="687970" cy="25390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3" name="Freeform 52">
              <a:extLst>
                <a:ext uri="{FF2B5EF4-FFF2-40B4-BE49-F238E27FC236}">
                  <a16:creationId xmlns:a16="http://schemas.microsoft.com/office/drawing/2014/main" id="{19568F4A-64EF-4CC8-8CAF-E03801F5106E}"/>
                </a:ext>
              </a:extLst>
            </p:cNvPr>
            <p:cNvSpPr>
              <a:spLocks noEditPoints="1"/>
            </p:cNvSpPr>
            <p:nvPr/>
          </p:nvSpPr>
          <p:spPr bwMode="auto">
            <a:xfrm>
              <a:off x="6532306" y="2339307"/>
              <a:ext cx="112430" cy="116408"/>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defRPr/>
              </a:pPr>
              <a:endParaRPr lang="en-US" altLang="zh-CN" sz="1800" kern="0">
                <a:solidFill>
                  <a:srgbClr val="000000"/>
                </a:solidFill>
                <a:latin typeface="Arial" panose="020B0604020202020204" pitchFamily="34" charset="0"/>
                <a:ea typeface="微软雅黑" panose="020B0503020204020204" pitchFamily="34" charset="-122"/>
                <a:cs typeface="+mn-ea"/>
                <a:sym typeface="+mn-lt"/>
              </a:endParaRPr>
            </a:p>
          </p:txBody>
        </p:sp>
        <p:sp>
          <p:nvSpPr>
            <p:cNvPr id="94" name="Freeform 52">
              <a:extLst>
                <a:ext uri="{FF2B5EF4-FFF2-40B4-BE49-F238E27FC236}">
                  <a16:creationId xmlns:a16="http://schemas.microsoft.com/office/drawing/2014/main" id="{6D6113E6-6B88-49A2-AAD0-98520E439290}"/>
                </a:ext>
              </a:extLst>
            </p:cNvPr>
            <p:cNvSpPr>
              <a:spLocks noEditPoints="1"/>
            </p:cNvSpPr>
            <p:nvPr/>
          </p:nvSpPr>
          <p:spPr bwMode="auto">
            <a:xfrm>
              <a:off x="6673183" y="2335522"/>
              <a:ext cx="112430" cy="116408"/>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defRPr/>
              </a:pPr>
              <a:endParaRPr lang="en-US" altLang="zh-CN" sz="1800" kern="0">
                <a:solidFill>
                  <a:srgbClr val="000000"/>
                </a:solidFill>
                <a:latin typeface="Arial" panose="020B0604020202020204" pitchFamily="34" charset="0"/>
                <a:ea typeface="微软雅黑" panose="020B0503020204020204" pitchFamily="34" charset="-122"/>
                <a:cs typeface="+mn-ea"/>
                <a:sym typeface="+mn-lt"/>
              </a:endParaRPr>
            </a:p>
          </p:txBody>
        </p:sp>
        <p:sp>
          <p:nvSpPr>
            <p:cNvPr id="95" name="Freeform 52">
              <a:extLst>
                <a:ext uri="{FF2B5EF4-FFF2-40B4-BE49-F238E27FC236}">
                  <a16:creationId xmlns:a16="http://schemas.microsoft.com/office/drawing/2014/main" id="{C3EEAC56-A7A6-497B-9948-853E2ADB8F00}"/>
                </a:ext>
              </a:extLst>
            </p:cNvPr>
            <p:cNvSpPr>
              <a:spLocks noEditPoints="1"/>
            </p:cNvSpPr>
            <p:nvPr/>
          </p:nvSpPr>
          <p:spPr bwMode="auto">
            <a:xfrm>
              <a:off x="6814060" y="2335522"/>
              <a:ext cx="112430" cy="116408"/>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defRPr/>
              </a:pPr>
              <a:endParaRPr lang="en-US" altLang="zh-CN" sz="1800" kern="0">
                <a:solidFill>
                  <a:srgbClr val="000000"/>
                </a:solidFill>
                <a:latin typeface="Arial" panose="020B0604020202020204" pitchFamily="34" charset="0"/>
                <a:ea typeface="微软雅黑" panose="020B0503020204020204" pitchFamily="34" charset="-122"/>
                <a:cs typeface="+mn-ea"/>
                <a:sym typeface="+mn-lt"/>
              </a:endParaRPr>
            </a:p>
          </p:txBody>
        </p:sp>
        <p:sp>
          <p:nvSpPr>
            <p:cNvPr id="96" name="Freeform 52">
              <a:extLst>
                <a:ext uri="{FF2B5EF4-FFF2-40B4-BE49-F238E27FC236}">
                  <a16:creationId xmlns:a16="http://schemas.microsoft.com/office/drawing/2014/main" id="{6F101ABD-3B5A-4C4B-8A66-67B764241695}"/>
                </a:ext>
              </a:extLst>
            </p:cNvPr>
            <p:cNvSpPr>
              <a:spLocks noEditPoints="1"/>
            </p:cNvSpPr>
            <p:nvPr/>
          </p:nvSpPr>
          <p:spPr bwMode="auto">
            <a:xfrm>
              <a:off x="6960642" y="2335522"/>
              <a:ext cx="112430" cy="116408"/>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defRPr/>
              </a:pPr>
              <a:endParaRPr lang="en-US" altLang="zh-CN" sz="1800" kern="0">
                <a:solidFill>
                  <a:srgbClr val="000000"/>
                </a:solidFill>
                <a:latin typeface="Arial" panose="020B0604020202020204" pitchFamily="34" charset="0"/>
                <a:ea typeface="微软雅黑" panose="020B0503020204020204" pitchFamily="34" charset="-122"/>
                <a:cs typeface="+mn-ea"/>
                <a:sym typeface="+mn-lt"/>
              </a:endParaRPr>
            </a:p>
          </p:txBody>
        </p:sp>
        <p:pic>
          <p:nvPicPr>
            <p:cNvPr id="97" name="375271809" descr="D:\统一存储\201411\软件大揭秘\ＰＩＣ　Ｖ３\OceanStor 6800 V3.png">
              <a:extLst>
                <a:ext uri="{FF2B5EF4-FFF2-40B4-BE49-F238E27FC236}">
                  <a16:creationId xmlns:a16="http://schemas.microsoft.com/office/drawing/2014/main" id="{EF7C190D-7C62-48F5-9CD5-ABF47B3B6805}"/>
                </a:ext>
              </a:extLst>
            </p:cNvPr>
            <p:cNvPicPr>
              <a:picLocks noChangeAspect="1" noChangeArrowheads="1"/>
            </p:cNvPicPr>
            <p:nvPr/>
          </p:nvPicPr>
          <p:blipFill>
            <a:blip r:embed="rId9" cstate="print">
              <a:duotone>
                <a:srgbClr val="EEECE1">
                  <a:shade val="45000"/>
                  <a:satMod val="135000"/>
                </a:srgbClr>
                <a:prstClr val="white"/>
              </a:duotone>
            </a:blip>
            <a:srcRect/>
            <a:stretch>
              <a:fillRect/>
            </a:stretch>
          </p:blipFill>
          <p:spPr bwMode="auto">
            <a:xfrm>
              <a:off x="6461627" y="2696008"/>
              <a:ext cx="687970" cy="25390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8" name="Freeform 52">
              <a:extLst>
                <a:ext uri="{FF2B5EF4-FFF2-40B4-BE49-F238E27FC236}">
                  <a16:creationId xmlns:a16="http://schemas.microsoft.com/office/drawing/2014/main" id="{FC9EF2DA-3FC0-4E94-86C3-359786551403}"/>
                </a:ext>
              </a:extLst>
            </p:cNvPr>
            <p:cNvSpPr>
              <a:spLocks noEditPoints="1"/>
            </p:cNvSpPr>
            <p:nvPr/>
          </p:nvSpPr>
          <p:spPr bwMode="auto">
            <a:xfrm>
              <a:off x="6531857" y="2719685"/>
              <a:ext cx="112430" cy="116408"/>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defRPr/>
              </a:pPr>
              <a:endParaRPr lang="en-US" altLang="zh-CN" sz="1800" kern="0">
                <a:solidFill>
                  <a:srgbClr val="000000"/>
                </a:solidFill>
                <a:latin typeface="Arial" panose="020B0604020202020204" pitchFamily="34" charset="0"/>
                <a:ea typeface="微软雅黑" panose="020B0503020204020204" pitchFamily="34" charset="-122"/>
                <a:cs typeface="+mn-ea"/>
                <a:sym typeface="+mn-lt"/>
              </a:endParaRPr>
            </a:p>
          </p:txBody>
        </p:sp>
        <p:sp>
          <p:nvSpPr>
            <p:cNvPr id="99" name="Freeform 52">
              <a:extLst>
                <a:ext uri="{FF2B5EF4-FFF2-40B4-BE49-F238E27FC236}">
                  <a16:creationId xmlns:a16="http://schemas.microsoft.com/office/drawing/2014/main" id="{45515B12-6A5E-4860-9B4B-14E0387796B8}"/>
                </a:ext>
              </a:extLst>
            </p:cNvPr>
            <p:cNvSpPr>
              <a:spLocks noEditPoints="1"/>
            </p:cNvSpPr>
            <p:nvPr/>
          </p:nvSpPr>
          <p:spPr bwMode="auto">
            <a:xfrm>
              <a:off x="6672734" y="2715900"/>
              <a:ext cx="112430" cy="116408"/>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defRPr/>
              </a:pPr>
              <a:endParaRPr lang="en-US" altLang="zh-CN" sz="1800" kern="0">
                <a:solidFill>
                  <a:srgbClr val="000000"/>
                </a:solidFill>
                <a:latin typeface="Arial" panose="020B0604020202020204" pitchFamily="34" charset="0"/>
                <a:ea typeface="微软雅黑" panose="020B0503020204020204" pitchFamily="34" charset="-122"/>
                <a:cs typeface="+mn-ea"/>
                <a:sym typeface="+mn-lt"/>
              </a:endParaRPr>
            </a:p>
          </p:txBody>
        </p:sp>
        <p:sp>
          <p:nvSpPr>
            <p:cNvPr id="100" name="Freeform 52">
              <a:extLst>
                <a:ext uri="{FF2B5EF4-FFF2-40B4-BE49-F238E27FC236}">
                  <a16:creationId xmlns:a16="http://schemas.microsoft.com/office/drawing/2014/main" id="{D61648BE-7127-4F20-BE0C-8702D4C551A2}"/>
                </a:ext>
              </a:extLst>
            </p:cNvPr>
            <p:cNvSpPr>
              <a:spLocks noEditPoints="1"/>
            </p:cNvSpPr>
            <p:nvPr/>
          </p:nvSpPr>
          <p:spPr bwMode="auto">
            <a:xfrm>
              <a:off x="6813611" y="2715900"/>
              <a:ext cx="112430" cy="116408"/>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defRPr/>
              </a:pPr>
              <a:endParaRPr lang="en-US" altLang="zh-CN" sz="1800" kern="0">
                <a:solidFill>
                  <a:srgbClr val="000000"/>
                </a:solidFill>
                <a:latin typeface="Arial" panose="020B0604020202020204" pitchFamily="34" charset="0"/>
                <a:ea typeface="微软雅黑" panose="020B0503020204020204" pitchFamily="34" charset="-122"/>
                <a:cs typeface="+mn-ea"/>
                <a:sym typeface="+mn-lt"/>
              </a:endParaRPr>
            </a:p>
          </p:txBody>
        </p:sp>
        <p:sp>
          <p:nvSpPr>
            <p:cNvPr id="101" name="Freeform 52">
              <a:extLst>
                <a:ext uri="{FF2B5EF4-FFF2-40B4-BE49-F238E27FC236}">
                  <a16:creationId xmlns:a16="http://schemas.microsoft.com/office/drawing/2014/main" id="{A65484D1-844F-4007-9BC4-A2779815E2DC}"/>
                </a:ext>
              </a:extLst>
            </p:cNvPr>
            <p:cNvSpPr>
              <a:spLocks noEditPoints="1"/>
            </p:cNvSpPr>
            <p:nvPr/>
          </p:nvSpPr>
          <p:spPr bwMode="auto">
            <a:xfrm>
              <a:off x="6960193" y="2715900"/>
              <a:ext cx="112430" cy="116408"/>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defRPr/>
              </a:pPr>
              <a:endParaRPr lang="en-US" altLang="zh-CN" sz="1800" kern="0">
                <a:solidFill>
                  <a:srgbClr val="000000"/>
                </a:solidFill>
                <a:latin typeface="Arial" panose="020B0604020202020204" pitchFamily="34" charset="0"/>
                <a:ea typeface="微软雅黑" panose="020B0503020204020204" pitchFamily="34" charset="-122"/>
                <a:cs typeface="+mn-ea"/>
                <a:sym typeface="+mn-lt"/>
              </a:endParaRPr>
            </a:p>
          </p:txBody>
        </p:sp>
        <p:pic>
          <p:nvPicPr>
            <p:cNvPr id="102" name="375271809" descr="D:\统一存储\201411\软件大揭秘\ＰＩＣ　Ｖ３\OceanStor 6800 V3.png">
              <a:extLst>
                <a:ext uri="{FF2B5EF4-FFF2-40B4-BE49-F238E27FC236}">
                  <a16:creationId xmlns:a16="http://schemas.microsoft.com/office/drawing/2014/main" id="{0156A053-7710-4A45-B24E-BB9F63B9D4A1}"/>
                </a:ext>
              </a:extLst>
            </p:cNvPr>
            <p:cNvPicPr>
              <a:picLocks noChangeAspect="1" noChangeArrowheads="1"/>
            </p:cNvPicPr>
            <p:nvPr/>
          </p:nvPicPr>
          <p:blipFill>
            <a:blip r:embed="rId9" cstate="print">
              <a:duotone>
                <a:srgbClr val="EEECE1">
                  <a:shade val="45000"/>
                  <a:satMod val="135000"/>
                </a:srgbClr>
                <a:prstClr val="white"/>
              </a:duotone>
            </a:blip>
            <a:srcRect/>
            <a:stretch>
              <a:fillRect/>
            </a:stretch>
          </p:blipFill>
          <p:spPr bwMode="auto">
            <a:xfrm>
              <a:off x="6457627" y="3057634"/>
              <a:ext cx="687970" cy="25390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3" name="Freeform 52">
              <a:extLst>
                <a:ext uri="{FF2B5EF4-FFF2-40B4-BE49-F238E27FC236}">
                  <a16:creationId xmlns:a16="http://schemas.microsoft.com/office/drawing/2014/main" id="{A71C1F29-04B1-4AB4-8155-B1DAB162C4B8}"/>
                </a:ext>
              </a:extLst>
            </p:cNvPr>
            <p:cNvSpPr>
              <a:spLocks noEditPoints="1"/>
            </p:cNvSpPr>
            <p:nvPr/>
          </p:nvSpPr>
          <p:spPr bwMode="auto">
            <a:xfrm>
              <a:off x="6527857" y="3081311"/>
              <a:ext cx="112430" cy="116408"/>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defRPr/>
              </a:pPr>
              <a:endParaRPr lang="en-US" altLang="zh-CN" sz="1800" kern="0">
                <a:solidFill>
                  <a:srgbClr val="000000"/>
                </a:solidFill>
                <a:latin typeface="Arial" panose="020B0604020202020204" pitchFamily="34" charset="0"/>
                <a:ea typeface="微软雅黑" panose="020B0503020204020204" pitchFamily="34" charset="-122"/>
                <a:cs typeface="+mn-ea"/>
                <a:sym typeface="+mn-lt"/>
              </a:endParaRPr>
            </a:p>
          </p:txBody>
        </p:sp>
        <p:sp>
          <p:nvSpPr>
            <p:cNvPr id="104" name="Freeform 52">
              <a:extLst>
                <a:ext uri="{FF2B5EF4-FFF2-40B4-BE49-F238E27FC236}">
                  <a16:creationId xmlns:a16="http://schemas.microsoft.com/office/drawing/2014/main" id="{7C3F8988-B538-4EC7-85A1-A6D632CE0812}"/>
                </a:ext>
              </a:extLst>
            </p:cNvPr>
            <p:cNvSpPr>
              <a:spLocks noEditPoints="1"/>
            </p:cNvSpPr>
            <p:nvPr/>
          </p:nvSpPr>
          <p:spPr bwMode="auto">
            <a:xfrm>
              <a:off x="6668734" y="3077526"/>
              <a:ext cx="112430" cy="116408"/>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defRPr/>
              </a:pPr>
              <a:endParaRPr lang="en-US" altLang="zh-CN" sz="1800" kern="0">
                <a:solidFill>
                  <a:srgbClr val="000000"/>
                </a:solidFill>
                <a:latin typeface="Arial" panose="020B0604020202020204" pitchFamily="34" charset="0"/>
                <a:ea typeface="微软雅黑" panose="020B0503020204020204" pitchFamily="34" charset="-122"/>
                <a:cs typeface="+mn-ea"/>
                <a:sym typeface="+mn-lt"/>
              </a:endParaRPr>
            </a:p>
          </p:txBody>
        </p:sp>
        <p:sp>
          <p:nvSpPr>
            <p:cNvPr id="105" name="Freeform 52">
              <a:extLst>
                <a:ext uri="{FF2B5EF4-FFF2-40B4-BE49-F238E27FC236}">
                  <a16:creationId xmlns:a16="http://schemas.microsoft.com/office/drawing/2014/main" id="{9196FA02-E701-4F0C-B976-1587080DD085}"/>
                </a:ext>
              </a:extLst>
            </p:cNvPr>
            <p:cNvSpPr>
              <a:spLocks noEditPoints="1"/>
            </p:cNvSpPr>
            <p:nvPr/>
          </p:nvSpPr>
          <p:spPr bwMode="auto">
            <a:xfrm>
              <a:off x="6809611" y="3077526"/>
              <a:ext cx="112430" cy="116408"/>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defRPr/>
              </a:pPr>
              <a:endParaRPr lang="en-US" altLang="zh-CN" sz="1800" kern="0">
                <a:solidFill>
                  <a:srgbClr val="000000"/>
                </a:solidFill>
                <a:latin typeface="Arial" panose="020B0604020202020204" pitchFamily="34" charset="0"/>
                <a:ea typeface="微软雅黑" panose="020B0503020204020204" pitchFamily="34" charset="-122"/>
                <a:cs typeface="+mn-ea"/>
                <a:sym typeface="+mn-lt"/>
              </a:endParaRPr>
            </a:p>
          </p:txBody>
        </p:sp>
        <p:sp>
          <p:nvSpPr>
            <p:cNvPr id="106" name="Freeform 52">
              <a:extLst>
                <a:ext uri="{FF2B5EF4-FFF2-40B4-BE49-F238E27FC236}">
                  <a16:creationId xmlns:a16="http://schemas.microsoft.com/office/drawing/2014/main" id="{1619899B-3733-4DBA-9C6E-816431AAF779}"/>
                </a:ext>
              </a:extLst>
            </p:cNvPr>
            <p:cNvSpPr>
              <a:spLocks noEditPoints="1"/>
            </p:cNvSpPr>
            <p:nvPr/>
          </p:nvSpPr>
          <p:spPr bwMode="auto">
            <a:xfrm>
              <a:off x="6956193" y="3077526"/>
              <a:ext cx="112430" cy="116408"/>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defRPr/>
              </a:pPr>
              <a:endParaRPr lang="en-US" altLang="zh-CN" sz="1800" kern="0">
                <a:solidFill>
                  <a:srgbClr val="000000"/>
                </a:solidFill>
                <a:latin typeface="Arial" panose="020B0604020202020204" pitchFamily="34" charset="0"/>
                <a:ea typeface="微软雅黑" panose="020B0503020204020204" pitchFamily="34" charset="-122"/>
                <a:cs typeface="+mn-ea"/>
                <a:sym typeface="+mn-lt"/>
              </a:endParaRPr>
            </a:p>
          </p:txBody>
        </p:sp>
        <p:pic>
          <p:nvPicPr>
            <p:cNvPr id="107" name="375271809" descr="D:\统一存储\201411\软件大揭秘\ＰＩＣ　Ｖ３\OceanStor 6800 V3.png">
              <a:extLst>
                <a:ext uri="{FF2B5EF4-FFF2-40B4-BE49-F238E27FC236}">
                  <a16:creationId xmlns:a16="http://schemas.microsoft.com/office/drawing/2014/main" id="{028114C8-F55E-4AE2-B373-03B16D824E57}"/>
                </a:ext>
              </a:extLst>
            </p:cNvPr>
            <p:cNvPicPr>
              <a:picLocks noChangeAspect="1" noChangeArrowheads="1"/>
            </p:cNvPicPr>
            <p:nvPr/>
          </p:nvPicPr>
          <p:blipFill>
            <a:blip r:embed="rId9" cstate="print">
              <a:duotone>
                <a:srgbClr val="EEECE1">
                  <a:shade val="45000"/>
                  <a:satMod val="135000"/>
                </a:srgbClr>
                <a:prstClr val="white"/>
              </a:duotone>
            </a:blip>
            <a:srcRect/>
            <a:stretch>
              <a:fillRect/>
            </a:stretch>
          </p:blipFill>
          <p:spPr bwMode="auto">
            <a:xfrm>
              <a:off x="7923239" y="3059655"/>
              <a:ext cx="687970" cy="25390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8" name="Freeform 52">
              <a:extLst>
                <a:ext uri="{FF2B5EF4-FFF2-40B4-BE49-F238E27FC236}">
                  <a16:creationId xmlns:a16="http://schemas.microsoft.com/office/drawing/2014/main" id="{285C0858-BEB6-4265-B13A-E0E7971125EA}"/>
                </a:ext>
              </a:extLst>
            </p:cNvPr>
            <p:cNvSpPr>
              <a:spLocks noEditPoints="1"/>
            </p:cNvSpPr>
            <p:nvPr/>
          </p:nvSpPr>
          <p:spPr bwMode="auto">
            <a:xfrm>
              <a:off x="7993469" y="3069068"/>
              <a:ext cx="112430" cy="116409"/>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endParaRPr lang="en-US" altLang="zh-CN" sz="1800">
                <a:solidFill>
                  <a:srgbClr val="000000"/>
                </a:solidFill>
                <a:latin typeface="Arial" panose="020B0604020202020204" pitchFamily="34" charset="0"/>
                <a:ea typeface="微软雅黑" panose="020B0503020204020204" pitchFamily="34" charset="-122"/>
                <a:cs typeface="+mn-ea"/>
                <a:sym typeface="+mn-lt"/>
              </a:endParaRPr>
            </a:p>
          </p:txBody>
        </p:sp>
        <p:sp>
          <p:nvSpPr>
            <p:cNvPr id="109" name="Freeform 52">
              <a:extLst>
                <a:ext uri="{FF2B5EF4-FFF2-40B4-BE49-F238E27FC236}">
                  <a16:creationId xmlns:a16="http://schemas.microsoft.com/office/drawing/2014/main" id="{3C1E5A50-EBE3-4250-9129-67D476FFA6C6}"/>
                </a:ext>
              </a:extLst>
            </p:cNvPr>
            <p:cNvSpPr>
              <a:spLocks noEditPoints="1"/>
            </p:cNvSpPr>
            <p:nvPr/>
          </p:nvSpPr>
          <p:spPr bwMode="auto">
            <a:xfrm>
              <a:off x="8134346" y="3065283"/>
              <a:ext cx="112430" cy="116409"/>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endParaRPr lang="en-US" altLang="zh-CN" sz="1800">
                <a:solidFill>
                  <a:srgbClr val="000000"/>
                </a:solidFill>
                <a:latin typeface="Arial" panose="020B0604020202020204" pitchFamily="34" charset="0"/>
                <a:ea typeface="微软雅黑" panose="020B0503020204020204" pitchFamily="34" charset="-122"/>
                <a:cs typeface="+mn-ea"/>
                <a:sym typeface="+mn-lt"/>
              </a:endParaRPr>
            </a:p>
          </p:txBody>
        </p:sp>
        <p:sp>
          <p:nvSpPr>
            <p:cNvPr id="110" name="Freeform 52">
              <a:extLst>
                <a:ext uri="{FF2B5EF4-FFF2-40B4-BE49-F238E27FC236}">
                  <a16:creationId xmlns:a16="http://schemas.microsoft.com/office/drawing/2014/main" id="{4920BE33-29D2-4481-ABC8-BAA7555815B6}"/>
                </a:ext>
              </a:extLst>
            </p:cNvPr>
            <p:cNvSpPr>
              <a:spLocks noEditPoints="1"/>
            </p:cNvSpPr>
            <p:nvPr/>
          </p:nvSpPr>
          <p:spPr bwMode="auto">
            <a:xfrm>
              <a:off x="8275223" y="3065283"/>
              <a:ext cx="112430" cy="116409"/>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endParaRPr lang="en-US" altLang="zh-CN" sz="1800">
                <a:solidFill>
                  <a:srgbClr val="000000"/>
                </a:solidFill>
                <a:latin typeface="Arial" panose="020B0604020202020204" pitchFamily="34" charset="0"/>
                <a:ea typeface="微软雅黑" panose="020B0503020204020204" pitchFamily="34" charset="-122"/>
                <a:cs typeface="+mn-ea"/>
                <a:sym typeface="+mn-lt"/>
              </a:endParaRPr>
            </a:p>
          </p:txBody>
        </p:sp>
        <p:sp>
          <p:nvSpPr>
            <p:cNvPr id="111" name="Freeform 52">
              <a:extLst>
                <a:ext uri="{FF2B5EF4-FFF2-40B4-BE49-F238E27FC236}">
                  <a16:creationId xmlns:a16="http://schemas.microsoft.com/office/drawing/2014/main" id="{277F3C48-7BA0-4DE7-8F9E-241E96421021}"/>
                </a:ext>
              </a:extLst>
            </p:cNvPr>
            <p:cNvSpPr>
              <a:spLocks noEditPoints="1"/>
            </p:cNvSpPr>
            <p:nvPr/>
          </p:nvSpPr>
          <p:spPr bwMode="auto">
            <a:xfrm>
              <a:off x="8421805" y="3065283"/>
              <a:ext cx="112430" cy="116409"/>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endParaRPr lang="en-US" altLang="zh-CN" sz="1800">
                <a:solidFill>
                  <a:srgbClr val="000000"/>
                </a:solidFill>
                <a:latin typeface="Arial" panose="020B0604020202020204" pitchFamily="34" charset="0"/>
                <a:ea typeface="微软雅黑" panose="020B0503020204020204" pitchFamily="34" charset="-122"/>
                <a:cs typeface="+mn-ea"/>
                <a:sym typeface="+mn-lt"/>
              </a:endParaRPr>
            </a:p>
          </p:txBody>
        </p:sp>
        <p:sp>
          <p:nvSpPr>
            <p:cNvPr id="112" name="Freeform 52">
              <a:extLst>
                <a:ext uri="{FF2B5EF4-FFF2-40B4-BE49-F238E27FC236}">
                  <a16:creationId xmlns:a16="http://schemas.microsoft.com/office/drawing/2014/main" id="{1B24A49E-5ACC-4880-8637-5D6A6D14E345}"/>
                </a:ext>
              </a:extLst>
            </p:cNvPr>
            <p:cNvSpPr>
              <a:spLocks noEditPoints="1"/>
            </p:cNvSpPr>
            <p:nvPr/>
          </p:nvSpPr>
          <p:spPr bwMode="auto">
            <a:xfrm>
              <a:off x="7998135" y="3198630"/>
              <a:ext cx="112430" cy="116409"/>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endParaRPr lang="en-US" altLang="zh-CN" sz="1800">
                <a:solidFill>
                  <a:srgbClr val="000000"/>
                </a:solidFill>
                <a:latin typeface="Arial" panose="020B0604020202020204" pitchFamily="34" charset="0"/>
                <a:ea typeface="微软雅黑" panose="020B0503020204020204" pitchFamily="34" charset="-122"/>
                <a:cs typeface="+mn-ea"/>
                <a:sym typeface="+mn-lt"/>
              </a:endParaRPr>
            </a:p>
          </p:txBody>
        </p:sp>
        <p:sp>
          <p:nvSpPr>
            <p:cNvPr id="113" name="Freeform 52">
              <a:extLst>
                <a:ext uri="{FF2B5EF4-FFF2-40B4-BE49-F238E27FC236}">
                  <a16:creationId xmlns:a16="http://schemas.microsoft.com/office/drawing/2014/main" id="{7160ABFB-7EB4-4716-8533-00B777167FEA}"/>
                </a:ext>
              </a:extLst>
            </p:cNvPr>
            <p:cNvSpPr>
              <a:spLocks noEditPoints="1"/>
            </p:cNvSpPr>
            <p:nvPr/>
          </p:nvSpPr>
          <p:spPr bwMode="auto">
            <a:xfrm>
              <a:off x="8139013" y="3194845"/>
              <a:ext cx="112430" cy="116409"/>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endParaRPr lang="en-US" altLang="zh-CN" sz="1800">
                <a:solidFill>
                  <a:srgbClr val="000000"/>
                </a:solidFill>
                <a:latin typeface="Arial" panose="020B0604020202020204" pitchFamily="34" charset="0"/>
                <a:ea typeface="微软雅黑" panose="020B0503020204020204" pitchFamily="34" charset="-122"/>
                <a:cs typeface="+mn-ea"/>
                <a:sym typeface="+mn-lt"/>
              </a:endParaRPr>
            </a:p>
          </p:txBody>
        </p:sp>
        <p:sp>
          <p:nvSpPr>
            <p:cNvPr id="114" name="Freeform 52">
              <a:extLst>
                <a:ext uri="{FF2B5EF4-FFF2-40B4-BE49-F238E27FC236}">
                  <a16:creationId xmlns:a16="http://schemas.microsoft.com/office/drawing/2014/main" id="{82B1FE27-FF20-47FB-9592-AF80EA965DA2}"/>
                </a:ext>
              </a:extLst>
            </p:cNvPr>
            <p:cNvSpPr>
              <a:spLocks noEditPoints="1"/>
            </p:cNvSpPr>
            <p:nvPr/>
          </p:nvSpPr>
          <p:spPr bwMode="auto">
            <a:xfrm>
              <a:off x="8279889" y="3194845"/>
              <a:ext cx="112430" cy="116409"/>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endParaRPr lang="en-US" altLang="zh-CN" sz="1800">
                <a:solidFill>
                  <a:srgbClr val="000000"/>
                </a:solidFill>
                <a:latin typeface="Arial" panose="020B0604020202020204" pitchFamily="34" charset="0"/>
                <a:ea typeface="微软雅黑" panose="020B0503020204020204" pitchFamily="34" charset="-122"/>
                <a:cs typeface="+mn-ea"/>
                <a:sym typeface="+mn-lt"/>
              </a:endParaRPr>
            </a:p>
          </p:txBody>
        </p:sp>
        <p:sp>
          <p:nvSpPr>
            <p:cNvPr id="115" name="Freeform 52">
              <a:extLst>
                <a:ext uri="{FF2B5EF4-FFF2-40B4-BE49-F238E27FC236}">
                  <a16:creationId xmlns:a16="http://schemas.microsoft.com/office/drawing/2014/main" id="{3BBACC51-9271-4937-BB14-071279CCBC46}"/>
                </a:ext>
              </a:extLst>
            </p:cNvPr>
            <p:cNvSpPr>
              <a:spLocks noEditPoints="1"/>
            </p:cNvSpPr>
            <p:nvPr/>
          </p:nvSpPr>
          <p:spPr bwMode="auto">
            <a:xfrm>
              <a:off x="8426471" y="3194845"/>
              <a:ext cx="112430" cy="116409"/>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endParaRPr lang="en-US" altLang="zh-CN" sz="1800">
                <a:solidFill>
                  <a:srgbClr val="000000"/>
                </a:solidFill>
                <a:latin typeface="Arial" panose="020B0604020202020204" pitchFamily="34" charset="0"/>
                <a:ea typeface="微软雅黑" panose="020B0503020204020204" pitchFamily="34" charset="-122"/>
                <a:cs typeface="+mn-ea"/>
                <a:sym typeface="+mn-lt"/>
              </a:endParaRPr>
            </a:p>
          </p:txBody>
        </p:sp>
        <p:pic>
          <p:nvPicPr>
            <p:cNvPr id="116" name="375271809" descr="D:\统一存储\201411\软件大揭秘\ＰＩＣ　Ｖ３\OceanStor 6800 V3.png">
              <a:extLst>
                <a:ext uri="{FF2B5EF4-FFF2-40B4-BE49-F238E27FC236}">
                  <a16:creationId xmlns:a16="http://schemas.microsoft.com/office/drawing/2014/main" id="{AE2F6245-8F37-4B36-9044-D15EBA704575}"/>
                </a:ext>
              </a:extLst>
            </p:cNvPr>
            <p:cNvPicPr>
              <a:picLocks noChangeAspect="1" noChangeArrowheads="1"/>
            </p:cNvPicPr>
            <p:nvPr/>
          </p:nvPicPr>
          <p:blipFill>
            <a:blip r:embed="rId9" cstate="print">
              <a:duotone>
                <a:srgbClr val="EEECE1">
                  <a:shade val="45000"/>
                  <a:satMod val="135000"/>
                </a:srgbClr>
                <a:prstClr val="white"/>
              </a:duotone>
            </a:blip>
            <a:srcRect/>
            <a:stretch>
              <a:fillRect/>
            </a:stretch>
          </p:blipFill>
          <p:spPr bwMode="auto">
            <a:xfrm>
              <a:off x="7923239" y="2678070"/>
              <a:ext cx="687970" cy="25390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7" name="Freeform 52">
              <a:extLst>
                <a:ext uri="{FF2B5EF4-FFF2-40B4-BE49-F238E27FC236}">
                  <a16:creationId xmlns:a16="http://schemas.microsoft.com/office/drawing/2014/main" id="{A50A0272-C004-410B-925B-D72E0A8874D9}"/>
                </a:ext>
              </a:extLst>
            </p:cNvPr>
            <p:cNvSpPr>
              <a:spLocks noEditPoints="1"/>
            </p:cNvSpPr>
            <p:nvPr/>
          </p:nvSpPr>
          <p:spPr bwMode="auto">
            <a:xfrm>
              <a:off x="7993469" y="2687483"/>
              <a:ext cx="112430" cy="116409"/>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endParaRPr lang="en-US" altLang="zh-CN" sz="1800">
                <a:solidFill>
                  <a:srgbClr val="000000"/>
                </a:solidFill>
                <a:latin typeface="Arial" panose="020B0604020202020204" pitchFamily="34" charset="0"/>
                <a:ea typeface="微软雅黑" panose="020B0503020204020204" pitchFamily="34" charset="-122"/>
                <a:cs typeface="+mn-ea"/>
                <a:sym typeface="+mn-lt"/>
              </a:endParaRPr>
            </a:p>
          </p:txBody>
        </p:sp>
        <p:sp>
          <p:nvSpPr>
            <p:cNvPr id="118" name="Freeform 52">
              <a:extLst>
                <a:ext uri="{FF2B5EF4-FFF2-40B4-BE49-F238E27FC236}">
                  <a16:creationId xmlns:a16="http://schemas.microsoft.com/office/drawing/2014/main" id="{FCB7A748-367C-4CBD-BC73-4B8CB58501A9}"/>
                </a:ext>
              </a:extLst>
            </p:cNvPr>
            <p:cNvSpPr>
              <a:spLocks noEditPoints="1"/>
            </p:cNvSpPr>
            <p:nvPr/>
          </p:nvSpPr>
          <p:spPr bwMode="auto">
            <a:xfrm>
              <a:off x="8134346" y="2683698"/>
              <a:ext cx="112430" cy="116409"/>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endParaRPr lang="en-US" altLang="zh-CN" sz="1800">
                <a:solidFill>
                  <a:srgbClr val="000000"/>
                </a:solidFill>
                <a:latin typeface="Arial" panose="020B0604020202020204" pitchFamily="34" charset="0"/>
                <a:ea typeface="微软雅黑" panose="020B0503020204020204" pitchFamily="34" charset="-122"/>
                <a:cs typeface="+mn-ea"/>
                <a:sym typeface="+mn-lt"/>
              </a:endParaRPr>
            </a:p>
          </p:txBody>
        </p:sp>
        <p:sp>
          <p:nvSpPr>
            <p:cNvPr id="119" name="Freeform 52">
              <a:extLst>
                <a:ext uri="{FF2B5EF4-FFF2-40B4-BE49-F238E27FC236}">
                  <a16:creationId xmlns:a16="http://schemas.microsoft.com/office/drawing/2014/main" id="{AC427FD9-1C0B-4294-9740-D91580D0A66B}"/>
                </a:ext>
              </a:extLst>
            </p:cNvPr>
            <p:cNvSpPr>
              <a:spLocks noEditPoints="1"/>
            </p:cNvSpPr>
            <p:nvPr/>
          </p:nvSpPr>
          <p:spPr bwMode="auto">
            <a:xfrm>
              <a:off x="8275223" y="2683698"/>
              <a:ext cx="112430" cy="116409"/>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endParaRPr lang="en-US" altLang="zh-CN" sz="1800">
                <a:solidFill>
                  <a:srgbClr val="000000"/>
                </a:solidFill>
                <a:latin typeface="Arial" panose="020B0604020202020204" pitchFamily="34" charset="0"/>
                <a:ea typeface="微软雅黑" panose="020B0503020204020204" pitchFamily="34" charset="-122"/>
                <a:cs typeface="+mn-ea"/>
                <a:sym typeface="+mn-lt"/>
              </a:endParaRPr>
            </a:p>
          </p:txBody>
        </p:sp>
        <p:sp>
          <p:nvSpPr>
            <p:cNvPr id="120" name="Freeform 52">
              <a:extLst>
                <a:ext uri="{FF2B5EF4-FFF2-40B4-BE49-F238E27FC236}">
                  <a16:creationId xmlns:a16="http://schemas.microsoft.com/office/drawing/2014/main" id="{3250C763-A5CD-4D75-A179-983F0483CB9D}"/>
                </a:ext>
              </a:extLst>
            </p:cNvPr>
            <p:cNvSpPr>
              <a:spLocks noEditPoints="1"/>
            </p:cNvSpPr>
            <p:nvPr/>
          </p:nvSpPr>
          <p:spPr bwMode="auto">
            <a:xfrm>
              <a:off x="8421805" y="2683698"/>
              <a:ext cx="112430" cy="116409"/>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endParaRPr lang="en-US" altLang="zh-CN" sz="1800">
                <a:solidFill>
                  <a:srgbClr val="000000"/>
                </a:solidFill>
                <a:latin typeface="Arial" panose="020B0604020202020204" pitchFamily="34" charset="0"/>
                <a:ea typeface="微软雅黑" panose="020B0503020204020204" pitchFamily="34" charset="-122"/>
                <a:cs typeface="+mn-ea"/>
                <a:sym typeface="+mn-lt"/>
              </a:endParaRPr>
            </a:p>
          </p:txBody>
        </p:sp>
        <p:sp>
          <p:nvSpPr>
            <p:cNvPr id="121" name="Freeform 52">
              <a:extLst>
                <a:ext uri="{FF2B5EF4-FFF2-40B4-BE49-F238E27FC236}">
                  <a16:creationId xmlns:a16="http://schemas.microsoft.com/office/drawing/2014/main" id="{9706F8F5-7839-4E58-BF25-E9F2D1B1C41F}"/>
                </a:ext>
              </a:extLst>
            </p:cNvPr>
            <p:cNvSpPr>
              <a:spLocks noEditPoints="1"/>
            </p:cNvSpPr>
            <p:nvPr/>
          </p:nvSpPr>
          <p:spPr bwMode="auto">
            <a:xfrm>
              <a:off x="7998135" y="2817045"/>
              <a:ext cx="112430" cy="116409"/>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endParaRPr lang="en-US" altLang="zh-CN" sz="1800">
                <a:solidFill>
                  <a:srgbClr val="000000"/>
                </a:solidFill>
                <a:latin typeface="Arial" panose="020B0604020202020204" pitchFamily="34" charset="0"/>
                <a:ea typeface="微软雅黑" panose="020B0503020204020204" pitchFamily="34" charset="-122"/>
                <a:cs typeface="+mn-ea"/>
                <a:sym typeface="+mn-lt"/>
              </a:endParaRPr>
            </a:p>
          </p:txBody>
        </p:sp>
        <p:sp>
          <p:nvSpPr>
            <p:cNvPr id="122" name="Freeform 52">
              <a:extLst>
                <a:ext uri="{FF2B5EF4-FFF2-40B4-BE49-F238E27FC236}">
                  <a16:creationId xmlns:a16="http://schemas.microsoft.com/office/drawing/2014/main" id="{9D63F67C-9C3F-4F75-B0C7-CB475A7DC9E6}"/>
                </a:ext>
              </a:extLst>
            </p:cNvPr>
            <p:cNvSpPr>
              <a:spLocks noEditPoints="1"/>
            </p:cNvSpPr>
            <p:nvPr/>
          </p:nvSpPr>
          <p:spPr bwMode="auto">
            <a:xfrm>
              <a:off x="8139013" y="2813260"/>
              <a:ext cx="112430" cy="116409"/>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endParaRPr lang="en-US" altLang="zh-CN" sz="1800">
                <a:solidFill>
                  <a:srgbClr val="000000"/>
                </a:solidFill>
                <a:latin typeface="Arial" panose="020B0604020202020204" pitchFamily="34" charset="0"/>
                <a:ea typeface="微软雅黑" panose="020B0503020204020204" pitchFamily="34" charset="-122"/>
                <a:cs typeface="+mn-ea"/>
                <a:sym typeface="+mn-lt"/>
              </a:endParaRPr>
            </a:p>
          </p:txBody>
        </p:sp>
        <p:sp>
          <p:nvSpPr>
            <p:cNvPr id="123" name="Freeform 52">
              <a:extLst>
                <a:ext uri="{FF2B5EF4-FFF2-40B4-BE49-F238E27FC236}">
                  <a16:creationId xmlns:a16="http://schemas.microsoft.com/office/drawing/2014/main" id="{53ACA9EA-128C-4E82-8599-48604D89BC7D}"/>
                </a:ext>
              </a:extLst>
            </p:cNvPr>
            <p:cNvSpPr>
              <a:spLocks noEditPoints="1"/>
            </p:cNvSpPr>
            <p:nvPr/>
          </p:nvSpPr>
          <p:spPr bwMode="auto">
            <a:xfrm>
              <a:off x="8279889" y="2813260"/>
              <a:ext cx="112430" cy="116409"/>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endParaRPr lang="en-US" altLang="zh-CN" sz="1800">
                <a:solidFill>
                  <a:srgbClr val="000000"/>
                </a:solidFill>
                <a:latin typeface="Arial" panose="020B0604020202020204" pitchFamily="34" charset="0"/>
                <a:ea typeface="微软雅黑" panose="020B0503020204020204" pitchFamily="34" charset="-122"/>
                <a:cs typeface="+mn-ea"/>
                <a:sym typeface="+mn-lt"/>
              </a:endParaRPr>
            </a:p>
          </p:txBody>
        </p:sp>
        <p:sp>
          <p:nvSpPr>
            <p:cNvPr id="124" name="Freeform 52">
              <a:extLst>
                <a:ext uri="{FF2B5EF4-FFF2-40B4-BE49-F238E27FC236}">
                  <a16:creationId xmlns:a16="http://schemas.microsoft.com/office/drawing/2014/main" id="{1A317FD3-4513-49E3-93D0-5E4EEF156CA3}"/>
                </a:ext>
              </a:extLst>
            </p:cNvPr>
            <p:cNvSpPr>
              <a:spLocks noEditPoints="1"/>
            </p:cNvSpPr>
            <p:nvPr/>
          </p:nvSpPr>
          <p:spPr bwMode="auto">
            <a:xfrm>
              <a:off x="8426471" y="2813260"/>
              <a:ext cx="112430" cy="116409"/>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endParaRPr lang="en-US" altLang="zh-CN" sz="1800">
                <a:solidFill>
                  <a:srgbClr val="000000"/>
                </a:solidFill>
                <a:latin typeface="Arial" panose="020B0604020202020204" pitchFamily="34" charset="0"/>
                <a:ea typeface="微软雅黑" panose="020B0503020204020204" pitchFamily="34" charset="-122"/>
                <a:cs typeface="+mn-ea"/>
                <a:sym typeface="+mn-lt"/>
              </a:endParaRPr>
            </a:p>
          </p:txBody>
        </p:sp>
        <p:pic>
          <p:nvPicPr>
            <p:cNvPr id="125" name="375271809" descr="D:\统一存储\201411\软件大揭秘\ＰＩＣ　Ｖ３\OceanStor 6800 V3.png">
              <a:extLst>
                <a:ext uri="{FF2B5EF4-FFF2-40B4-BE49-F238E27FC236}">
                  <a16:creationId xmlns:a16="http://schemas.microsoft.com/office/drawing/2014/main" id="{44FFC0C8-D17C-410F-891E-97C9E3B9FACA}"/>
                </a:ext>
              </a:extLst>
            </p:cNvPr>
            <p:cNvPicPr>
              <a:picLocks noChangeAspect="1" noChangeArrowheads="1"/>
            </p:cNvPicPr>
            <p:nvPr/>
          </p:nvPicPr>
          <p:blipFill>
            <a:blip r:embed="rId9" cstate="print">
              <a:duotone>
                <a:srgbClr val="EEECE1">
                  <a:shade val="45000"/>
                  <a:satMod val="135000"/>
                </a:srgbClr>
                <a:prstClr val="white"/>
              </a:duotone>
            </a:blip>
            <a:srcRect/>
            <a:stretch>
              <a:fillRect/>
            </a:stretch>
          </p:blipFill>
          <p:spPr bwMode="auto">
            <a:xfrm>
              <a:off x="7929897" y="2309453"/>
              <a:ext cx="687970" cy="25390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6" name="Freeform 52">
              <a:extLst>
                <a:ext uri="{FF2B5EF4-FFF2-40B4-BE49-F238E27FC236}">
                  <a16:creationId xmlns:a16="http://schemas.microsoft.com/office/drawing/2014/main" id="{A13E33E1-5259-42DC-8942-2D5293BC4753}"/>
                </a:ext>
              </a:extLst>
            </p:cNvPr>
            <p:cNvSpPr>
              <a:spLocks noEditPoints="1"/>
            </p:cNvSpPr>
            <p:nvPr/>
          </p:nvSpPr>
          <p:spPr bwMode="auto">
            <a:xfrm>
              <a:off x="8000127" y="2318867"/>
              <a:ext cx="112430" cy="116409"/>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endParaRPr lang="en-US" altLang="zh-CN" sz="1800">
                <a:solidFill>
                  <a:srgbClr val="000000"/>
                </a:solidFill>
                <a:latin typeface="Arial" panose="020B0604020202020204" pitchFamily="34" charset="0"/>
                <a:ea typeface="微软雅黑" panose="020B0503020204020204" pitchFamily="34" charset="-122"/>
                <a:cs typeface="+mn-ea"/>
                <a:sym typeface="+mn-lt"/>
              </a:endParaRPr>
            </a:p>
          </p:txBody>
        </p:sp>
        <p:sp>
          <p:nvSpPr>
            <p:cNvPr id="127" name="Freeform 52">
              <a:extLst>
                <a:ext uri="{FF2B5EF4-FFF2-40B4-BE49-F238E27FC236}">
                  <a16:creationId xmlns:a16="http://schemas.microsoft.com/office/drawing/2014/main" id="{B278F5A6-BF49-4CE4-BD4C-6ECC89EF8C0A}"/>
                </a:ext>
              </a:extLst>
            </p:cNvPr>
            <p:cNvSpPr>
              <a:spLocks noEditPoints="1"/>
            </p:cNvSpPr>
            <p:nvPr/>
          </p:nvSpPr>
          <p:spPr bwMode="auto">
            <a:xfrm>
              <a:off x="8141005" y="2315082"/>
              <a:ext cx="112430" cy="116409"/>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endParaRPr lang="en-US" altLang="zh-CN" sz="1800">
                <a:solidFill>
                  <a:srgbClr val="000000"/>
                </a:solidFill>
                <a:latin typeface="Arial" panose="020B0604020202020204" pitchFamily="34" charset="0"/>
                <a:ea typeface="微软雅黑" panose="020B0503020204020204" pitchFamily="34" charset="-122"/>
                <a:cs typeface="+mn-ea"/>
                <a:sym typeface="+mn-lt"/>
              </a:endParaRPr>
            </a:p>
          </p:txBody>
        </p:sp>
        <p:sp>
          <p:nvSpPr>
            <p:cNvPr id="128" name="Freeform 52">
              <a:extLst>
                <a:ext uri="{FF2B5EF4-FFF2-40B4-BE49-F238E27FC236}">
                  <a16:creationId xmlns:a16="http://schemas.microsoft.com/office/drawing/2014/main" id="{2AA853DF-AC3C-4C81-85A0-653C28FF2D73}"/>
                </a:ext>
              </a:extLst>
            </p:cNvPr>
            <p:cNvSpPr>
              <a:spLocks noEditPoints="1"/>
            </p:cNvSpPr>
            <p:nvPr/>
          </p:nvSpPr>
          <p:spPr bwMode="auto">
            <a:xfrm>
              <a:off x="8281881" y="2315082"/>
              <a:ext cx="112430" cy="116409"/>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endParaRPr lang="en-US" altLang="zh-CN" sz="1800">
                <a:solidFill>
                  <a:srgbClr val="000000"/>
                </a:solidFill>
                <a:latin typeface="Arial" panose="020B0604020202020204" pitchFamily="34" charset="0"/>
                <a:ea typeface="微软雅黑" panose="020B0503020204020204" pitchFamily="34" charset="-122"/>
                <a:cs typeface="+mn-ea"/>
                <a:sym typeface="+mn-lt"/>
              </a:endParaRPr>
            </a:p>
          </p:txBody>
        </p:sp>
        <p:sp>
          <p:nvSpPr>
            <p:cNvPr id="129" name="Freeform 52">
              <a:extLst>
                <a:ext uri="{FF2B5EF4-FFF2-40B4-BE49-F238E27FC236}">
                  <a16:creationId xmlns:a16="http://schemas.microsoft.com/office/drawing/2014/main" id="{7FE0DEBF-925E-4E7B-B2C1-4C0BFC42AB44}"/>
                </a:ext>
              </a:extLst>
            </p:cNvPr>
            <p:cNvSpPr>
              <a:spLocks noEditPoints="1"/>
            </p:cNvSpPr>
            <p:nvPr/>
          </p:nvSpPr>
          <p:spPr bwMode="auto">
            <a:xfrm>
              <a:off x="8428464" y="2315082"/>
              <a:ext cx="112430" cy="116409"/>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endParaRPr lang="en-US" altLang="zh-CN" sz="1800">
                <a:solidFill>
                  <a:srgbClr val="000000"/>
                </a:solidFill>
                <a:latin typeface="Arial" panose="020B0604020202020204" pitchFamily="34" charset="0"/>
                <a:ea typeface="微软雅黑" panose="020B0503020204020204" pitchFamily="34" charset="-122"/>
                <a:cs typeface="+mn-ea"/>
                <a:sym typeface="+mn-lt"/>
              </a:endParaRPr>
            </a:p>
          </p:txBody>
        </p:sp>
        <p:sp>
          <p:nvSpPr>
            <p:cNvPr id="130" name="Freeform 52">
              <a:extLst>
                <a:ext uri="{FF2B5EF4-FFF2-40B4-BE49-F238E27FC236}">
                  <a16:creationId xmlns:a16="http://schemas.microsoft.com/office/drawing/2014/main" id="{E71A9DA4-98A1-4926-95CC-2791D9EB8BB2}"/>
                </a:ext>
              </a:extLst>
            </p:cNvPr>
            <p:cNvSpPr>
              <a:spLocks noEditPoints="1"/>
            </p:cNvSpPr>
            <p:nvPr/>
          </p:nvSpPr>
          <p:spPr bwMode="auto">
            <a:xfrm>
              <a:off x="8004793" y="2448429"/>
              <a:ext cx="112430" cy="116409"/>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endParaRPr lang="en-US" altLang="zh-CN" sz="1800">
                <a:solidFill>
                  <a:srgbClr val="000000"/>
                </a:solidFill>
                <a:latin typeface="Arial" panose="020B0604020202020204" pitchFamily="34" charset="0"/>
                <a:ea typeface="微软雅黑" panose="020B0503020204020204" pitchFamily="34" charset="-122"/>
                <a:cs typeface="+mn-ea"/>
                <a:sym typeface="+mn-lt"/>
              </a:endParaRPr>
            </a:p>
          </p:txBody>
        </p:sp>
        <p:sp>
          <p:nvSpPr>
            <p:cNvPr id="131" name="Freeform 52">
              <a:extLst>
                <a:ext uri="{FF2B5EF4-FFF2-40B4-BE49-F238E27FC236}">
                  <a16:creationId xmlns:a16="http://schemas.microsoft.com/office/drawing/2014/main" id="{AA214C76-8A21-4E52-A237-29DDD9B94496}"/>
                </a:ext>
              </a:extLst>
            </p:cNvPr>
            <p:cNvSpPr>
              <a:spLocks noEditPoints="1"/>
            </p:cNvSpPr>
            <p:nvPr/>
          </p:nvSpPr>
          <p:spPr bwMode="auto">
            <a:xfrm>
              <a:off x="8145671" y="2444644"/>
              <a:ext cx="112430" cy="116409"/>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endParaRPr lang="en-US" altLang="zh-CN" sz="1800">
                <a:solidFill>
                  <a:srgbClr val="000000"/>
                </a:solidFill>
                <a:latin typeface="Arial" panose="020B0604020202020204" pitchFamily="34" charset="0"/>
                <a:ea typeface="微软雅黑" panose="020B0503020204020204" pitchFamily="34" charset="-122"/>
                <a:cs typeface="+mn-ea"/>
                <a:sym typeface="+mn-lt"/>
              </a:endParaRPr>
            </a:p>
          </p:txBody>
        </p:sp>
        <p:sp>
          <p:nvSpPr>
            <p:cNvPr id="132" name="Freeform 52">
              <a:extLst>
                <a:ext uri="{FF2B5EF4-FFF2-40B4-BE49-F238E27FC236}">
                  <a16:creationId xmlns:a16="http://schemas.microsoft.com/office/drawing/2014/main" id="{8F213123-087B-4434-B38A-B68ECD71CA00}"/>
                </a:ext>
              </a:extLst>
            </p:cNvPr>
            <p:cNvSpPr>
              <a:spLocks noEditPoints="1"/>
            </p:cNvSpPr>
            <p:nvPr/>
          </p:nvSpPr>
          <p:spPr bwMode="auto">
            <a:xfrm>
              <a:off x="8286548" y="2444644"/>
              <a:ext cx="112430" cy="116409"/>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endParaRPr lang="en-US" altLang="zh-CN" sz="1800">
                <a:solidFill>
                  <a:srgbClr val="000000"/>
                </a:solidFill>
                <a:latin typeface="Arial" panose="020B0604020202020204" pitchFamily="34" charset="0"/>
                <a:ea typeface="微软雅黑" panose="020B0503020204020204" pitchFamily="34" charset="-122"/>
                <a:cs typeface="+mn-ea"/>
                <a:sym typeface="+mn-lt"/>
              </a:endParaRPr>
            </a:p>
          </p:txBody>
        </p:sp>
        <p:sp>
          <p:nvSpPr>
            <p:cNvPr id="133" name="Freeform 52">
              <a:extLst>
                <a:ext uri="{FF2B5EF4-FFF2-40B4-BE49-F238E27FC236}">
                  <a16:creationId xmlns:a16="http://schemas.microsoft.com/office/drawing/2014/main" id="{36BDF6DB-94DA-4434-B1DE-F4E18A89DDAE}"/>
                </a:ext>
              </a:extLst>
            </p:cNvPr>
            <p:cNvSpPr>
              <a:spLocks noEditPoints="1"/>
            </p:cNvSpPr>
            <p:nvPr/>
          </p:nvSpPr>
          <p:spPr bwMode="auto">
            <a:xfrm>
              <a:off x="8433130" y="2444644"/>
              <a:ext cx="112430" cy="116409"/>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178" tIns="57589" rIns="115178" bIns="57589" numCol="1" anchor="t" anchorCtr="0" compatLnSpc="1">
              <a:prstTxWarp prst="textNoShape">
                <a:avLst/>
              </a:prstTxWarp>
              <a:noAutofit/>
            </a:bodyPr>
            <a:lstStyle/>
            <a:p>
              <a:pPr defTabSz="914037" fontAlgn="ctr"/>
              <a:endParaRPr lang="en-US" altLang="zh-CN" sz="1800">
                <a:solidFill>
                  <a:srgbClr val="000000"/>
                </a:solidFill>
                <a:latin typeface="Arial" panose="020B0604020202020204" pitchFamily="34" charset="0"/>
                <a:ea typeface="微软雅黑" panose="020B0503020204020204" pitchFamily="34" charset="-122"/>
                <a:cs typeface="+mn-ea"/>
                <a:sym typeface="+mn-lt"/>
              </a:endParaRPr>
            </a:p>
          </p:txBody>
        </p:sp>
      </p:grpSp>
      <p:sp>
        <p:nvSpPr>
          <p:cNvPr id="152" name="矩形 77">
            <a:extLst>
              <a:ext uri="{FF2B5EF4-FFF2-40B4-BE49-F238E27FC236}">
                <a16:creationId xmlns:a16="http://schemas.microsoft.com/office/drawing/2014/main" id="{5CE76FC7-6FE8-41EB-90FD-71D1CC5619DB}"/>
              </a:ext>
            </a:extLst>
          </p:cNvPr>
          <p:cNvSpPr/>
          <p:nvPr/>
        </p:nvSpPr>
        <p:spPr>
          <a:xfrm>
            <a:off x="6169597" y="4042685"/>
            <a:ext cx="1080119" cy="1502644"/>
          </a:xfrm>
          <a:prstGeom prst="rect">
            <a:avLst/>
          </a:prstGeom>
          <a:solidFill>
            <a:srgbClr val="0070C0">
              <a:alpha val="10196"/>
            </a:srgbClr>
          </a:solidFill>
          <a:ln>
            <a:noFill/>
          </a:ln>
        </p:spPr>
        <p:txBody>
          <a:bodyPr vert="horz" wrap="square" lIns="91440" tIns="45720" rIns="91440" bIns="45720" numCol="1" anchor="t" anchorCtr="0" compatLnSpc="1">
            <a:prstTxWarp prst="textNoShape">
              <a:avLst/>
            </a:prstTxWarp>
            <a:noAutofit/>
          </a:bodyPr>
          <a:lstStyle/>
          <a:p>
            <a:pPr fontAlgn="ctr"/>
            <a:endParaRPr lang="en-US" altLang="zh-CN">
              <a:latin typeface="Arial" panose="020B0604020202020204" pitchFamily="34" charset="0"/>
              <a:sym typeface="+mn-lt"/>
            </a:endParaRPr>
          </a:p>
        </p:txBody>
      </p:sp>
      <p:sp>
        <p:nvSpPr>
          <p:cNvPr id="153" name="503809978">
            <a:extLst>
              <a:ext uri="{FF2B5EF4-FFF2-40B4-BE49-F238E27FC236}">
                <a16:creationId xmlns:a16="http://schemas.microsoft.com/office/drawing/2014/main" id="{38F308F6-0BF6-47FE-8921-50F882B8D57D}"/>
              </a:ext>
            </a:extLst>
          </p:cNvPr>
          <p:cNvSpPr/>
          <p:nvPr/>
        </p:nvSpPr>
        <p:spPr>
          <a:xfrm>
            <a:off x="6169596" y="3436025"/>
            <a:ext cx="2674615" cy="558000"/>
          </a:xfrm>
          <a:prstGeom prst="rect">
            <a:avLst/>
          </a:prstGeom>
          <a:solidFill>
            <a:srgbClr val="2298F0"/>
          </a:solidFill>
          <a:ln w="9525" cap="flat" cmpd="sng" algn="ctr">
            <a:noFill/>
            <a:prstDash val="solid"/>
          </a:ln>
          <a:effectLst/>
        </p:spPr>
        <p:txBody>
          <a:bodyPr wrap="square" rtlCol="0" anchor="ctr">
            <a:noAutofit/>
          </a:bodyPr>
          <a:lstStyle/>
          <a:p>
            <a:pPr algn="ctr" defTabSz="914037" fontAlgn="ctr"/>
            <a:r>
              <a:rPr lang="en-US" altLang="zh-CN" sz="1200" kern="0">
                <a:solidFill>
                  <a:prstClr val="white"/>
                </a:solidFill>
                <a:latin typeface="Arial" panose="020B0604020202020204" pitchFamily="34" charset="0"/>
                <a:ea typeface="微软雅黑" panose="020B0503020204020204" pitchFamily="34" charset="-122"/>
                <a:cs typeface="+mn-ea"/>
                <a:sym typeface="+mn-lt"/>
              </a:rPr>
              <a:t>Expansion by adding cabinets</a:t>
            </a:r>
          </a:p>
          <a:p>
            <a:pPr algn="ctr" defTabSz="914037" fontAlgn="ctr"/>
            <a:r>
              <a:rPr lang="en-US" altLang="zh-CN" sz="1200" kern="0">
                <a:solidFill>
                  <a:prstClr val="white"/>
                </a:solidFill>
                <a:latin typeface="Arial" panose="020B0604020202020204" pitchFamily="34" charset="0"/>
                <a:ea typeface="微软雅黑" panose="020B0503020204020204" pitchFamily="34" charset="-122"/>
                <a:cs typeface="+mn-ea"/>
                <a:sym typeface="+mn-lt"/>
              </a:rPr>
              <a:t>(3 -&gt; 12 per resource pool)</a:t>
            </a:r>
          </a:p>
        </p:txBody>
      </p:sp>
      <p:sp>
        <p:nvSpPr>
          <p:cNvPr id="154" name="矩形 82">
            <a:extLst>
              <a:ext uri="{FF2B5EF4-FFF2-40B4-BE49-F238E27FC236}">
                <a16:creationId xmlns:a16="http://schemas.microsoft.com/office/drawing/2014/main" id="{F738EC83-AAA4-4CF4-A981-C27AC093AD8D}"/>
              </a:ext>
            </a:extLst>
          </p:cNvPr>
          <p:cNvSpPr/>
          <p:nvPr/>
        </p:nvSpPr>
        <p:spPr>
          <a:xfrm>
            <a:off x="7492726" y="4042685"/>
            <a:ext cx="1351485" cy="1502644"/>
          </a:xfrm>
          <a:prstGeom prst="rect">
            <a:avLst/>
          </a:prstGeom>
          <a:solidFill>
            <a:srgbClr val="0070C0">
              <a:alpha val="10196"/>
            </a:srgbClr>
          </a:solidFill>
          <a:ln>
            <a:noFill/>
          </a:ln>
        </p:spPr>
        <p:txBody>
          <a:bodyPr vert="horz" wrap="square" lIns="91440" tIns="45720" rIns="91440" bIns="45720" numCol="1" anchor="t" anchorCtr="0" compatLnSpc="1">
            <a:prstTxWarp prst="textNoShape">
              <a:avLst/>
            </a:prstTxWarp>
            <a:noAutofit/>
          </a:bodyPr>
          <a:lstStyle/>
          <a:p>
            <a:pPr fontAlgn="ctr"/>
            <a:endParaRPr lang="en-US" altLang="zh-CN">
              <a:latin typeface="Arial" panose="020B0604020202020204" pitchFamily="34" charset="0"/>
              <a:sym typeface="+mn-lt"/>
            </a:endParaRPr>
          </a:p>
        </p:txBody>
      </p:sp>
      <p:grpSp>
        <p:nvGrpSpPr>
          <p:cNvPr id="155" name="1998522521">
            <a:extLst>
              <a:ext uri="{FF2B5EF4-FFF2-40B4-BE49-F238E27FC236}">
                <a16:creationId xmlns:a16="http://schemas.microsoft.com/office/drawing/2014/main" id="{9C1D751E-5E95-4D36-9382-CEB883EE346A}"/>
              </a:ext>
            </a:extLst>
          </p:cNvPr>
          <p:cNvGrpSpPr/>
          <p:nvPr/>
        </p:nvGrpSpPr>
        <p:grpSpPr>
          <a:xfrm>
            <a:off x="6459717" y="4247062"/>
            <a:ext cx="2268250" cy="1087644"/>
            <a:chOff x="6637647" y="4824216"/>
            <a:chExt cx="2088232" cy="863675"/>
          </a:xfrm>
        </p:grpSpPr>
        <p:sp>
          <p:nvSpPr>
            <p:cNvPr id="156" name="文本框 88">
              <a:extLst>
                <a:ext uri="{FF2B5EF4-FFF2-40B4-BE49-F238E27FC236}">
                  <a16:creationId xmlns:a16="http://schemas.microsoft.com/office/drawing/2014/main" id="{7C800579-E30B-400B-8CEA-C80D3589398F}"/>
                </a:ext>
              </a:extLst>
            </p:cNvPr>
            <p:cNvSpPr txBox="1"/>
            <p:nvPr/>
          </p:nvSpPr>
          <p:spPr>
            <a:xfrm>
              <a:off x="8073129" y="5037924"/>
              <a:ext cx="396690" cy="365835"/>
            </a:xfrm>
            <a:prstGeom prst="rect">
              <a:avLst/>
            </a:prstGeom>
            <a:noFill/>
          </p:spPr>
          <p:txBody>
            <a:bodyPr vert="eaVert" wrap="square" rtlCol="0" anchor="ctr">
              <a:noAutofit/>
            </a:bodyPr>
            <a:lstStyle/>
            <a:p>
              <a:pPr algn="ctr" defTabSz="914037" fontAlgn="ctr"/>
              <a:r>
                <a:rPr lang="en-US" altLang="zh-CN" sz="1600">
                  <a:solidFill>
                    <a:prstClr val="black"/>
                  </a:solidFill>
                  <a:latin typeface="Arial" panose="020B0604020202020204" pitchFamily="34" charset="0"/>
                  <a:ea typeface="微软雅黑" panose="020B0503020204020204" pitchFamily="34" charset="-122"/>
                  <a:cs typeface="+mn-ea"/>
                  <a:sym typeface="+mn-lt"/>
                </a:rPr>
                <a:t>…</a:t>
              </a:r>
            </a:p>
          </p:txBody>
        </p:sp>
        <p:grpSp>
          <p:nvGrpSpPr>
            <p:cNvPr id="157" name="组合 4">
              <a:extLst>
                <a:ext uri="{FF2B5EF4-FFF2-40B4-BE49-F238E27FC236}">
                  <a16:creationId xmlns:a16="http://schemas.microsoft.com/office/drawing/2014/main" id="{2C19D7CD-0607-466D-902D-332131C71EEA}"/>
                </a:ext>
              </a:extLst>
            </p:cNvPr>
            <p:cNvGrpSpPr/>
            <p:nvPr/>
          </p:nvGrpSpPr>
          <p:grpSpPr>
            <a:xfrm>
              <a:off x="6637647" y="4830380"/>
              <a:ext cx="442706" cy="857511"/>
              <a:chOff x="1220189" y="4667328"/>
              <a:chExt cx="442706" cy="857511"/>
            </a:xfrm>
          </p:grpSpPr>
          <p:sp>
            <p:nvSpPr>
              <p:cNvPr id="174" name="Freeform 670">
                <a:extLst>
                  <a:ext uri="{FF2B5EF4-FFF2-40B4-BE49-F238E27FC236}">
                    <a16:creationId xmlns:a16="http://schemas.microsoft.com/office/drawing/2014/main" id="{ED382139-FCA6-4D6B-B6E3-EB94DA17FA93}"/>
                  </a:ext>
                </a:extLst>
              </p:cNvPr>
              <p:cNvSpPr>
                <a:spLocks/>
              </p:cNvSpPr>
              <p:nvPr/>
            </p:nvSpPr>
            <p:spPr bwMode="auto">
              <a:xfrm>
                <a:off x="1220189" y="4667328"/>
                <a:ext cx="442706" cy="838457"/>
              </a:xfrm>
              <a:custGeom>
                <a:avLst/>
                <a:gdLst>
                  <a:gd name="T0" fmla="*/ 283 w 292"/>
                  <a:gd name="T1" fmla="*/ 657 h 657"/>
                  <a:gd name="T2" fmla="*/ 283 w 292"/>
                  <a:gd name="T3" fmla="*/ 657 h 657"/>
                  <a:gd name="T4" fmla="*/ 224 w 292"/>
                  <a:gd name="T5" fmla="*/ 657 h 657"/>
                  <a:gd name="T6" fmla="*/ 224 w 292"/>
                  <a:gd name="T7" fmla="*/ 638 h 657"/>
                  <a:gd name="T8" fmla="*/ 273 w 292"/>
                  <a:gd name="T9" fmla="*/ 638 h 657"/>
                  <a:gd name="T10" fmla="*/ 273 w 292"/>
                  <a:gd name="T11" fmla="*/ 19 h 657"/>
                  <a:gd name="T12" fmla="*/ 19 w 292"/>
                  <a:gd name="T13" fmla="*/ 19 h 657"/>
                  <a:gd name="T14" fmla="*/ 19 w 292"/>
                  <a:gd name="T15" fmla="*/ 638 h 657"/>
                  <a:gd name="T16" fmla="*/ 131 w 292"/>
                  <a:gd name="T17" fmla="*/ 638 h 657"/>
                  <a:gd name="T18" fmla="*/ 131 w 292"/>
                  <a:gd name="T19" fmla="*/ 657 h 657"/>
                  <a:gd name="T20" fmla="*/ 9 w 292"/>
                  <a:gd name="T21" fmla="*/ 657 h 657"/>
                  <a:gd name="T22" fmla="*/ 0 w 292"/>
                  <a:gd name="T23" fmla="*/ 648 h 657"/>
                  <a:gd name="T24" fmla="*/ 0 w 292"/>
                  <a:gd name="T25" fmla="*/ 10 h 657"/>
                  <a:gd name="T26" fmla="*/ 9 w 292"/>
                  <a:gd name="T27" fmla="*/ 0 h 657"/>
                  <a:gd name="T28" fmla="*/ 283 w 292"/>
                  <a:gd name="T29" fmla="*/ 0 h 657"/>
                  <a:gd name="T30" fmla="*/ 292 w 292"/>
                  <a:gd name="T31" fmla="*/ 10 h 657"/>
                  <a:gd name="T32" fmla="*/ 292 w 292"/>
                  <a:gd name="T33" fmla="*/ 648 h 657"/>
                  <a:gd name="T34" fmla="*/ 283 w 292"/>
                  <a:gd name="T35" fmla="*/ 65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2" h="657">
                    <a:moveTo>
                      <a:pt x="283" y="657"/>
                    </a:moveTo>
                    <a:lnTo>
                      <a:pt x="283" y="657"/>
                    </a:lnTo>
                    <a:lnTo>
                      <a:pt x="224" y="657"/>
                    </a:lnTo>
                    <a:lnTo>
                      <a:pt x="224" y="638"/>
                    </a:lnTo>
                    <a:lnTo>
                      <a:pt x="273" y="638"/>
                    </a:lnTo>
                    <a:lnTo>
                      <a:pt x="273" y="19"/>
                    </a:lnTo>
                    <a:lnTo>
                      <a:pt x="19" y="19"/>
                    </a:lnTo>
                    <a:lnTo>
                      <a:pt x="19" y="638"/>
                    </a:lnTo>
                    <a:lnTo>
                      <a:pt x="131" y="638"/>
                    </a:lnTo>
                    <a:lnTo>
                      <a:pt x="131" y="657"/>
                    </a:lnTo>
                    <a:lnTo>
                      <a:pt x="9" y="657"/>
                    </a:lnTo>
                    <a:cubicBezTo>
                      <a:pt x="4" y="657"/>
                      <a:pt x="0" y="653"/>
                      <a:pt x="0" y="648"/>
                    </a:cubicBezTo>
                    <a:lnTo>
                      <a:pt x="0" y="10"/>
                    </a:lnTo>
                    <a:cubicBezTo>
                      <a:pt x="0" y="5"/>
                      <a:pt x="4" y="0"/>
                      <a:pt x="9" y="0"/>
                    </a:cubicBezTo>
                    <a:lnTo>
                      <a:pt x="283" y="0"/>
                    </a:lnTo>
                    <a:cubicBezTo>
                      <a:pt x="288" y="0"/>
                      <a:pt x="292" y="5"/>
                      <a:pt x="292" y="10"/>
                    </a:cubicBezTo>
                    <a:lnTo>
                      <a:pt x="292" y="648"/>
                    </a:lnTo>
                    <a:cubicBezTo>
                      <a:pt x="292" y="653"/>
                      <a:pt x="288" y="657"/>
                      <a:pt x="283" y="657"/>
                    </a:cubicBezTo>
                    <a:close/>
                  </a:path>
                </a:pathLst>
              </a:custGeom>
              <a:solidFill>
                <a:srgbClr val="15B0E8"/>
              </a:solidFill>
              <a:ln w="0">
                <a:noFill/>
                <a:prstDash val="solid"/>
                <a:round/>
                <a:headEnd/>
                <a:tailEnd/>
              </a:ln>
            </p:spPr>
            <p:txBody>
              <a:bodyPr wrap="square">
                <a:noAutofit/>
              </a:bodyPr>
              <a:lstStyle/>
              <a:p>
                <a:pPr defTabSz="543689" fontAlgn="ctr">
                  <a:defRPr/>
                </a:pPr>
                <a:endParaRPr lang="en-US" altLang="zh-CN" sz="3201">
                  <a:solidFill>
                    <a:prstClr val="black"/>
                  </a:solidFill>
                  <a:latin typeface="Arial" panose="020B0604020202020204" pitchFamily="34" charset="0"/>
                  <a:ea typeface="微软雅黑" panose="020B0503020204020204" pitchFamily="34" charset="-122"/>
                </a:endParaRPr>
              </a:p>
            </p:txBody>
          </p:sp>
          <p:sp>
            <p:nvSpPr>
              <p:cNvPr id="175" name="Freeform 694">
                <a:extLst>
                  <a:ext uri="{FF2B5EF4-FFF2-40B4-BE49-F238E27FC236}">
                    <a16:creationId xmlns:a16="http://schemas.microsoft.com/office/drawing/2014/main" id="{15CEE4CE-CF50-4987-B1A8-31E25D992B4C}"/>
                  </a:ext>
                </a:extLst>
              </p:cNvPr>
              <p:cNvSpPr>
                <a:spLocks/>
              </p:cNvSpPr>
              <p:nvPr/>
            </p:nvSpPr>
            <p:spPr bwMode="auto">
              <a:xfrm>
                <a:off x="1359903" y="5465559"/>
                <a:ext cx="57164" cy="5928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solidFill>
                <a:srgbClr val="15B0E8"/>
              </a:solidFill>
              <a:ln w="0">
                <a:noFill/>
                <a:prstDash val="solid"/>
                <a:round/>
                <a:headEnd/>
                <a:tailEnd/>
              </a:ln>
            </p:spPr>
            <p:txBody>
              <a:bodyPr wrap="square">
                <a:noAutofit/>
              </a:bodyPr>
              <a:lstStyle/>
              <a:p>
                <a:pPr defTabSz="543689" fontAlgn="ctr">
                  <a:defRPr/>
                </a:pPr>
                <a:endParaRPr lang="en-US" altLang="zh-CN" sz="3201">
                  <a:solidFill>
                    <a:prstClr val="black"/>
                  </a:solidFill>
                  <a:latin typeface="Arial" panose="020B0604020202020204" pitchFamily="34" charset="0"/>
                  <a:ea typeface="微软雅黑" panose="020B0503020204020204" pitchFamily="34" charset="-122"/>
                </a:endParaRPr>
              </a:p>
            </p:txBody>
          </p:sp>
          <p:sp>
            <p:nvSpPr>
              <p:cNvPr id="176" name="Freeform 695">
                <a:extLst>
                  <a:ext uri="{FF2B5EF4-FFF2-40B4-BE49-F238E27FC236}">
                    <a16:creationId xmlns:a16="http://schemas.microsoft.com/office/drawing/2014/main" id="{D0999417-1CE4-4919-A535-E2AD6DCE7C01}"/>
                  </a:ext>
                </a:extLst>
              </p:cNvPr>
              <p:cNvSpPr>
                <a:spLocks/>
              </p:cNvSpPr>
              <p:nvPr/>
            </p:nvSpPr>
            <p:spPr bwMode="auto">
              <a:xfrm>
                <a:off x="1503919" y="5465559"/>
                <a:ext cx="57164" cy="59280"/>
              </a:xfrm>
              <a:custGeom>
                <a:avLst/>
                <a:gdLst>
                  <a:gd name="T0" fmla="*/ 26 w 51"/>
                  <a:gd name="T1" fmla="*/ 52 h 52"/>
                  <a:gd name="T2" fmla="*/ 26 w 51"/>
                  <a:gd name="T3" fmla="*/ 52 h 52"/>
                  <a:gd name="T4" fmla="*/ 0 w 51"/>
                  <a:gd name="T5" fmla="*/ 26 h 52"/>
                  <a:gd name="T6" fmla="*/ 26 w 51"/>
                  <a:gd name="T7" fmla="*/ 0 h 52"/>
                  <a:gd name="T8" fmla="*/ 51 w 51"/>
                  <a:gd name="T9" fmla="*/ 26 h 52"/>
                  <a:gd name="T10" fmla="*/ 26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6" y="52"/>
                    </a:moveTo>
                    <a:lnTo>
                      <a:pt x="26" y="52"/>
                    </a:lnTo>
                    <a:cubicBezTo>
                      <a:pt x="11" y="52"/>
                      <a:pt x="0" y="40"/>
                      <a:pt x="0" y="26"/>
                    </a:cubicBezTo>
                    <a:cubicBezTo>
                      <a:pt x="0" y="12"/>
                      <a:pt x="11" y="0"/>
                      <a:pt x="26" y="0"/>
                    </a:cubicBezTo>
                    <a:cubicBezTo>
                      <a:pt x="40" y="0"/>
                      <a:pt x="51" y="12"/>
                      <a:pt x="51" y="26"/>
                    </a:cubicBezTo>
                    <a:cubicBezTo>
                      <a:pt x="51" y="40"/>
                      <a:pt x="40" y="52"/>
                      <a:pt x="26" y="52"/>
                    </a:cubicBezTo>
                    <a:close/>
                  </a:path>
                </a:pathLst>
              </a:custGeom>
              <a:solidFill>
                <a:srgbClr val="15B0E8"/>
              </a:solidFill>
              <a:ln w="0">
                <a:noFill/>
                <a:prstDash val="solid"/>
                <a:round/>
                <a:headEnd/>
                <a:tailEnd/>
              </a:ln>
            </p:spPr>
            <p:txBody>
              <a:bodyPr wrap="square">
                <a:noAutofit/>
              </a:bodyPr>
              <a:lstStyle/>
              <a:p>
                <a:pPr defTabSz="543689" fontAlgn="ctr">
                  <a:defRPr/>
                </a:pPr>
                <a:endParaRPr lang="en-US" altLang="zh-CN" sz="3201">
                  <a:solidFill>
                    <a:prstClr val="black"/>
                  </a:solidFill>
                  <a:latin typeface="Arial" panose="020B0604020202020204" pitchFamily="34" charset="0"/>
                  <a:ea typeface="微软雅黑" panose="020B0503020204020204" pitchFamily="34" charset="-122"/>
                </a:endParaRPr>
              </a:p>
            </p:txBody>
          </p:sp>
          <p:pic>
            <p:nvPicPr>
              <p:cNvPr id="177" name="Picture 3">
                <a:extLst>
                  <a:ext uri="{FF2B5EF4-FFF2-40B4-BE49-F238E27FC236}">
                    <a16:creationId xmlns:a16="http://schemas.microsoft.com/office/drawing/2014/main" id="{BDA266A2-0B8B-4C6A-85D3-634E887E3ABD}"/>
                  </a:ext>
                </a:extLst>
              </p:cNvPr>
              <p:cNvPicPr>
                <a:picLocks noChangeAspect="1" noChangeArrowheads="1"/>
              </p:cNvPicPr>
              <p:nvPr/>
            </p:nvPicPr>
            <p:blipFill>
              <a:blip r:embed="rId8" cstate="print"/>
              <a:srcRect/>
              <a:stretch>
                <a:fillRect/>
              </a:stretch>
            </p:blipFill>
            <p:spPr bwMode="auto">
              <a:xfrm>
                <a:off x="1287629" y="4726365"/>
                <a:ext cx="302322" cy="110399"/>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pic>
            <p:nvPicPr>
              <p:cNvPr id="178" name="Picture 3">
                <a:extLst>
                  <a:ext uri="{FF2B5EF4-FFF2-40B4-BE49-F238E27FC236}">
                    <a16:creationId xmlns:a16="http://schemas.microsoft.com/office/drawing/2014/main" id="{953E3A1B-1408-427E-8933-B921344020F0}"/>
                  </a:ext>
                </a:extLst>
              </p:cNvPr>
              <p:cNvPicPr>
                <a:picLocks noChangeAspect="1" noChangeArrowheads="1"/>
              </p:cNvPicPr>
              <p:nvPr/>
            </p:nvPicPr>
            <p:blipFill>
              <a:blip r:embed="rId8" cstate="print"/>
              <a:srcRect/>
              <a:stretch>
                <a:fillRect/>
              </a:stretch>
            </p:blipFill>
            <p:spPr bwMode="auto">
              <a:xfrm>
                <a:off x="1287629" y="4914241"/>
                <a:ext cx="302322" cy="110399"/>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pic>
            <p:nvPicPr>
              <p:cNvPr id="179" name="Picture 3">
                <a:extLst>
                  <a:ext uri="{FF2B5EF4-FFF2-40B4-BE49-F238E27FC236}">
                    <a16:creationId xmlns:a16="http://schemas.microsoft.com/office/drawing/2014/main" id="{1FC9AB14-3B0C-4E26-8F35-7DFEB914ADC3}"/>
                  </a:ext>
                </a:extLst>
              </p:cNvPr>
              <p:cNvPicPr>
                <a:picLocks noChangeAspect="1" noChangeArrowheads="1"/>
              </p:cNvPicPr>
              <p:nvPr/>
            </p:nvPicPr>
            <p:blipFill>
              <a:blip r:embed="rId8" cstate="print"/>
              <a:srcRect/>
              <a:stretch>
                <a:fillRect/>
              </a:stretch>
            </p:blipFill>
            <p:spPr bwMode="auto">
              <a:xfrm>
                <a:off x="1287629" y="5102117"/>
                <a:ext cx="302322" cy="110399"/>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pic>
            <p:nvPicPr>
              <p:cNvPr id="180" name="Picture 3">
                <a:extLst>
                  <a:ext uri="{FF2B5EF4-FFF2-40B4-BE49-F238E27FC236}">
                    <a16:creationId xmlns:a16="http://schemas.microsoft.com/office/drawing/2014/main" id="{75AACDEE-9F84-448B-85B1-760A28A34579}"/>
                  </a:ext>
                </a:extLst>
              </p:cNvPr>
              <p:cNvPicPr>
                <a:picLocks noChangeAspect="1" noChangeArrowheads="1"/>
              </p:cNvPicPr>
              <p:nvPr/>
            </p:nvPicPr>
            <p:blipFill>
              <a:blip r:embed="rId8" cstate="print"/>
              <a:srcRect/>
              <a:stretch>
                <a:fillRect/>
              </a:stretch>
            </p:blipFill>
            <p:spPr bwMode="auto">
              <a:xfrm>
                <a:off x="1287629" y="5289992"/>
                <a:ext cx="302322" cy="110399"/>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grpSp>
        <p:grpSp>
          <p:nvGrpSpPr>
            <p:cNvPr id="158" name="组合 620">
              <a:extLst>
                <a:ext uri="{FF2B5EF4-FFF2-40B4-BE49-F238E27FC236}">
                  <a16:creationId xmlns:a16="http://schemas.microsoft.com/office/drawing/2014/main" id="{CD28E243-804B-4287-AC5D-82E47B3B1393}"/>
                </a:ext>
              </a:extLst>
            </p:cNvPr>
            <p:cNvGrpSpPr/>
            <p:nvPr/>
          </p:nvGrpSpPr>
          <p:grpSpPr>
            <a:xfrm>
              <a:off x="7691479" y="4824216"/>
              <a:ext cx="442706" cy="857511"/>
              <a:chOff x="1220189" y="4667328"/>
              <a:chExt cx="442706" cy="857511"/>
            </a:xfrm>
          </p:grpSpPr>
          <p:sp>
            <p:nvSpPr>
              <p:cNvPr id="167" name="Freeform 670">
                <a:extLst>
                  <a:ext uri="{FF2B5EF4-FFF2-40B4-BE49-F238E27FC236}">
                    <a16:creationId xmlns:a16="http://schemas.microsoft.com/office/drawing/2014/main" id="{08ECE9F6-019A-43E1-BB8A-B7C41EA8AC17}"/>
                  </a:ext>
                </a:extLst>
              </p:cNvPr>
              <p:cNvSpPr>
                <a:spLocks/>
              </p:cNvSpPr>
              <p:nvPr/>
            </p:nvSpPr>
            <p:spPr bwMode="auto">
              <a:xfrm>
                <a:off x="1220189" y="4667328"/>
                <a:ext cx="442706" cy="838457"/>
              </a:xfrm>
              <a:custGeom>
                <a:avLst/>
                <a:gdLst>
                  <a:gd name="T0" fmla="*/ 283 w 292"/>
                  <a:gd name="T1" fmla="*/ 657 h 657"/>
                  <a:gd name="T2" fmla="*/ 283 w 292"/>
                  <a:gd name="T3" fmla="*/ 657 h 657"/>
                  <a:gd name="T4" fmla="*/ 224 w 292"/>
                  <a:gd name="T5" fmla="*/ 657 h 657"/>
                  <a:gd name="T6" fmla="*/ 224 w 292"/>
                  <a:gd name="T7" fmla="*/ 638 h 657"/>
                  <a:gd name="T8" fmla="*/ 273 w 292"/>
                  <a:gd name="T9" fmla="*/ 638 h 657"/>
                  <a:gd name="T10" fmla="*/ 273 w 292"/>
                  <a:gd name="T11" fmla="*/ 19 h 657"/>
                  <a:gd name="T12" fmla="*/ 19 w 292"/>
                  <a:gd name="T13" fmla="*/ 19 h 657"/>
                  <a:gd name="T14" fmla="*/ 19 w 292"/>
                  <a:gd name="T15" fmla="*/ 638 h 657"/>
                  <a:gd name="T16" fmla="*/ 131 w 292"/>
                  <a:gd name="T17" fmla="*/ 638 h 657"/>
                  <a:gd name="T18" fmla="*/ 131 w 292"/>
                  <a:gd name="T19" fmla="*/ 657 h 657"/>
                  <a:gd name="T20" fmla="*/ 9 w 292"/>
                  <a:gd name="T21" fmla="*/ 657 h 657"/>
                  <a:gd name="T22" fmla="*/ 0 w 292"/>
                  <a:gd name="T23" fmla="*/ 648 h 657"/>
                  <a:gd name="T24" fmla="*/ 0 w 292"/>
                  <a:gd name="T25" fmla="*/ 10 h 657"/>
                  <a:gd name="T26" fmla="*/ 9 w 292"/>
                  <a:gd name="T27" fmla="*/ 0 h 657"/>
                  <a:gd name="T28" fmla="*/ 283 w 292"/>
                  <a:gd name="T29" fmla="*/ 0 h 657"/>
                  <a:gd name="T30" fmla="*/ 292 w 292"/>
                  <a:gd name="T31" fmla="*/ 10 h 657"/>
                  <a:gd name="T32" fmla="*/ 292 w 292"/>
                  <a:gd name="T33" fmla="*/ 648 h 657"/>
                  <a:gd name="T34" fmla="*/ 283 w 292"/>
                  <a:gd name="T35" fmla="*/ 65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2" h="657">
                    <a:moveTo>
                      <a:pt x="283" y="657"/>
                    </a:moveTo>
                    <a:lnTo>
                      <a:pt x="283" y="657"/>
                    </a:lnTo>
                    <a:lnTo>
                      <a:pt x="224" y="657"/>
                    </a:lnTo>
                    <a:lnTo>
                      <a:pt x="224" y="638"/>
                    </a:lnTo>
                    <a:lnTo>
                      <a:pt x="273" y="638"/>
                    </a:lnTo>
                    <a:lnTo>
                      <a:pt x="273" y="19"/>
                    </a:lnTo>
                    <a:lnTo>
                      <a:pt x="19" y="19"/>
                    </a:lnTo>
                    <a:lnTo>
                      <a:pt x="19" y="638"/>
                    </a:lnTo>
                    <a:lnTo>
                      <a:pt x="131" y="638"/>
                    </a:lnTo>
                    <a:lnTo>
                      <a:pt x="131" y="657"/>
                    </a:lnTo>
                    <a:lnTo>
                      <a:pt x="9" y="657"/>
                    </a:lnTo>
                    <a:cubicBezTo>
                      <a:pt x="4" y="657"/>
                      <a:pt x="0" y="653"/>
                      <a:pt x="0" y="648"/>
                    </a:cubicBezTo>
                    <a:lnTo>
                      <a:pt x="0" y="10"/>
                    </a:lnTo>
                    <a:cubicBezTo>
                      <a:pt x="0" y="5"/>
                      <a:pt x="4" y="0"/>
                      <a:pt x="9" y="0"/>
                    </a:cubicBezTo>
                    <a:lnTo>
                      <a:pt x="283" y="0"/>
                    </a:lnTo>
                    <a:cubicBezTo>
                      <a:pt x="288" y="0"/>
                      <a:pt x="292" y="5"/>
                      <a:pt x="292" y="10"/>
                    </a:cubicBezTo>
                    <a:lnTo>
                      <a:pt x="292" y="648"/>
                    </a:lnTo>
                    <a:cubicBezTo>
                      <a:pt x="292" y="653"/>
                      <a:pt x="288" y="657"/>
                      <a:pt x="283" y="657"/>
                    </a:cubicBezTo>
                    <a:close/>
                  </a:path>
                </a:pathLst>
              </a:custGeom>
              <a:solidFill>
                <a:srgbClr val="15B0E8"/>
              </a:solidFill>
              <a:ln w="0">
                <a:noFill/>
                <a:prstDash val="solid"/>
                <a:round/>
                <a:headEnd/>
                <a:tailEnd/>
              </a:ln>
            </p:spPr>
            <p:txBody>
              <a:bodyPr wrap="square">
                <a:noAutofit/>
              </a:bodyPr>
              <a:lstStyle/>
              <a:p>
                <a:pPr defTabSz="543689" fontAlgn="ctr">
                  <a:defRPr/>
                </a:pPr>
                <a:endParaRPr lang="en-US" altLang="zh-CN" sz="3201">
                  <a:solidFill>
                    <a:prstClr val="black"/>
                  </a:solidFill>
                  <a:latin typeface="Arial" panose="020B0604020202020204" pitchFamily="34" charset="0"/>
                  <a:ea typeface="微软雅黑" panose="020B0503020204020204" pitchFamily="34" charset="-122"/>
                </a:endParaRPr>
              </a:p>
            </p:txBody>
          </p:sp>
          <p:sp>
            <p:nvSpPr>
              <p:cNvPr id="168" name="Freeform 694">
                <a:extLst>
                  <a:ext uri="{FF2B5EF4-FFF2-40B4-BE49-F238E27FC236}">
                    <a16:creationId xmlns:a16="http://schemas.microsoft.com/office/drawing/2014/main" id="{6E3D687B-667B-4745-99C6-31FE5C561407}"/>
                  </a:ext>
                </a:extLst>
              </p:cNvPr>
              <p:cNvSpPr>
                <a:spLocks/>
              </p:cNvSpPr>
              <p:nvPr/>
            </p:nvSpPr>
            <p:spPr bwMode="auto">
              <a:xfrm>
                <a:off x="1359903" y="5465559"/>
                <a:ext cx="57164" cy="5928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solidFill>
                <a:srgbClr val="15B0E8"/>
              </a:solidFill>
              <a:ln w="0">
                <a:noFill/>
                <a:prstDash val="solid"/>
                <a:round/>
                <a:headEnd/>
                <a:tailEnd/>
              </a:ln>
            </p:spPr>
            <p:txBody>
              <a:bodyPr wrap="square">
                <a:noAutofit/>
              </a:bodyPr>
              <a:lstStyle/>
              <a:p>
                <a:pPr defTabSz="543689" fontAlgn="ctr">
                  <a:defRPr/>
                </a:pPr>
                <a:endParaRPr lang="en-US" altLang="zh-CN" sz="3201">
                  <a:solidFill>
                    <a:prstClr val="black"/>
                  </a:solidFill>
                  <a:latin typeface="Arial" panose="020B0604020202020204" pitchFamily="34" charset="0"/>
                  <a:ea typeface="微软雅黑" panose="020B0503020204020204" pitchFamily="34" charset="-122"/>
                </a:endParaRPr>
              </a:p>
            </p:txBody>
          </p:sp>
          <p:sp>
            <p:nvSpPr>
              <p:cNvPr id="169" name="Freeform 695">
                <a:extLst>
                  <a:ext uri="{FF2B5EF4-FFF2-40B4-BE49-F238E27FC236}">
                    <a16:creationId xmlns:a16="http://schemas.microsoft.com/office/drawing/2014/main" id="{59386087-FFCD-41F6-A5CF-20657714111D}"/>
                  </a:ext>
                </a:extLst>
              </p:cNvPr>
              <p:cNvSpPr>
                <a:spLocks/>
              </p:cNvSpPr>
              <p:nvPr/>
            </p:nvSpPr>
            <p:spPr bwMode="auto">
              <a:xfrm>
                <a:off x="1503919" y="5465559"/>
                <a:ext cx="57164" cy="59280"/>
              </a:xfrm>
              <a:custGeom>
                <a:avLst/>
                <a:gdLst>
                  <a:gd name="T0" fmla="*/ 26 w 51"/>
                  <a:gd name="T1" fmla="*/ 52 h 52"/>
                  <a:gd name="T2" fmla="*/ 26 w 51"/>
                  <a:gd name="T3" fmla="*/ 52 h 52"/>
                  <a:gd name="T4" fmla="*/ 0 w 51"/>
                  <a:gd name="T5" fmla="*/ 26 h 52"/>
                  <a:gd name="T6" fmla="*/ 26 w 51"/>
                  <a:gd name="T7" fmla="*/ 0 h 52"/>
                  <a:gd name="T8" fmla="*/ 51 w 51"/>
                  <a:gd name="T9" fmla="*/ 26 h 52"/>
                  <a:gd name="T10" fmla="*/ 26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6" y="52"/>
                    </a:moveTo>
                    <a:lnTo>
                      <a:pt x="26" y="52"/>
                    </a:lnTo>
                    <a:cubicBezTo>
                      <a:pt x="11" y="52"/>
                      <a:pt x="0" y="40"/>
                      <a:pt x="0" y="26"/>
                    </a:cubicBezTo>
                    <a:cubicBezTo>
                      <a:pt x="0" y="12"/>
                      <a:pt x="11" y="0"/>
                      <a:pt x="26" y="0"/>
                    </a:cubicBezTo>
                    <a:cubicBezTo>
                      <a:pt x="40" y="0"/>
                      <a:pt x="51" y="12"/>
                      <a:pt x="51" y="26"/>
                    </a:cubicBezTo>
                    <a:cubicBezTo>
                      <a:pt x="51" y="40"/>
                      <a:pt x="40" y="52"/>
                      <a:pt x="26" y="52"/>
                    </a:cubicBezTo>
                    <a:close/>
                  </a:path>
                </a:pathLst>
              </a:custGeom>
              <a:solidFill>
                <a:srgbClr val="15B0E8"/>
              </a:solidFill>
              <a:ln w="0">
                <a:noFill/>
                <a:prstDash val="solid"/>
                <a:round/>
                <a:headEnd/>
                <a:tailEnd/>
              </a:ln>
            </p:spPr>
            <p:txBody>
              <a:bodyPr wrap="square">
                <a:noAutofit/>
              </a:bodyPr>
              <a:lstStyle/>
              <a:p>
                <a:pPr defTabSz="543689" fontAlgn="ctr">
                  <a:defRPr/>
                </a:pPr>
                <a:endParaRPr lang="en-US" altLang="zh-CN" sz="3201">
                  <a:solidFill>
                    <a:prstClr val="black"/>
                  </a:solidFill>
                  <a:latin typeface="Arial" panose="020B0604020202020204" pitchFamily="34" charset="0"/>
                  <a:ea typeface="微软雅黑" panose="020B0503020204020204" pitchFamily="34" charset="-122"/>
                </a:endParaRPr>
              </a:p>
            </p:txBody>
          </p:sp>
          <p:pic>
            <p:nvPicPr>
              <p:cNvPr id="170" name="Picture 3">
                <a:extLst>
                  <a:ext uri="{FF2B5EF4-FFF2-40B4-BE49-F238E27FC236}">
                    <a16:creationId xmlns:a16="http://schemas.microsoft.com/office/drawing/2014/main" id="{7DF9D2C3-5C90-4F91-BADA-8B5840AA3E9D}"/>
                  </a:ext>
                </a:extLst>
              </p:cNvPr>
              <p:cNvPicPr>
                <a:picLocks noChangeAspect="1" noChangeArrowheads="1"/>
              </p:cNvPicPr>
              <p:nvPr/>
            </p:nvPicPr>
            <p:blipFill>
              <a:blip r:embed="rId8" cstate="print"/>
              <a:srcRect/>
              <a:stretch>
                <a:fillRect/>
              </a:stretch>
            </p:blipFill>
            <p:spPr bwMode="auto">
              <a:xfrm>
                <a:off x="1287629" y="4726365"/>
                <a:ext cx="302322" cy="110399"/>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pic>
            <p:nvPicPr>
              <p:cNvPr id="171" name="Picture 3">
                <a:extLst>
                  <a:ext uri="{FF2B5EF4-FFF2-40B4-BE49-F238E27FC236}">
                    <a16:creationId xmlns:a16="http://schemas.microsoft.com/office/drawing/2014/main" id="{3AEF96F8-EB1C-4BE3-875E-6152A604C3D9}"/>
                  </a:ext>
                </a:extLst>
              </p:cNvPr>
              <p:cNvPicPr>
                <a:picLocks noChangeAspect="1" noChangeArrowheads="1"/>
              </p:cNvPicPr>
              <p:nvPr/>
            </p:nvPicPr>
            <p:blipFill>
              <a:blip r:embed="rId8" cstate="print"/>
              <a:srcRect/>
              <a:stretch>
                <a:fillRect/>
              </a:stretch>
            </p:blipFill>
            <p:spPr bwMode="auto">
              <a:xfrm>
                <a:off x="1287629" y="4914241"/>
                <a:ext cx="302322" cy="110399"/>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pic>
            <p:nvPicPr>
              <p:cNvPr id="172" name="Picture 3">
                <a:extLst>
                  <a:ext uri="{FF2B5EF4-FFF2-40B4-BE49-F238E27FC236}">
                    <a16:creationId xmlns:a16="http://schemas.microsoft.com/office/drawing/2014/main" id="{44640A69-C648-4B02-B88F-DEA01F33C565}"/>
                  </a:ext>
                </a:extLst>
              </p:cNvPr>
              <p:cNvPicPr>
                <a:picLocks noChangeAspect="1" noChangeArrowheads="1"/>
              </p:cNvPicPr>
              <p:nvPr/>
            </p:nvPicPr>
            <p:blipFill>
              <a:blip r:embed="rId8" cstate="print"/>
              <a:srcRect/>
              <a:stretch>
                <a:fillRect/>
              </a:stretch>
            </p:blipFill>
            <p:spPr bwMode="auto">
              <a:xfrm>
                <a:off x="1287629" y="5102117"/>
                <a:ext cx="302322" cy="110399"/>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pic>
            <p:nvPicPr>
              <p:cNvPr id="173" name="Picture 3">
                <a:extLst>
                  <a:ext uri="{FF2B5EF4-FFF2-40B4-BE49-F238E27FC236}">
                    <a16:creationId xmlns:a16="http://schemas.microsoft.com/office/drawing/2014/main" id="{15F0EBD3-88F9-4ED5-8EF0-3E14CB99D1B3}"/>
                  </a:ext>
                </a:extLst>
              </p:cNvPr>
              <p:cNvPicPr>
                <a:picLocks noChangeAspect="1" noChangeArrowheads="1"/>
              </p:cNvPicPr>
              <p:nvPr/>
            </p:nvPicPr>
            <p:blipFill>
              <a:blip r:embed="rId8" cstate="print"/>
              <a:srcRect/>
              <a:stretch>
                <a:fillRect/>
              </a:stretch>
            </p:blipFill>
            <p:spPr bwMode="auto">
              <a:xfrm>
                <a:off x="1287629" y="5289992"/>
                <a:ext cx="302322" cy="110399"/>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grpSp>
        <p:grpSp>
          <p:nvGrpSpPr>
            <p:cNvPr id="159" name="组合 628">
              <a:extLst>
                <a:ext uri="{FF2B5EF4-FFF2-40B4-BE49-F238E27FC236}">
                  <a16:creationId xmlns:a16="http://schemas.microsoft.com/office/drawing/2014/main" id="{3287E727-D1C9-468A-B78C-C1FA7CC30629}"/>
                </a:ext>
              </a:extLst>
            </p:cNvPr>
            <p:cNvGrpSpPr/>
            <p:nvPr/>
          </p:nvGrpSpPr>
          <p:grpSpPr>
            <a:xfrm>
              <a:off x="8283173" y="4828030"/>
              <a:ext cx="442706" cy="857511"/>
              <a:chOff x="1220189" y="4667328"/>
              <a:chExt cx="442706" cy="857511"/>
            </a:xfrm>
          </p:grpSpPr>
          <p:sp>
            <p:nvSpPr>
              <p:cNvPr id="160" name="Freeform 670">
                <a:extLst>
                  <a:ext uri="{FF2B5EF4-FFF2-40B4-BE49-F238E27FC236}">
                    <a16:creationId xmlns:a16="http://schemas.microsoft.com/office/drawing/2014/main" id="{2D2C28C1-AE79-4960-8A2A-58DE2EF2509D}"/>
                  </a:ext>
                </a:extLst>
              </p:cNvPr>
              <p:cNvSpPr>
                <a:spLocks/>
              </p:cNvSpPr>
              <p:nvPr/>
            </p:nvSpPr>
            <p:spPr bwMode="auto">
              <a:xfrm>
                <a:off x="1220189" y="4667328"/>
                <a:ext cx="442706" cy="838457"/>
              </a:xfrm>
              <a:custGeom>
                <a:avLst/>
                <a:gdLst>
                  <a:gd name="T0" fmla="*/ 283 w 292"/>
                  <a:gd name="T1" fmla="*/ 657 h 657"/>
                  <a:gd name="T2" fmla="*/ 283 w 292"/>
                  <a:gd name="T3" fmla="*/ 657 h 657"/>
                  <a:gd name="T4" fmla="*/ 224 w 292"/>
                  <a:gd name="T5" fmla="*/ 657 h 657"/>
                  <a:gd name="T6" fmla="*/ 224 w 292"/>
                  <a:gd name="T7" fmla="*/ 638 h 657"/>
                  <a:gd name="T8" fmla="*/ 273 w 292"/>
                  <a:gd name="T9" fmla="*/ 638 h 657"/>
                  <a:gd name="T10" fmla="*/ 273 w 292"/>
                  <a:gd name="T11" fmla="*/ 19 h 657"/>
                  <a:gd name="T12" fmla="*/ 19 w 292"/>
                  <a:gd name="T13" fmla="*/ 19 h 657"/>
                  <a:gd name="T14" fmla="*/ 19 w 292"/>
                  <a:gd name="T15" fmla="*/ 638 h 657"/>
                  <a:gd name="T16" fmla="*/ 131 w 292"/>
                  <a:gd name="T17" fmla="*/ 638 h 657"/>
                  <a:gd name="T18" fmla="*/ 131 w 292"/>
                  <a:gd name="T19" fmla="*/ 657 h 657"/>
                  <a:gd name="T20" fmla="*/ 9 w 292"/>
                  <a:gd name="T21" fmla="*/ 657 h 657"/>
                  <a:gd name="T22" fmla="*/ 0 w 292"/>
                  <a:gd name="T23" fmla="*/ 648 h 657"/>
                  <a:gd name="T24" fmla="*/ 0 w 292"/>
                  <a:gd name="T25" fmla="*/ 10 h 657"/>
                  <a:gd name="T26" fmla="*/ 9 w 292"/>
                  <a:gd name="T27" fmla="*/ 0 h 657"/>
                  <a:gd name="T28" fmla="*/ 283 w 292"/>
                  <a:gd name="T29" fmla="*/ 0 h 657"/>
                  <a:gd name="T30" fmla="*/ 292 w 292"/>
                  <a:gd name="T31" fmla="*/ 10 h 657"/>
                  <a:gd name="T32" fmla="*/ 292 w 292"/>
                  <a:gd name="T33" fmla="*/ 648 h 657"/>
                  <a:gd name="T34" fmla="*/ 283 w 292"/>
                  <a:gd name="T35" fmla="*/ 65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2" h="657">
                    <a:moveTo>
                      <a:pt x="283" y="657"/>
                    </a:moveTo>
                    <a:lnTo>
                      <a:pt x="283" y="657"/>
                    </a:lnTo>
                    <a:lnTo>
                      <a:pt x="224" y="657"/>
                    </a:lnTo>
                    <a:lnTo>
                      <a:pt x="224" y="638"/>
                    </a:lnTo>
                    <a:lnTo>
                      <a:pt x="273" y="638"/>
                    </a:lnTo>
                    <a:lnTo>
                      <a:pt x="273" y="19"/>
                    </a:lnTo>
                    <a:lnTo>
                      <a:pt x="19" y="19"/>
                    </a:lnTo>
                    <a:lnTo>
                      <a:pt x="19" y="638"/>
                    </a:lnTo>
                    <a:lnTo>
                      <a:pt x="131" y="638"/>
                    </a:lnTo>
                    <a:lnTo>
                      <a:pt x="131" y="657"/>
                    </a:lnTo>
                    <a:lnTo>
                      <a:pt x="9" y="657"/>
                    </a:lnTo>
                    <a:cubicBezTo>
                      <a:pt x="4" y="657"/>
                      <a:pt x="0" y="653"/>
                      <a:pt x="0" y="648"/>
                    </a:cubicBezTo>
                    <a:lnTo>
                      <a:pt x="0" y="10"/>
                    </a:lnTo>
                    <a:cubicBezTo>
                      <a:pt x="0" y="5"/>
                      <a:pt x="4" y="0"/>
                      <a:pt x="9" y="0"/>
                    </a:cubicBezTo>
                    <a:lnTo>
                      <a:pt x="283" y="0"/>
                    </a:lnTo>
                    <a:cubicBezTo>
                      <a:pt x="288" y="0"/>
                      <a:pt x="292" y="5"/>
                      <a:pt x="292" y="10"/>
                    </a:cubicBezTo>
                    <a:lnTo>
                      <a:pt x="292" y="648"/>
                    </a:lnTo>
                    <a:cubicBezTo>
                      <a:pt x="292" y="653"/>
                      <a:pt x="288" y="657"/>
                      <a:pt x="283" y="657"/>
                    </a:cubicBezTo>
                    <a:close/>
                  </a:path>
                </a:pathLst>
              </a:custGeom>
              <a:solidFill>
                <a:srgbClr val="15B0E8"/>
              </a:solidFill>
              <a:ln w="0">
                <a:noFill/>
                <a:prstDash val="solid"/>
                <a:round/>
                <a:headEnd/>
                <a:tailEnd/>
              </a:ln>
            </p:spPr>
            <p:txBody>
              <a:bodyPr wrap="square">
                <a:noAutofit/>
              </a:bodyPr>
              <a:lstStyle/>
              <a:p>
                <a:pPr defTabSz="543689" fontAlgn="ctr">
                  <a:defRPr/>
                </a:pPr>
                <a:endParaRPr lang="en-US" altLang="zh-CN" sz="3201">
                  <a:solidFill>
                    <a:prstClr val="black"/>
                  </a:solidFill>
                  <a:latin typeface="Arial" panose="020B0604020202020204" pitchFamily="34" charset="0"/>
                  <a:ea typeface="微软雅黑" panose="020B0503020204020204" pitchFamily="34" charset="-122"/>
                </a:endParaRPr>
              </a:p>
            </p:txBody>
          </p:sp>
          <p:sp>
            <p:nvSpPr>
              <p:cNvPr id="161" name="Freeform 694">
                <a:extLst>
                  <a:ext uri="{FF2B5EF4-FFF2-40B4-BE49-F238E27FC236}">
                    <a16:creationId xmlns:a16="http://schemas.microsoft.com/office/drawing/2014/main" id="{E626411E-38DA-4741-A26B-5A60A9DFC6FC}"/>
                  </a:ext>
                </a:extLst>
              </p:cNvPr>
              <p:cNvSpPr>
                <a:spLocks/>
              </p:cNvSpPr>
              <p:nvPr/>
            </p:nvSpPr>
            <p:spPr bwMode="auto">
              <a:xfrm>
                <a:off x="1359903" y="5465559"/>
                <a:ext cx="57164" cy="5928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solidFill>
                <a:srgbClr val="15B0E8"/>
              </a:solidFill>
              <a:ln w="0">
                <a:noFill/>
                <a:prstDash val="solid"/>
                <a:round/>
                <a:headEnd/>
                <a:tailEnd/>
              </a:ln>
            </p:spPr>
            <p:txBody>
              <a:bodyPr wrap="square">
                <a:noAutofit/>
              </a:bodyPr>
              <a:lstStyle/>
              <a:p>
                <a:pPr defTabSz="543689" fontAlgn="ctr">
                  <a:defRPr/>
                </a:pPr>
                <a:endParaRPr lang="en-US" altLang="zh-CN" sz="3201">
                  <a:solidFill>
                    <a:prstClr val="black"/>
                  </a:solidFill>
                  <a:latin typeface="Arial" panose="020B0604020202020204" pitchFamily="34" charset="0"/>
                  <a:ea typeface="微软雅黑" panose="020B0503020204020204" pitchFamily="34" charset="-122"/>
                </a:endParaRPr>
              </a:p>
            </p:txBody>
          </p:sp>
          <p:sp>
            <p:nvSpPr>
              <p:cNvPr id="162" name="Freeform 695">
                <a:extLst>
                  <a:ext uri="{FF2B5EF4-FFF2-40B4-BE49-F238E27FC236}">
                    <a16:creationId xmlns:a16="http://schemas.microsoft.com/office/drawing/2014/main" id="{35E84DF2-A7DF-4127-B8F6-0B769EA34064}"/>
                  </a:ext>
                </a:extLst>
              </p:cNvPr>
              <p:cNvSpPr>
                <a:spLocks/>
              </p:cNvSpPr>
              <p:nvPr/>
            </p:nvSpPr>
            <p:spPr bwMode="auto">
              <a:xfrm>
                <a:off x="1503919" y="5465559"/>
                <a:ext cx="57164" cy="59280"/>
              </a:xfrm>
              <a:custGeom>
                <a:avLst/>
                <a:gdLst>
                  <a:gd name="T0" fmla="*/ 26 w 51"/>
                  <a:gd name="T1" fmla="*/ 52 h 52"/>
                  <a:gd name="T2" fmla="*/ 26 w 51"/>
                  <a:gd name="T3" fmla="*/ 52 h 52"/>
                  <a:gd name="T4" fmla="*/ 0 w 51"/>
                  <a:gd name="T5" fmla="*/ 26 h 52"/>
                  <a:gd name="T6" fmla="*/ 26 w 51"/>
                  <a:gd name="T7" fmla="*/ 0 h 52"/>
                  <a:gd name="T8" fmla="*/ 51 w 51"/>
                  <a:gd name="T9" fmla="*/ 26 h 52"/>
                  <a:gd name="T10" fmla="*/ 26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6" y="52"/>
                    </a:moveTo>
                    <a:lnTo>
                      <a:pt x="26" y="52"/>
                    </a:lnTo>
                    <a:cubicBezTo>
                      <a:pt x="11" y="52"/>
                      <a:pt x="0" y="40"/>
                      <a:pt x="0" y="26"/>
                    </a:cubicBezTo>
                    <a:cubicBezTo>
                      <a:pt x="0" y="12"/>
                      <a:pt x="11" y="0"/>
                      <a:pt x="26" y="0"/>
                    </a:cubicBezTo>
                    <a:cubicBezTo>
                      <a:pt x="40" y="0"/>
                      <a:pt x="51" y="12"/>
                      <a:pt x="51" y="26"/>
                    </a:cubicBezTo>
                    <a:cubicBezTo>
                      <a:pt x="51" y="40"/>
                      <a:pt x="40" y="52"/>
                      <a:pt x="26" y="52"/>
                    </a:cubicBezTo>
                    <a:close/>
                  </a:path>
                </a:pathLst>
              </a:custGeom>
              <a:solidFill>
                <a:srgbClr val="15B0E8"/>
              </a:solidFill>
              <a:ln w="0">
                <a:noFill/>
                <a:prstDash val="solid"/>
                <a:round/>
                <a:headEnd/>
                <a:tailEnd/>
              </a:ln>
            </p:spPr>
            <p:txBody>
              <a:bodyPr wrap="square">
                <a:noAutofit/>
              </a:bodyPr>
              <a:lstStyle/>
              <a:p>
                <a:pPr defTabSz="543689" fontAlgn="ctr">
                  <a:defRPr/>
                </a:pPr>
                <a:endParaRPr lang="en-US" altLang="zh-CN" sz="3201">
                  <a:solidFill>
                    <a:prstClr val="black"/>
                  </a:solidFill>
                  <a:latin typeface="Arial" panose="020B0604020202020204" pitchFamily="34" charset="0"/>
                  <a:ea typeface="微软雅黑" panose="020B0503020204020204" pitchFamily="34" charset="-122"/>
                </a:endParaRPr>
              </a:p>
            </p:txBody>
          </p:sp>
          <p:pic>
            <p:nvPicPr>
              <p:cNvPr id="163" name="Picture 3">
                <a:extLst>
                  <a:ext uri="{FF2B5EF4-FFF2-40B4-BE49-F238E27FC236}">
                    <a16:creationId xmlns:a16="http://schemas.microsoft.com/office/drawing/2014/main" id="{BEFF8E7E-3BB2-46AE-89C6-74690FD0ECC5}"/>
                  </a:ext>
                </a:extLst>
              </p:cNvPr>
              <p:cNvPicPr>
                <a:picLocks noChangeAspect="1" noChangeArrowheads="1"/>
              </p:cNvPicPr>
              <p:nvPr/>
            </p:nvPicPr>
            <p:blipFill>
              <a:blip r:embed="rId8" cstate="print"/>
              <a:srcRect/>
              <a:stretch>
                <a:fillRect/>
              </a:stretch>
            </p:blipFill>
            <p:spPr bwMode="auto">
              <a:xfrm>
                <a:off x="1287629" y="4726365"/>
                <a:ext cx="302322" cy="110399"/>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pic>
            <p:nvPicPr>
              <p:cNvPr id="164" name="Picture 3">
                <a:extLst>
                  <a:ext uri="{FF2B5EF4-FFF2-40B4-BE49-F238E27FC236}">
                    <a16:creationId xmlns:a16="http://schemas.microsoft.com/office/drawing/2014/main" id="{98E9AEC0-34A5-4491-A8D3-F8981EF6C117}"/>
                  </a:ext>
                </a:extLst>
              </p:cNvPr>
              <p:cNvPicPr>
                <a:picLocks noChangeAspect="1" noChangeArrowheads="1"/>
              </p:cNvPicPr>
              <p:nvPr/>
            </p:nvPicPr>
            <p:blipFill>
              <a:blip r:embed="rId8" cstate="print"/>
              <a:srcRect/>
              <a:stretch>
                <a:fillRect/>
              </a:stretch>
            </p:blipFill>
            <p:spPr bwMode="auto">
              <a:xfrm>
                <a:off x="1287629" y="4914241"/>
                <a:ext cx="302322" cy="110399"/>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pic>
            <p:nvPicPr>
              <p:cNvPr id="165" name="Picture 3">
                <a:extLst>
                  <a:ext uri="{FF2B5EF4-FFF2-40B4-BE49-F238E27FC236}">
                    <a16:creationId xmlns:a16="http://schemas.microsoft.com/office/drawing/2014/main" id="{0089929D-7867-4BBC-91C4-BB31E5C00232}"/>
                  </a:ext>
                </a:extLst>
              </p:cNvPr>
              <p:cNvPicPr>
                <a:picLocks noChangeAspect="1" noChangeArrowheads="1"/>
              </p:cNvPicPr>
              <p:nvPr/>
            </p:nvPicPr>
            <p:blipFill>
              <a:blip r:embed="rId8" cstate="print"/>
              <a:srcRect/>
              <a:stretch>
                <a:fillRect/>
              </a:stretch>
            </p:blipFill>
            <p:spPr bwMode="auto">
              <a:xfrm>
                <a:off x="1287629" y="5102117"/>
                <a:ext cx="302322" cy="110399"/>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pic>
            <p:nvPicPr>
              <p:cNvPr id="166" name="Picture 3">
                <a:extLst>
                  <a:ext uri="{FF2B5EF4-FFF2-40B4-BE49-F238E27FC236}">
                    <a16:creationId xmlns:a16="http://schemas.microsoft.com/office/drawing/2014/main" id="{5EB59B4D-0D69-4BC7-8693-C51CBEACA7E1}"/>
                  </a:ext>
                </a:extLst>
              </p:cNvPr>
              <p:cNvPicPr>
                <a:picLocks noChangeAspect="1" noChangeArrowheads="1"/>
              </p:cNvPicPr>
              <p:nvPr/>
            </p:nvPicPr>
            <p:blipFill>
              <a:blip r:embed="rId8" cstate="print"/>
              <a:srcRect/>
              <a:stretch>
                <a:fillRect/>
              </a:stretch>
            </p:blipFill>
            <p:spPr bwMode="auto">
              <a:xfrm>
                <a:off x="1287629" y="5289992"/>
                <a:ext cx="302322" cy="110399"/>
              </a:xfrm>
              <a:prstGeom prst="rect">
                <a:avLst/>
              </a:prstGeom>
              <a:solidFill>
                <a:srgbClr val="2298F0"/>
              </a:solidFill>
              <a:ln w="9525" cap="flat" cmpd="sng" algn="ctr">
                <a:noFill/>
                <a:prstDash val="solid"/>
              </a:ln>
              <a:effectLst>
                <a:outerShdw blurRad="40000" dist="20000" dir="5400000" rotWithShape="0">
                  <a:srgbClr val="000000">
                    <a:alpha val="38000"/>
                  </a:srgbClr>
                </a:outerShdw>
              </a:effectLst>
            </p:spPr>
          </p:pic>
        </p:grpSp>
      </p:grpSp>
      <p:sp>
        <p:nvSpPr>
          <p:cNvPr id="181" name="右箭头 157">
            <a:extLst>
              <a:ext uri="{FF2B5EF4-FFF2-40B4-BE49-F238E27FC236}">
                <a16:creationId xmlns:a16="http://schemas.microsoft.com/office/drawing/2014/main" id="{08107366-2926-4320-801B-EAF0B4CD8222}"/>
              </a:ext>
            </a:extLst>
          </p:cNvPr>
          <p:cNvSpPr/>
          <p:nvPr/>
        </p:nvSpPr>
        <p:spPr>
          <a:xfrm>
            <a:off x="7321724" y="2053440"/>
            <a:ext cx="348035" cy="419269"/>
          </a:xfrm>
          <a:prstGeom prst="rightArrow">
            <a:avLst>
              <a:gd name="adj1" fmla="val 66048"/>
              <a:gd name="adj2" fmla="val 50000"/>
            </a:avLst>
          </a:prstGeom>
          <a:gradFill>
            <a:gsLst>
              <a:gs pos="0">
                <a:srgbClr val="2298F0">
                  <a:alpha val="74000"/>
                </a:srgbClr>
              </a:gs>
              <a:gs pos="100000">
                <a:srgbClr val="2298F0">
                  <a:alpha val="0"/>
                </a:srgbClr>
              </a:gs>
            </a:gsLst>
            <a:lin ang="10800000" scaled="0"/>
          </a:gradFill>
          <a:ln w="3175">
            <a:noFill/>
          </a:ln>
        </p:spPr>
        <p:txBody>
          <a:bodyPr wrap="square" lIns="0" tIns="0" rIns="0" bIns="0" rtlCol="0">
            <a:noAutofit/>
          </a:bodyPr>
          <a:lstStyle/>
          <a:p>
            <a:pPr defTabSz="1097554" fontAlgn="ctr"/>
            <a:endParaRPr lang="en-US" altLang="zh-CN" sz="2161">
              <a:solidFill>
                <a:prstClr val="black"/>
              </a:solidFill>
              <a:latin typeface="Arial" panose="020B0604020202020204" pitchFamily="34" charset="0"/>
            </a:endParaRPr>
          </a:p>
        </p:txBody>
      </p:sp>
      <p:sp>
        <p:nvSpPr>
          <p:cNvPr id="182" name="右箭头 192">
            <a:extLst>
              <a:ext uri="{FF2B5EF4-FFF2-40B4-BE49-F238E27FC236}">
                <a16:creationId xmlns:a16="http://schemas.microsoft.com/office/drawing/2014/main" id="{EF332FC2-F9EA-4593-8559-325ADEEF3AE7}"/>
              </a:ext>
            </a:extLst>
          </p:cNvPr>
          <p:cNvSpPr/>
          <p:nvPr/>
        </p:nvSpPr>
        <p:spPr>
          <a:xfrm>
            <a:off x="9709993" y="2053440"/>
            <a:ext cx="348035" cy="419269"/>
          </a:xfrm>
          <a:prstGeom prst="rightArrow">
            <a:avLst>
              <a:gd name="adj1" fmla="val 66048"/>
              <a:gd name="adj2" fmla="val 50000"/>
            </a:avLst>
          </a:prstGeom>
          <a:gradFill>
            <a:gsLst>
              <a:gs pos="0">
                <a:srgbClr val="2298F0">
                  <a:alpha val="74000"/>
                </a:srgbClr>
              </a:gs>
              <a:gs pos="100000">
                <a:srgbClr val="2298F0">
                  <a:alpha val="0"/>
                </a:srgbClr>
              </a:gs>
            </a:gsLst>
            <a:lin ang="10800000" scaled="0"/>
          </a:gradFill>
          <a:ln w="3175">
            <a:noFill/>
          </a:ln>
        </p:spPr>
        <p:txBody>
          <a:bodyPr wrap="square" lIns="0" tIns="0" rIns="0" bIns="0" rtlCol="0">
            <a:noAutofit/>
          </a:bodyPr>
          <a:lstStyle/>
          <a:p>
            <a:pPr defTabSz="1097554" fontAlgn="ctr"/>
            <a:endParaRPr lang="en-US" altLang="zh-CN" sz="2161">
              <a:solidFill>
                <a:prstClr val="black"/>
              </a:solidFill>
              <a:latin typeface="Arial" panose="020B0604020202020204" pitchFamily="34" charset="0"/>
            </a:endParaRPr>
          </a:p>
        </p:txBody>
      </p:sp>
      <p:sp>
        <p:nvSpPr>
          <p:cNvPr id="183" name="右箭头 224">
            <a:extLst>
              <a:ext uri="{FF2B5EF4-FFF2-40B4-BE49-F238E27FC236}">
                <a16:creationId xmlns:a16="http://schemas.microsoft.com/office/drawing/2014/main" id="{DD49AAA8-3402-482C-BE95-41C7EDA088BF}"/>
              </a:ext>
            </a:extLst>
          </p:cNvPr>
          <p:cNvSpPr/>
          <p:nvPr/>
        </p:nvSpPr>
        <p:spPr>
          <a:xfrm>
            <a:off x="7213712" y="4490183"/>
            <a:ext cx="348035" cy="419269"/>
          </a:xfrm>
          <a:prstGeom prst="rightArrow">
            <a:avLst>
              <a:gd name="adj1" fmla="val 66048"/>
              <a:gd name="adj2" fmla="val 50000"/>
            </a:avLst>
          </a:prstGeom>
          <a:gradFill>
            <a:gsLst>
              <a:gs pos="0">
                <a:srgbClr val="2298F0">
                  <a:alpha val="74000"/>
                </a:srgbClr>
              </a:gs>
              <a:gs pos="100000">
                <a:srgbClr val="2298F0">
                  <a:alpha val="0"/>
                </a:srgbClr>
              </a:gs>
            </a:gsLst>
            <a:lin ang="10800000" scaled="0"/>
          </a:gradFill>
          <a:ln w="3175">
            <a:noFill/>
          </a:ln>
        </p:spPr>
        <p:txBody>
          <a:bodyPr wrap="square" lIns="0" tIns="0" rIns="0" bIns="0" rtlCol="0">
            <a:noAutofit/>
          </a:bodyPr>
          <a:lstStyle/>
          <a:p>
            <a:pPr defTabSz="1097554" fontAlgn="ctr"/>
            <a:endParaRPr lang="en-US" altLang="zh-CN" sz="2161">
              <a:solidFill>
                <a:prstClr val="black"/>
              </a:solidFill>
              <a:latin typeface="Arial" panose="020B0604020202020204" pitchFamily="34" charset="0"/>
            </a:endParaRPr>
          </a:p>
        </p:txBody>
      </p:sp>
      <p:sp>
        <p:nvSpPr>
          <p:cNvPr id="184" name="右箭头 225">
            <a:extLst>
              <a:ext uri="{FF2B5EF4-FFF2-40B4-BE49-F238E27FC236}">
                <a16:creationId xmlns:a16="http://schemas.microsoft.com/office/drawing/2014/main" id="{A01C2341-3A5E-4949-BB80-FEAF5D0056CD}"/>
              </a:ext>
            </a:extLst>
          </p:cNvPr>
          <p:cNvSpPr/>
          <p:nvPr/>
        </p:nvSpPr>
        <p:spPr>
          <a:xfrm>
            <a:off x="9733992" y="4490183"/>
            <a:ext cx="348035" cy="419269"/>
          </a:xfrm>
          <a:prstGeom prst="rightArrow">
            <a:avLst>
              <a:gd name="adj1" fmla="val 66048"/>
              <a:gd name="adj2" fmla="val 50000"/>
            </a:avLst>
          </a:prstGeom>
          <a:gradFill>
            <a:gsLst>
              <a:gs pos="0">
                <a:srgbClr val="2298F0">
                  <a:alpha val="74000"/>
                </a:srgbClr>
              </a:gs>
              <a:gs pos="100000">
                <a:srgbClr val="2298F0">
                  <a:alpha val="0"/>
                </a:srgbClr>
              </a:gs>
            </a:gsLst>
            <a:lin ang="10800000" scaled="0"/>
          </a:gradFill>
          <a:ln w="3175">
            <a:noFill/>
          </a:ln>
        </p:spPr>
        <p:txBody>
          <a:bodyPr wrap="square" lIns="0" tIns="0" rIns="0" bIns="0" rtlCol="0">
            <a:noAutofit/>
          </a:bodyPr>
          <a:lstStyle/>
          <a:p>
            <a:pPr defTabSz="1097554" fontAlgn="ctr"/>
            <a:endParaRPr lang="en-US" altLang="zh-CN" sz="2161">
              <a:solidFill>
                <a:prstClr val="black"/>
              </a:solidFill>
              <a:latin typeface="Arial" panose="020B0604020202020204" pitchFamily="34" charset="0"/>
            </a:endParaRPr>
          </a:p>
        </p:txBody>
      </p:sp>
      <p:sp>
        <p:nvSpPr>
          <p:cNvPr id="186" name="TextBox 185">
            <a:extLst>
              <a:ext uri="{FF2B5EF4-FFF2-40B4-BE49-F238E27FC236}">
                <a16:creationId xmlns:a16="http://schemas.microsoft.com/office/drawing/2014/main" id="{1576A98D-0A2A-426C-8D7C-66F72958D0BD}"/>
              </a:ext>
            </a:extLst>
          </p:cNvPr>
          <p:cNvSpPr txBox="1"/>
          <p:nvPr/>
        </p:nvSpPr>
        <p:spPr>
          <a:xfrm>
            <a:off x="205948" y="5420041"/>
            <a:ext cx="4780160" cy="584775"/>
          </a:xfrm>
          <a:prstGeom prst="rect">
            <a:avLst/>
          </a:prstGeom>
          <a:noFill/>
        </p:spPr>
        <p:txBody>
          <a:bodyPr wrap="square" rtlCol="0">
            <a:spAutoFit/>
          </a:bodyPr>
          <a:lstStyle/>
          <a:p>
            <a:r>
              <a:rPr lang="en-US" sz="1600"/>
              <a:t>OceanStor 100D NAS provides single name space resource pooling for multiple applications. </a:t>
            </a:r>
          </a:p>
        </p:txBody>
      </p:sp>
      <p:sp>
        <p:nvSpPr>
          <p:cNvPr id="187" name="TextBox 186">
            <a:extLst>
              <a:ext uri="{FF2B5EF4-FFF2-40B4-BE49-F238E27FC236}">
                <a16:creationId xmlns:a16="http://schemas.microsoft.com/office/drawing/2014/main" id="{106F5B5A-112F-4AD4-B9E1-CC845306DCC0}"/>
              </a:ext>
            </a:extLst>
          </p:cNvPr>
          <p:cNvSpPr txBox="1"/>
          <p:nvPr/>
        </p:nvSpPr>
        <p:spPr>
          <a:xfrm>
            <a:off x="6227307" y="5731152"/>
            <a:ext cx="4780160" cy="584775"/>
          </a:xfrm>
          <a:prstGeom prst="rect">
            <a:avLst/>
          </a:prstGeom>
          <a:noFill/>
        </p:spPr>
        <p:txBody>
          <a:bodyPr wrap="square" rtlCol="0">
            <a:spAutoFit/>
          </a:bodyPr>
          <a:lstStyle/>
          <a:p>
            <a:r>
              <a:rPr lang="en-US" sz="1600"/>
              <a:t>Its scale-out architecture allows flexible expansion up to 4096 nodes. </a:t>
            </a:r>
          </a:p>
        </p:txBody>
      </p:sp>
    </p:spTree>
    <p:extLst>
      <p:ext uri="{BB962C8B-B14F-4D97-AF65-F5344CB8AC3E}">
        <p14:creationId xmlns:p14="http://schemas.microsoft.com/office/powerpoint/2010/main" val="2465024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5919A-5F9D-40AD-B2B7-A70E6493DDB8}"/>
              </a:ext>
            </a:extLst>
          </p:cNvPr>
          <p:cNvSpPr>
            <a:spLocks noGrp="1"/>
          </p:cNvSpPr>
          <p:nvPr>
            <p:ph type="title"/>
          </p:nvPr>
        </p:nvSpPr>
        <p:spPr>
          <a:xfrm>
            <a:off x="438150" y="279011"/>
            <a:ext cx="10515600" cy="568325"/>
          </a:xfrm>
        </p:spPr>
        <p:txBody>
          <a:bodyPr>
            <a:normAutofit/>
          </a:bodyPr>
          <a:lstStyle/>
          <a:p>
            <a:r>
              <a:rPr lang="en-US"/>
              <a:t>OceanStor 100D NAS Product Spec Comparison</a:t>
            </a:r>
            <a:endParaRPr lang="en-US" sz="2800">
              <a:solidFill>
                <a:srgbClr val="FF0000"/>
              </a:solidFill>
            </a:endParaRPr>
          </a:p>
        </p:txBody>
      </p:sp>
      <p:graphicFrame>
        <p:nvGraphicFramePr>
          <p:cNvPr id="6" name="Table 6">
            <a:extLst>
              <a:ext uri="{FF2B5EF4-FFF2-40B4-BE49-F238E27FC236}">
                <a16:creationId xmlns:a16="http://schemas.microsoft.com/office/drawing/2014/main" id="{88792E63-91FA-465B-B040-E22C9992053F}"/>
              </a:ext>
            </a:extLst>
          </p:cNvPr>
          <p:cNvGraphicFramePr>
            <a:graphicFrameLocks noGrp="1"/>
          </p:cNvGraphicFramePr>
          <p:nvPr>
            <p:extLst>
              <p:ext uri="{D42A27DB-BD31-4B8C-83A1-F6EECF244321}">
                <p14:modId xmlns:p14="http://schemas.microsoft.com/office/powerpoint/2010/main" val="3308896722"/>
              </p:ext>
            </p:extLst>
          </p:nvPr>
        </p:nvGraphicFramePr>
        <p:xfrm>
          <a:off x="714375" y="1181148"/>
          <a:ext cx="10932792" cy="4317570"/>
        </p:xfrm>
        <a:graphic>
          <a:graphicData uri="http://schemas.openxmlformats.org/drawingml/2006/table">
            <a:tbl>
              <a:tblPr firstRow="1" bandRow="1">
                <a:tableStyleId>{91EBBBCC-DAD2-459C-BE2E-F6DE35CF9A28}</a:tableStyleId>
              </a:tblPr>
              <a:tblGrid>
                <a:gridCol w="2592243">
                  <a:extLst>
                    <a:ext uri="{9D8B030D-6E8A-4147-A177-3AD203B41FA5}">
                      <a16:colId xmlns:a16="http://schemas.microsoft.com/office/drawing/2014/main" val="4240988844"/>
                    </a:ext>
                  </a:extLst>
                </a:gridCol>
                <a:gridCol w="4097324">
                  <a:extLst>
                    <a:ext uri="{9D8B030D-6E8A-4147-A177-3AD203B41FA5}">
                      <a16:colId xmlns:a16="http://schemas.microsoft.com/office/drawing/2014/main" val="93707448"/>
                    </a:ext>
                  </a:extLst>
                </a:gridCol>
                <a:gridCol w="4243225">
                  <a:extLst>
                    <a:ext uri="{9D8B030D-6E8A-4147-A177-3AD203B41FA5}">
                      <a16:colId xmlns:a16="http://schemas.microsoft.com/office/drawing/2014/main" val="1400870827"/>
                    </a:ext>
                  </a:extLst>
                </a:gridCol>
              </a:tblGrid>
              <a:tr h="407279">
                <a:tc>
                  <a:txBody>
                    <a:bodyPr/>
                    <a:lstStyle/>
                    <a:p>
                      <a:endParaRPr lang="en-US"/>
                    </a:p>
                  </a:txBody>
                  <a:tcPr>
                    <a:solidFill>
                      <a:srgbClr val="00B0F0"/>
                    </a:solidFill>
                  </a:tcPr>
                </a:tc>
                <a:tc>
                  <a:txBody>
                    <a:bodyPr/>
                    <a:lstStyle/>
                    <a:p>
                      <a:r>
                        <a:rPr lang="en-US"/>
                        <a:t>OceanStor 100D NAS</a:t>
                      </a:r>
                    </a:p>
                  </a:txBody>
                  <a:tcPr>
                    <a:solidFill>
                      <a:srgbClr val="00B0F0"/>
                    </a:solidFill>
                  </a:tcPr>
                </a:tc>
                <a:tc>
                  <a:txBody>
                    <a:bodyPr/>
                    <a:lstStyle/>
                    <a:p>
                      <a:r>
                        <a:rPr lang="en-US"/>
                        <a:t>Competitor Product</a:t>
                      </a:r>
                    </a:p>
                  </a:txBody>
                  <a:tcPr>
                    <a:solidFill>
                      <a:srgbClr val="00B0F0"/>
                    </a:solidFill>
                  </a:tcPr>
                </a:tc>
                <a:extLst>
                  <a:ext uri="{0D108BD9-81ED-4DB2-BD59-A6C34878D82A}">
                    <a16:rowId xmlns:a16="http://schemas.microsoft.com/office/drawing/2014/main" val="719779997"/>
                  </a:ext>
                </a:extLst>
              </a:tr>
              <a:tr h="495552">
                <a:tc>
                  <a:txBody>
                    <a:bodyPr/>
                    <a:lstStyle/>
                    <a:p>
                      <a:r>
                        <a:rPr lang="en-US" sz="1400"/>
                        <a:t>Form Factor</a:t>
                      </a:r>
                    </a:p>
                  </a:txBody>
                  <a:tcPr/>
                </a:tc>
                <a:tc>
                  <a:txBody>
                    <a:bodyPr/>
                    <a:lstStyle/>
                    <a:p>
                      <a:r>
                        <a:rPr lang="en-US" sz="1400"/>
                        <a:t>Fit in standard 1m rack</a:t>
                      </a:r>
                    </a:p>
                  </a:txBody>
                  <a:tcPr/>
                </a:tc>
                <a:tc>
                  <a:txBody>
                    <a:bodyPr/>
                    <a:lstStyle/>
                    <a:p>
                      <a:r>
                        <a:rPr lang="en-US" sz="1400"/>
                        <a:t>1.1-1.2m depth requires proprietary rack</a:t>
                      </a:r>
                    </a:p>
                  </a:txBody>
                  <a:tcPr/>
                </a:tc>
                <a:extLst>
                  <a:ext uri="{0D108BD9-81ED-4DB2-BD59-A6C34878D82A}">
                    <a16:rowId xmlns:a16="http://schemas.microsoft.com/office/drawing/2014/main" val="2735891388"/>
                  </a:ext>
                </a:extLst>
              </a:tr>
              <a:tr h="407279">
                <a:tc>
                  <a:txBody>
                    <a:bodyPr/>
                    <a:lstStyle/>
                    <a:p>
                      <a:r>
                        <a:rPr lang="en-US" sz="1400"/>
                        <a:t>Power density per 4U</a:t>
                      </a:r>
                    </a:p>
                  </a:txBody>
                  <a:tcPr/>
                </a:tc>
                <a:tc>
                  <a:txBody>
                    <a:bodyPr/>
                    <a:lstStyle/>
                    <a:p>
                      <a:r>
                        <a:rPr lang="en-US" sz="1400"/>
                        <a:t>790w-1200w (depends on configuration)</a:t>
                      </a:r>
                    </a:p>
                  </a:txBody>
                  <a:tcPr/>
                </a:tc>
                <a:tc>
                  <a:txBody>
                    <a:bodyPr/>
                    <a:lstStyle/>
                    <a:p>
                      <a:r>
                        <a:rPr lang="en-US" sz="1400"/>
                        <a:t>Around 1500w</a:t>
                      </a:r>
                    </a:p>
                  </a:txBody>
                  <a:tcPr/>
                </a:tc>
                <a:extLst>
                  <a:ext uri="{0D108BD9-81ED-4DB2-BD59-A6C34878D82A}">
                    <a16:rowId xmlns:a16="http://schemas.microsoft.com/office/drawing/2014/main" val="1645784325"/>
                  </a:ext>
                </a:extLst>
              </a:tr>
              <a:tr h="407279">
                <a:tc>
                  <a:txBody>
                    <a:bodyPr/>
                    <a:lstStyle/>
                    <a:p>
                      <a:r>
                        <a:rPr lang="en-US" sz="1400"/>
                        <a:t>Max capacity in 5kw rack</a:t>
                      </a:r>
                    </a:p>
                  </a:txBody>
                  <a:tcPr/>
                </a:tc>
                <a:tc>
                  <a:txBody>
                    <a:bodyPr/>
                    <a:lstStyle/>
                    <a:p>
                      <a:r>
                        <a:rPr lang="en-US" sz="1400"/>
                        <a:t>3024TB (6 node cluster)</a:t>
                      </a:r>
                      <a:endParaRPr lang="en-US" sz="1400">
                        <a:solidFill>
                          <a:srgbClr val="0070C0"/>
                        </a:solidFill>
                      </a:endParaRPr>
                    </a:p>
                  </a:txBody>
                  <a:tcPr/>
                </a:tc>
                <a:tc>
                  <a:txBody>
                    <a:bodyPr/>
                    <a:lstStyle/>
                    <a:p>
                      <a:r>
                        <a:rPr lang="en-US" sz="1400"/>
                        <a:t>1440-2400TB (depends on model)</a:t>
                      </a:r>
                    </a:p>
                  </a:txBody>
                  <a:tcPr/>
                </a:tc>
                <a:extLst>
                  <a:ext uri="{0D108BD9-81ED-4DB2-BD59-A6C34878D82A}">
                    <a16:rowId xmlns:a16="http://schemas.microsoft.com/office/drawing/2014/main" val="126132561"/>
                  </a:ext>
                </a:extLst>
              </a:tr>
              <a:tr h="4072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Max capacity in 8kw rack</a:t>
                      </a:r>
                    </a:p>
                  </a:txBody>
                  <a:tcPr/>
                </a:tc>
                <a:tc>
                  <a:txBody>
                    <a:bodyPr/>
                    <a:lstStyle/>
                    <a:p>
                      <a:r>
                        <a:rPr lang="en-US" sz="1400"/>
                        <a:t>5040TB (6 node cluster)</a:t>
                      </a:r>
                      <a:endParaRPr lang="en-US" sz="1400">
                        <a:solidFill>
                          <a:srgbClr val="0070C0"/>
                        </a:solidFill>
                      </a:endParaRPr>
                    </a:p>
                  </a:txBody>
                  <a:tcPr/>
                </a:tc>
                <a:tc>
                  <a:txBody>
                    <a:bodyPr/>
                    <a:lstStyle/>
                    <a:p>
                      <a:r>
                        <a:rPr lang="en-US" sz="1400"/>
                        <a:t>2400-4000TB (depends on model)</a:t>
                      </a:r>
                    </a:p>
                  </a:txBody>
                  <a:tcPr/>
                </a:tc>
                <a:extLst>
                  <a:ext uri="{0D108BD9-81ED-4DB2-BD59-A6C34878D82A}">
                    <a16:rowId xmlns:a16="http://schemas.microsoft.com/office/drawing/2014/main" val="1929179330"/>
                  </a:ext>
                </a:extLst>
              </a:tr>
              <a:tr h="407279">
                <a:tc>
                  <a:txBody>
                    <a:bodyPr/>
                    <a:lstStyle/>
                    <a:p>
                      <a:r>
                        <a:rPr lang="en-US" sz="1400"/>
                        <a:t>Max capacity per FS</a:t>
                      </a:r>
                    </a:p>
                  </a:txBody>
                  <a:tcPr/>
                </a:tc>
                <a:tc>
                  <a:txBody>
                    <a:bodyPr/>
                    <a:lstStyle/>
                    <a:p>
                      <a:r>
                        <a:rPr lang="en-US" sz="1400"/>
                        <a:t>200PB</a:t>
                      </a:r>
                      <a:endParaRPr lang="en-US" sz="1400">
                        <a:solidFill>
                          <a:srgbClr val="0070C0"/>
                        </a:solidFill>
                      </a:endParaRPr>
                    </a:p>
                  </a:txBody>
                  <a:tcPr/>
                </a:tc>
                <a:tc>
                  <a:txBody>
                    <a:bodyPr/>
                    <a:lstStyle/>
                    <a:p>
                      <a:r>
                        <a:rPr lang="en-US" sz="1400"/>
                        <a:t>17.2-28.8PB (depends on model)</a:t>
                      </a:r>
                    </a:p>
                  </a:txBody>
                  <a:tcPr/>
                </a:tc>
                <a:extLst>
                  <a:ext uri="{0D108BD9-81ED-4DB2-BD59-A6C34878D82A}">
                    <a16:rowId xmlns:a16="http://schemas.microsoft.com/office/drawing/2014/main" val="4106510769"/>
                  </a:ext>
                </a:extLst>
              </a:tr>
              <a:tr h="495552">
                <a:tc>
                  <a:txBody>
                    <a:bodyPr/>
                    <a:lstStyle/>
                    <a:p>
                      <a:r>
                        <a:rPr lang="en-US" sz="1400"/>
                        <a:t>Front end speed</a:t>
                      </a:r>
                    </a:p>
                  </a:txBody>
                  <a:tcPr/>
                </a:tc>
                <a:tc>
                  <a:txBody>
                    <a:bodyPr/>
                    <a:lstStyle/>
                    <a:p>
                      <a:r>
                        <a:rPr lang="en-US" sz="1400"/>
                        <a:t>10/25/40/100GE / Infiniband</a:t>
                      </a:r>
                    </a:p>
                  </a:txBody>
                  <a:tcPr/>
                </a:tc>
                <a:tc>
                  <a:txBody>
                    <a:bodyPr/>
                    <a:lstStyle/>
                    <a:p>
                      <a:r>
                        <a:rPr lang="en-US" sz="1400"/>
                        <a:t>10GE for low end, 10/40GE for high end</a:t>
                      </a:r>
                    </a:p>
                  </a:txBody>
                  <a:tcPr/>
                </a:tc>
                <a:extLst>
                  <a:ext uri="{0D108BD9-81ED-4DB2-BD59-A6C34878D82A}">
                    <a16:rowId xmlns:a16="http://schemas.microsoft.com/office/drawing/2014/main" val="2005450708"/>
                  </a:ext>
                </a:extLst>
              </a:tr>
              <a:tr h="475513">
                <a:tc>
                  <a:txBody>
                    <a:bodyPr/>
                    <a:lstStyle/>
                    <a:p>
                      <a:r>
                        <a:rPr lang="en-US" sz="1400"/>
                        <a:t>Backend speed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25/40/100GE / Infiniband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10/40GE (Latest model has no IB support)</a:t>
                      </a:r>
                    </a:p>
                  </a:txBody>
                  <a:tcPr/>
                </a:tc>
                <a:extLst>
                  <a:ext uri="{0D108BD9-81ED-4DB2-BD59-A6C34878D82A}">
                    <a16:rowId xmlns:a16="http://schemas.microsoft.com/office/drawing/2014/main" val="3197134513"/>
                  </a:ext>
                </a:extLst>
              </a:tr>
              <a:tr h="407279">
                <a:tc>
                  <a:txBody>
                    <a:bodyPr/>
                    <a:lstStyle/>
                    <a:p>
                      <a:r>
                        <a:rPr lang="en-US" sz="1400"/>
                        <a:t>Rebuild speed</a:t>
                      </a:r>
                    </a:p>
                  </a:txBody>
                  <a:tcPr/>
                </a:tc>
                <a:tc>
                  <a:txBody>
                    <a:bodyPr/>
                    <a:lstStyle/>
                    <a:p>
                      <a:r>
                        <a:rPr lang="en-US" sz="1400"/>
                        <a:t>2TB/hour (HDD)</a:t>
                      </a:r>
                    </a:p>
                  </a:txBody>
                  <a:tcPr/>
                </a:tc>
                <a:tc>
                  <a:txBody>
                    <a:bodyPr/>
                    <a:lstStyle/>
                    <a:p>
                      <a:r>
                        <a:rPr lang="en-US" sz="1400"/>
                        <a:t>&lt; 0.25TB/hour (HDD)</a:t>
                      </a:r>
                    </a:p>
                  </a:txBody>
                  <a:tcPr/>
                </a:tc>
                <a:extLst>
                  <a:ext uri="{0D108BD9-81ED-4DB2-BD59-A6C34878D82A}">
                    <a16:rowId xmlns:a16="http://schemas.microsoft.com/office/drawing/2014/main" val="1018767971"/>
                  </a:ext>
                </a:extLst>
              </a:tr>
              <a:tr h="407279">
                <a:tc>
                  <a:txBody>
                    <a:bodyPr/>
                    <a:lstStyle/>
                    <a:p>
                      <a:r>
                        <a:rPr lang="en-US" sz="1400"/>
                        <a:t>Drive replacement</a:t>
                      </a:r>
                    </a:p>
                  </a:txBody>
                  <a:tcPr/>
                </a:tc>
                <a:tc>
                  <a:txBody>
                    <a:bodyPr/>
                    <a:lstStyle/>
                    <a:p>
                      <a:r>
                        <a:rPr lang="en-US" sz="1400"/>
                        <a:t>Performed individually</a:t>
                      </a:r>
                    </a:p>
                  </a:txBody>
                  <a:tcPr/>
                </a:tc>
                <a:tc>
                  <a:txBody>
                    <a:bodyPr/>
                    <a:lstStyle/>
                    <a:p>
                      <a:r>
                        <a:rPr lang="en-US" sz="1400"/>
                        <a:t>Requires pulling whole sled</a:t>
                      </a:r>
                    </a:p>
                  </a:txBody>
                  <a:tcPr/>
                </a:tc>
                <a:extLst>
                  <a:ext uri="{0D108BD9-81ED-4DB2-BD59-A6C34878D82A}">
                    <a16:rowId xmlns:a16="http://schemas.microsoft.com/office/drawing/2014/main" val="4035924688"/>
                  </a:ext>
                </a:extLst>
              </a:tr>
            </a:tbl>
          </a:graphicData>
        </a:graphic>
      </p:graphicFrame>
    </p:spTree>
    <p:extLst>
      <p:ext uri="{BB962C8B-B14F-4D97-AF65-F5344CB8AC3E}">
        <p14:creationId xmlns:p14="http://schemas.microsoft.com/office/powerpoint/2010/main" val="196559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29462" y="3428999"/>
            <a:ext cx="8662539" cy="0"/>
          </a:xfrm>
          <a:prstGeom prst="line">
            <a:avLst/>
          </a:prstGeom>
          <a:ln w="25400">
            <a:solidFill>
              <a:srgbClr val="9CB7D0">
                <a:alpha val="91000"/>
              </a:srgbClr>
            </a:solidFill>
          </a:ln>
        </p:spPr>
        <p:style>
          <a:lnRef idx="1">
            <a:schemeClr val="accent1"/>
          </a:lnRef>
          <a:fillRef idx="0">
            <a:schemeClr val="accent1"/>
          </a:fillRef>
          <a:effectRef idx="0">
            <a:schemeClr val="accent1"/>
          </a:effectRef>
          <a:fontRef idx="minor">
            <a:schemeClr val="tx1"/>
          </a:fontRef>
        </p:style>
      </p:cxnSp>
      <p:sp>
        <p:nvSpPr>
          <p:cNvPr id="16" name="Oval 4"/>
          <p:cNvSpPr>
            <a:spLocks noChangeArrowheads="1"/>
          </p:cNvSpPr>
          <p:nvPr/>
        </p:nvSpPr>
        <p:spPr bwMode="gray">
          <a:xfrm>
            <a:off x="-5428142" y="-4296523"/>
            <a:ext cx="15400130" cy="15400130"/>
          </a:xfrm>
          <a:prstGeom prst="ellipse">
            <a:avLst/>
          </a:prstGeom>
          <a:solidFill>
            <a:srgbClr val="B3CEE7">
              <a:alpha val="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17" name="Oval 4"/>
          <p:cNvSpPr>
            <a:spLocks noChangeArrowheads="1"/>
          </p:cNvSpPr>
          <p:nvPr/>
        </p:nvSpPr>
        <p:spPr bwMode="gray">
          <a:xfrm>
            <a:off x="-3530878" y="-2137626"/>
            <a:ext cx="11082337" cy="11082337"/>
          </a:xfrm>
          <a:prstGeom prst="ellipse">
            <a:avLst/>
          </a:prstGeom>
          <a:solidFill>
            <a:srgbClr val="BCC7DE">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18" name="Oval 4"/>
          <p:cNvSpPr>
            <a:spLocks noChangeArrowheads="1"/>
          </p:cNvSpPr>
          <p:nvPr/>
        </p:nvSpPr>
        <p:spPr bwMode="gray">
          <a:xfrm>
            <a:off x="-1407386" y="-70823"/>
            <a:ext cx="6999645" cy="6999645"/>
          </a:xfrm>
          <a:prstGeom prst="ellipse">
            <a:avLst/>
          </a:prstGeom>
          <a:solidFill>
            <a:srgbClr val="BDCEDD">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19" name="Oval 4"/>
          <p:cNvSpPr>
            <a:spLocks noChangeArrowheads="1"/>
          </p:cNvSpPr>
          <p:nvPr/>
        </p:nvSpPr>
        <p:spPr bwMode="gray">
          <a:xfrm>
            <a:off x="-112048" y="1224516"/>
            <a:ext cx="4408969" cy="4408969"/>
          </a:xfrm>
          <a:prstGeom prst="ellipse">
            <a:avLst/>
          </a:prstGeom>
          <a:solidFill>
            <a:srgbClr val="B9CCE1">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20" name="Oval 4"/>
          <p:cNvSpPr>
            <a:spLocks noChangeArrowheads="1"/>
          </p:cNvSpPr>
          <p:nvPr/>
        </p:nvSpPr>
        <p:spPr bwMode="gray">
          <a:xfrm>
            <a:off x="653172" y="1989736"/>
            <a:ext cx="2878529" cy="2878529"/>
          </a:xfrm>
          <a:prstGeom prst="ellipse">
            <a:avLst/>
          </a:prstGeom>
          <a:solidFill>
            <a:srgbClr val="8597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24" name="矩形 23"/>
          <p:cNvSpPr/>
          <p:nvPr/>
        </p:nvSpPr>
        <p:spPr>
          <a:xfrm>
            <a:off x="5398531" y="3650698"/>
            <a:ext cx="2838845" cy="1609142"/>
          </a:xfrm>
          <a:prstGeom prst="rect">
            <a:avLst/>
          </a:prstGeom>
        </p:spPr>
        <p:txBody>
          <a:bodyPr wrap="square">
            <a:noAutofit/>
          </a:bodyPr>
          <a:lstStyle/>
          <a:p>
            <a:pPr fontAlgn="ctr">
              <a:spcBef>
                <a:spcPct val="0"/>
              </a:spcBef>
            </a:pPr>
            <a:r>
              <a:rPr lang="en-US" sz="1999" b="1">
                <a:solidFill>
                  <a:srgbClr val="0070C0"/>
                </a:solidFill>
                <a:latin typeface="Arial" panose="020B0604020202020204" pitchFamily="34" charset="0"/>
              </a:rPr>
              <a:t>Hardware</a:t>
            </a:r>
            <a:endParaRPr lang="en-US" altLang="zh-CN" sz="1400">
              <a:solidFill>
                <a:schemeClr val="tx2"/>
              </a:solidFill>
              <a:latin typeface="Arial" panose="020B0604020202020204" pitchFamily="34" charset="0"/>
              <a:ea typeface="微软雅黑" pitchFamily="34" charset="-122"/>
              <a:cs typeface="Arial" pitchFamily="34" charset="0"/>
            </a:endParaRPr>
          </a:p>
          <a:p>
            <a:pPr marL="285750" indent="-285750" fontAlgn="ctr">
              <a:spcBef>
                <a:spcPct val="0"/>
              </a:spcBef>
              <a:buFont typeface="Arial" panose="020B0604020202020204" pitchFamily="34" charset="0"/>
              <a:buChar char="•"/>
            </a:pPr>
            <a:endParaRPr lang="en-US" altLang="zh-CN" sz="1400">
              <a:solidFill>
                <a:schemeClr val="tx2"/>
              </a:solidFill>
              <a:latin typeface="Arial" panose="020B0604020202020204" pitchFamily="34" charset="0"/>
              <a:ea typeface="微软雅黑" pitchFamily="34" charset="-122"/>
              <a:cs typeface="Arial" pitchFamily="34" charset="0"/>
            </a:endParaRPr>
          </a:p>
          <a:p>
            <a:pPr marL="285750" indent="-285750" fontAlgn="ctr">
              <a:spcBef>
                <a:spcPct val="0"/>
              </a:spcBef>
              <a:buFont typeface="Arial" panose="020B0604020202020204" pitchFamily="34" charset="0"/>
              <a:buChar char="•"/>
            </a:pPr>
            <a:endParaRPr lang="en-US" altLang="zh-CN" sz="1400">
              <a:solidFill>
                <a:schemeClr val="tx2"/>
              </a:solidFill>
              <a:latin typeface="Arial" panose="020B0604020202020204" pitchFamily="34" charset="0"/>
              <a:ea typeface="微软雅黑" pitchFamily="34" charset="-122"/>
              <a:cs typeface="Arial" pitchFamily="34" charset="0"/>
            </a:endParaRPr>
          </a:p>
        </p:txBody>
      </p:sp>
      <p:sp>
        <p:nvSpPr>
          <p:cNvPr id="26" name="Oval 14"/>
          <p:cNvSpPr>
            <a:spLocks noChangeArrowheads="1"/>
          </p:cNvSpPr>
          <p:nvPr/>
        </p:nvSpPr>
        <p:spPr bwMode="auto">
          <a:xfrm>
            <a:off x="4484115" y="3353446"/>
            <a:ext cx="125922" cy="138514"/>
          </a:xfrm>
          <a:prstGeom prst="ellipse">
            <a:avLst/>
          </a:prstGeom>
          <a:solidFill>
            <a:schemeClr val="tx1">
              <a:lumMod val="50000"/>
              <a:lumOff val="50000"/>
            </a:schemeClr>
          </a:solidFill>
          <a:ln w="12700" cap="flat">
            <a:noFill/>
            <a:prstDash val="solid"/>
            <a:round/>
            <a:headEnd/>
            <a:tailEnd/>
          </a:ln>
        </p:spPr>
        <p:txBody>
          <a:bodyPr vert="horz" wrap="square" lIns="91383" tIns="45691" rIns="91383" bIns="45691" numCol="1" anchor="t" anchorCtr="0" compatLnSpc="1">
            <a:prstTxWarp prst="textNoShape">
              <a:avLst/>
            </a:prstTxWarp>
            <a:noAutofit/>
          </a:bodyPr>
          <a:lstStyle/>
          <a:p>
            <a:pPr fontAlgn="ctr"/>
            <a:endParaRPr lang="en-US" altLang="zh-CN" sz="1799">
              <a:latin typeface="Arial" panose="020B0604020202020204" pitchFamily="34" charset="0"/>
              <a:ea typeface="微软雅黑" pitchFamily="34" charset="-122"/>
            </a:endParaRPr>
          </a:p>
        </p:txBody>
      </p:sp>
      <p:sp>
        <p:nvSpPr>
          <p:cNvPr id="30" name="Oval 15"/>
          <p:cNvSpPr>
            <a:spLocks noChangeArrowheads="1"/>
          </p:cNvSpPr>
          <p:nvPr/>
        </p:nvSpPr>
        <p:spPr bwMode="auto">
          <a:xfrm>
            <a:off x="5893602" y="3353446"/>
            <a:ext cx="179888" cy="179888"/>
          </a:xfrm>
          <a:prstGeom prst="ellipse">
            <a:avLst/>
          </a:prstGeom>
          <a:solidFill>
            <a:srgbClr val="0070C0"/>
          </a:solidFill>
          <a:ln w="12700" cap="flat">
            <a:noFill/>
            <a:prstDash val="solid"/>
            <a:round/>
            <a:headEnd/>
            <a:tailEnd/>
          </a:ln>
        </p:spPr>
        <p:txBody>
          <a:bodyPr vert="horz" wrap="square" lIns="91383" tIns="45691" rIns="91383" bIns="45691" numCol="1" anchor="t" anchorCtr="0" compatLnSpc="1">
            <a:prstTxWarp prst="textNoShape">
              <a:avLst/>
            </a:prstTxWarp>
            <a:noAutofit/>
          </a:bodyPr>
          <a:lstStyle/>
          <a:p>
            <a:pPr fontAlgn="ctr"/>
            <a:endParaRPr lang="en-US" altLang="zh-CN" sz="1799">
              <a:latin typeface="Arial" panose="020B0604020202020204" pitchFamily="34" charset="0"/>
              <a:ea typeface="微软雅黑" pitchFamily="34" charset="-122"/>
            </a:endParaRPr>
          </a:p>
        </p:txBody>
      </p:sp>
      <p:sp>
        <p:nvSpPr>
          <p:cNvPr id="31" name="矩形 30"/>
          <p:cNvSpPr/>
          <p:nvPr/>
        </p:nvSpPr>
        <p:spPr>
          <a:xfrm>
            <a:off x="3366605" y="2758218"/>
            <a:ext cx="2331521" cy="476868"/>
          </a:xfrm>
          <a:prstGeom prst="rect">
            <a:avLst/>
          </a:prstGeom>
        </p:spPr>
        <p:txBody>
          <a:bodyPr wrap="square">
            <a:noAutofit/>
          </a:bodyPr>
          <a:lstStyle/>
          <a:p>
            <a:pPr algn="ctr" fontAlgn="ctr">
              <a:lnSpc>
                <a:spcPts val="2998"/>
              </a:lnSpc>
              <a:spcBef>
                <a:spcPct val="0"/>
              </a:spcBef>
            </a:pPr>
            <a:r>
              <a:rPr lang="en-US" sz="1999">
                <a:latin typeface="Arial" panose="020B0604020202020204" pitchFamily="34" charset="0"/>
              </a:rPr>
              <a:t>Overview</a:t>
            </a:r>
            <a:endParaRPr lang="en-US" altLang="zh-CN" sz="1999">
              <a:latin typeface="Arial" panose="020B0604020202020204" pitchFamily="34" charset="0"/>
              <a:ea typeface="微软雅黑" pitchFamily="34" charset="-122"/>
              <a:cs typeface="Arial" pitchFamily="34" charset="0"/>
            </a:endParaRPr>
          </a:p>
        </p:txBody>
      </p:sp>
      <p:sp>
        <p:nvSpPr>
          <p:cNvPr id="21" name="Oval 14"/>
          <p:cNvSpPr>
            <a:spLocks noChangeArrowheads="1"/>
          </p:cNvSpPr>
          <p:nvPr/>
        </p:nvSpPr>
        <p:spPr bwMode="auto">
          <a:xfrm>
            <a:off x="7423671" y="3366038"/>
            <a:ext cx="125922" cy="125922"/>
          </a:xfrm>
          <a:prstGeom prst="ellipse">
            <a:avLst/>
          </a:prstGeom>
          <a:solidFill>
            <a:schemeClr val="tx1">
              <a:lumMod val="50000"/>
              <a:lumOff val="50000"/>
            </a:schemeClr>
          </a:solidFill>
          <a:ln w="12700" cap="flat">
            <a:noFill/>
            <a:prstDash val="solid"/>
            <a:round/>
            <a:headEnd/>
            <a:tailEnd/>
          </a:ln>
        </p:spPr>
        <p:txBody>
          <a:bodyPr vert="horz" wrap="square" lIns="91383" tIns="45691" rIns="91383" bIns="45691" numCol="1" anchor="t" anchorCtr="0" compatLnSpc="1">
            <a:prstTxWarp prst="textNoShape">
              <a:avLst/>
            </a:prstTxWarp>
            <a:noAutofit/>
          </a:bodyPr>
          <a:lstStyle/>
          <a:p>
            <a:pPr fontAlgn="ctr"/>
            <a:endParaRPr lang="en-US" altLang="zh-CN" sz="1799">
              <a:latin typeface="Arial" panose="020B0604020202020204" pitchFamily="34" charset="0"/>
              <a:ea typeface="微软雅黑" pitchFamily="34" charset="-122"/>
            </a:endParaRPr>
          </a:p>
        </p:txBody>
      </p:sp>
      <p:sp>
        <p:nvSpPr>
          <p:cNvPr id="27" name="矩形 26"/>
          <p:cNvSpPr/>
          <p:nvPr/>
        </p:nvSpPr>
        <p:spPr>
          <a:xfrm>
            <a:off x="847849" y="3021876"/>
            <a:ext cx="2420557" cy="584547"/>
          </a:xfrm>
          <a:prstGeom prst="rect">
            <a:avLst/>
          </a:prstGeom>
        </p:spPr>
        <p:txBody>
          <a:bodyPr wrap="square">
            <a:noAutofit/>
          </a:bodyPr>
          <a:lstStyle/>
          <a:p>
            <a:pPr algn="ctr" fontAlgn="ctr">
              <a:spcBef>
                <a:spcPct val="0"/>
              </a:spcBef>
            </a:pPr>
            <a:r>
              <a:rPr lang="en-US" sz="2000" b="1">
                <a:solidFill>
                  <a:schemeClr val="bg2"/>
                </a:solidFill>
                <a:latin typeface="Arial" panose="020B0604020202020204" pitchFamily="34" charset="0"/>
              </a:rPr>
              <a:t>OceanStor 100D</a:t>
            </a:r>
          </a:p>
          <a:p>
            <a:pPr algn="ctr" fontAlgn="ctr">
              <a:spcBef>
                <a:spcPct val="0"/>
              </a:spcBef>
            </a:pPr>
            <a:r>
              <a:rPr lang="en-US" sz="2000" b="1">
                <a:solidFill>
                  <a:schemeClr val="bg2"/>
                </a:solidFill>
                <a:latin typeface="Arial" panose="020B0604020202020204" pitchFamily="34" charset="0"/>
              </a:rPr>
              <a:t>Enterprise NAS</a:t>
            </a:r>
            <a:endParaRPr lang="en-US" altLang="zh-CN" sz="2000" b="1">
              <a:solidFill>
                <a:schemeClr val="bg2"/>
              </a:solidFill>
              <a:latin typeface="Arial" panose="020B0604020202020204" pitchFamily="34" charset="0"/>
              <a:ea typeface="微软雅黑" pitchFamily="34" charset="-122"/>
              <a:cs typeface="Arial" pitchFamily="34" charset="0"/>
            </a:endParaRPr>
          </a:p>
        </p:txBody>
      </p:sp>
      <p:sp>
        <p:nvSpPr>
          <p:cNvPr id="23" name="矩形 22"/>
          <p:cNvSpPr/>
          <p:nvPr/>
        </p:nvSpPr>
        <p:spPr>
          <a:xfrm>
            <a:off x="7795819" y="3692747"/>
            <a:ext cx="2506196" cy="399861"/>
          </a:xfrm>
          <a:prstGeom prst="rect">
            <a:avLst/>
          </a:prstGeom>
        </p:spPr>
        <p:txBody>
          <a:bodyPr wrap="square">
            <a:noAutofit/>
          </a:bodyPr>
          <a:lstStyle/>
          <a:p>
            <a:pPr algn="ctr" fontAlgn="ctr">
              <a:spcBef>
                <a:spcPct val="0"/>
              </a:spcBef>
            </a:pPr>
            <a:r>
              <a:rPr lang="en-US" sz="1999">
                <a:solidFill>
                  <a:schemeClr val="tx1">
                    <a:lumMod val="65000"/>
                    <a:lumOff val="35000"/>
                  </a:schemeClr>
                </a:solidFill>
                <a:latin typeface="Arial" panose="020B0604020202020204" pitchFamily="34" charset="0"/>
              </a:rPr>
              <a:t>Enterprise Features</a:t>
            </a:r>
            <a:endParaRPr lang="en-US" altLang="zh-CN" sz="1999">
              <a:solidFill>
                <a:schemeClr val="tx1">
                  <a:lumMod val="65000"/>
                  <a:lumOff val="35000"/>
                </a:schemeClr>
              </a:solidFill>
              <a:latin typeface="Arial" panose="020B0604020202020204" pitchFamily="34" charset="0"/>
              <a:ea typeface="微软雅黑" pitchFamily="34" charset="-122"/>
              <a:cs typeface="Arial" pitchFamily="34" charset="0"/>
            </a:endParaRPr>
          </a:p>
        </p:txBody>
      </p:sp>
      <p:sp>
        <p:nvSpPr>
          <p:cNvPr id="33" name="矩形 32"/>
          <p:cNvSpPr/>
          <p:nvPr/>
        </p:nvSpPr>
        <p:spPr>
          <a:xfrm>
            <a:off x="6386130" y="2859061"/>
            <a:ext cx="2159324" cy="399861"/>
          </a:xfrm>
          <a:prstGeom prst="rect">
            <a:avLst/>
          </a:prstGeom>
        </p:spPr>
        <p:txBody>
          <a:bodyPr wrap="square">
            <a:noAutofit/>
          </a:bodyPr>
          <a:lstStyle/>
          <a:p>
            <a:pPr algn="ctr" fontAlgn="ctr">
              <a:spcBef>
                <a:spcPct val="0"/>
              </a:spcBef>
            </a:pPr>
            <a:r>
              <a:rPr lang="en-US" sz="1999">
                <a:solidFill>
                  <a:schemeClr val="tx1">
                    <a:lumMod val="65000"/>
                    <a:lumOff val="35000"/>
                  </a:schemeClr>
                </a:solidFill>
                <a:latin typeface="Arial" panose="020B0604020202020204" pitchFamily="34" charset="0"/>
              </a:rPr>
              <a:t>Software</a:t>
            </a:r>
            <a:endParaRPr lang="en-US" altLang="zh-CN" sz="1999">
              <a:solidFill>
                <a:schemeClr val="tx1">
                  <a:lumMod val="65000"/>
                  <a:lumOff val="35000"/>
                </a:schemeClr>
              </a:solidFill>
              <a:latin typeface="Arial" panose="020B0604020202020204" pitchFamily="34" charset="0"/>
              <a:ea typeface="微软雅黑" pitchFamily="34" charset="-122"/>
              <a:cs typeface="Arial" pitchFamily="34" charset="0"/>
            </a:endParaRPr>
          </a:p>
        </p:txBody>
      </p:sp>
      <p:sp>
        <p:nvSpPr>
          <p:cNvPr id="34" name="Oval 14"/>
          <p:cNvSpPr>
            <a:spLocks noChangeArrowheads="1"/>
          </p:cNvSpPr>
          <p:nvPr/>
        </p:nvSpPr>
        <p:spPr bwMode="auto">
          <a:xfrm>
            <a:off x="8883603" y="3356722"/>
            <a:ext cx="125922" cy="125922"/>
          </a:xfrm>
          <a:prstGeom prst="ellipse">
            <a:avLst/>
          </a:prstGeom>
          <a:solidFill>
            <a:schemeClr val="tx1">
              <a:lumMod val="50000"/>
              <a:lumOff val="50000"/>
            </a:schemeClr>
          </a:solidFill>
          <a:ln w="12700" cap="flat">
            <a:noFill/>
            <a:prstDash val="solid"/>
            <a:round/>
            <a:headEnd/>
            <a:tailEnd/>
          </a:ln>
        </p:spPr>
        <p:txBody>
          <a:bodyPr vert="horz" wrap="square" lIns="91383" tIns="45691" rIns="91383" bIns="45691" numCol="1" anchor="t" anchorCtr="0" compatLnSpc="1">
            <a:prstTxWarp prst="textNoShape">
              <a:avLst/>
            </a:prstTxWarp>
            <a:noAutofit/>
          </a:bodyPr>
          <a:lstStyle/>
          <a:p>
            <a:pPr fontAlgn="ctr"/>
            <a:endParaRPr lang="en-US" altLang="zh-CN" sz="1799">
              <a:latin typeface="Arial" panose="020B0604020202020204" pitchFamily="34" charset="0"/>
              <a:ea typeface="微软雅黑" pitchFamily="34" charset="-122"/>
            </a:endParaRPr>
          </a:p>
        </p:txBody>
      </p:sp>
      <p:sp>
        <p:nvSpPr>
          <p:cNvPr id="35" name="矩形 34"/>
          <p:cNvSpPr/>
          <p:nvPr/>
        </p:nvSpPr>
        <p:spPr>
          <a:xfrm>
            <a:off x="847850" y="3787096"/>
            <a:ext cx="2420557" cy="399954"/>
          </a:xfrm>
          <a:prstGeom prst="rect">
            <a:avLst/>
          </a:prstGeom>
        </p:spPr>
        <p:txBody>
          <a:bodyPr wrap="square">
            <a:noAutofit/>
          </a:bodyPr>
          <a:lstStyle/>
          <a:p>
            <a:pPr algn="ctr" fontAlgn="ctr">
              <a:spcBef>
                <a:spcPct val="0"/>
              </a:spcBef>
            </a:pPr>
            <a:endParaRPr lang="en-US" sz="1999">
              <a:solidFill>
                <a:schemeClr val="bg2"/>
              </a:solidFill>
              <a:latin typeface="Arial" panose="020B0604020202020204" pitchFamily="34" charset="0"/>
            </a:endParaRPr>
          </a:p>
        </p:txBody>
      </p:sp>
      <p:sp>
        <p:nvSpPr>
          <p:cNvPr id="22" name="矩形 23">
            <a:extLst>
              <a:ext uri="{FF2B5EF4-FFF2-40B4-BE49-F238E27FC236}">
                <a16:creationId xmlns:a16="http://schemas.microsoft.com/office/drawing/2014/main" id="{C1FBFFB3-A666-4E1B-9E86-D7F034B097E9}"/>
              </a:ext>
            </a:extLst>
          </p:cNvPr>
          <p:cNvSpPr/>
          <p:nvPr/>
        </p:nvSpPr>
        <p:spPr>
          <a:xfrm>
            <a:off x="5109549" y="4063694"/>
            <a:ext cx="2838845" cy="1609142"/>
          </a:xfrm>
          <a:prstGeom prst="rect">
            <a:avLst/>
          </a:prstGeom>
        </p:spPr>
        <p:txBody>
          <a:bodyPr wrap="square">
            <a:noAutofit/>
          </a:bodyPr>
          <a:lstStyle/>
          <a:p>
            <a:pPr marL="285750" indent="-285750" fontAlgn="ctr">
              <a:spcBef>
                <a:spcPct val="0"/>
              </a:spcBef>
              <a:buFont typeface="Arial" panose="020B0604020202020204" pitchFamily="34" charset="0"/>
              <a:buChar char="•"/>
            </a:pPr>
            <a:r>
              <a:rPr lang="en-US" altLang="zh-CN" sz="1400">
                <a:solidFill>
                  <a:schemeClr val="tx2"/>
                </a:solidFill>
                <a:latin typeface="Arial" panose="020B0604020202020204" pitchFamily="34" charset="0"/>
                <a:ea typeface="微软雅黑" pitchFamily="34" charset="-122"/>
                <a:cs typeface="Arial" pitchFamily="34" charset="0"/>
              </a:rPr>
              <a:t>Architecture overview</a:t>
            </a:r>
          </a:p>
          <a:p>
            <a:pPr marL="285750" indent="-285750" fontAlgn="ctr">
              <a:spcBef>
                <a:spcPct val="0"/>
              </a:spcBef>
              <a:buFont typeface="Arial" panose="020B0604020202020204" pitchFamily="34" charset="0"/>
              <a:buChar char="•"/>
            </a:pPr>
            <a:r>
              <a:rPr lang="en-US" altLang="zh-CN" sz="1400">
                <a:solidFill>
                  <a:schemeClr val="tx2"/>
                </a:solidFill>
                <a:latin typeface="Arial" panose="020B0604020202020204" pitchFamily="34" charset="0"/>
                <a:ea typeface="微软雅黑" pitchFamily="34" charset="-122"/>
                <a:cs typeface="Arial" pitchFamily="34" charset="0"/>
              </a:rPr>
              <a:t>Deployment overview</a:t>
            </a:r>
          </a:p>
          <a:p>
            <a:pPr marL="285750" indent="-285750" fontAlgn="ctr">
              <a:spcBef>
                <a:spcPct val="0"/>
              </a:spcBef>
              <a:buFont typeface="Arial" panose="020B0604020202020204" pitchFamily="34" charset="0"/>
              <a:buChar char="•"/>
            </a:pPr>
            <a:r>
              <a:rPr lang="en-US" altLang="zh-CN" sz="1400">
                <a:solidFill>
                  <a:schemeClr val="tx2"/>
                </a:solidFill>
                <a:latin typeface="Arial" panose="020B0604020202020204" pitchFamily="34" charset="0"/>
                <a:ea typeface="微软雅黑" pitchFamily="34" charset="-122"/>
                <a:cs typeface="Arial" pitchFamily="34" charset="0"/>
              </a:rPr>
              <a:t>Deployment comparison</a:t>
            </a:r>
          </a:p>
          <a:p>
            <a:pPr marL="285750" indent="-285750" fontAlgn="ctr">
              <a:spcBef>
                <a:spcPct val="0"/>
              </a:spcBef>
              <a:buFont typeface="Arial" panose="020B0604020202020204" pitchFamily="34" charset="0"/>
              <a:buChar char="•"/>
            </a:pPr>
            <a:r>
              <a:rPr lang="en-US" altLang="zh-CN" sz="1400">
                <a:solidFill>
                  <a:schemeClr val="tx2"/>
                </a:solidFill>
                <a:latin typeface="Arial" panose="020B0604020202020204" pitchFamily="34" charset="0"/>
                <a:ea typeface="微软雅黑" pitchFamily="34" charset="-122"/>
                <a:cs typeface="Arial" pitchFamily="34" charset="0"/>
              </a:rPr>
              <a:t>Specialty hardware</a:t>
            </a:r>
          </a:p>
          <a:p>
            <a:pPr marL="285750" indent="-285750" fontAlgn="ctr">
              <a:spcBef>
                <a:spcPct val="0"/>
              </a:spcBef>
              <a:buFont typeface="Arial" panose="020B0604020202020204" pitchFamily="34" charset="0"/>
              <a:buChar char="•"/>
            </a:pPr>
            <a:r>
              <a:rPr lang="en-US" altLang="zh-CN" sz="1400">
                <a:solidFill>
                  <a:schemeClr val="tx2"/>
                </a:solidFill>
                <a:latin typeface="Arial" panose="020B0604020202020204" pitchFamily="34" charset="0"/>
                <a:ea typeface="微软雅黑" pitchFamily="34" charset="-122"/>
                <a:cs typeface="Arial" pitchFamily="34" charset="0"/>
              </a:rPr>
              <a:t>Scale out overview</a:t>
            </a:r>
          </a:p>
          <a:p>
            <a:pPr marL="285750" indent="-285750" fontAlgn="ctr">
              <a:spcBef>
                <a:spcPct val="0"/>
              </a:spcBef>
              <a:buFont typeface="Arial" panose="020B0604020202020204" pitchFamily="34" charset="0"/>
              <a:buChar char="•"/>
            </a:pPr>
            <a:r>
              <a:rPr lang="en-US" altLang="zh-CN" sz="1400">
                <a:solidFill>
                  <a:schemeClr val="tx2"/>
                </a:solidFill>
                <a:latin typeface="Arial" panose="020B0604020202020204" pitchFamily="34" charset="0"/>
                <a:ea typeface="微软雅黑" pitchFamily="34" charset="-122"/>
                <a:cs typeface="Arial" pitchFamily="34" charset="0"/>
              </a:rPr>
              <a:t>Scalability comparison</a:t>
            </a:r>
          </a:p>
          <a:p>
            <a:pPr marL="285750" indent="-285750" fontAlgn="ctr">
              <a:spcBef>
                <a:spcPct val="0"/>
              </a:spcBef>
              <a:buFont typeface="Arial" panose="020B0604020202020204" pitchFamily="34" charset="0"/>
              <a:buChar char="•"/>
            </a:pPr>
            <a:endParaRPr lang="en-US" altLang="zh-CN" sz="1400">
              <a:solidFill>
                <a:schemeClr val="tx2"/>
              </a:solidFill>
              <a:latin typeface="Arial" panose="020B0604020202020204" pitchFamily="34" charset="0"/>
              <a:ea typeface="微软雅黑" pitchFamily="34" charset="-122"/>
              <a:cs typeface="Arial" pitchFamily="34" charset="0"/>
            </a:endParaRPr>
          </a:p>
          <a:p>
            <a:pPr marL="285750" indent="-285750" fontAlgn="ctr">
              <a:spcBef>
                <a:spcPct val="0"/>
              </a:spcBef>
              <a:buFont typeface="Arial" panose="020B0604020202020204" pitchFamily="34" charset="0"/>
              <a:buChar char="•"/>
            </a:pPr>
            <a:endParaRPr lang="en-US" altLang="zh-CN" sz="1400">
              <a:solidFill>
                <a:schemeClr val="tx2"/>
              </a:solidFill>
              <a:latin typeface="Arial" panose="020B0604020202020204" pitchFamily="34" charset="0"/>
              <a:ea typeface="微软雅黑" pitchFamily="34" charset="-122"/>
              <a:cs typeface="Arial" pitchFamily="34" charset="0"/>
            </a:endParaRPr>
          </a:p>
          <a:p>
            <a:pPr marL="285750" indent="-285750" fontAlgn="ctr">
              <a:spcBef>
                <a:spcPct val="0"/>
              </a:spcBef>
              <a:buFont typeface="Arial" panose="020B0604020202020204" pitchFamily="34" charset="0"/>
              <a:buChar char="•"/>
            </a:pPr>
            <a:endParaRPr lang="en-US" altLang="zh-CN" sz="1400">
              <a:solidFill>
                <a:schemeClr val="tx2"/>
              </a:solidFill>
              <a:latin typeface="Arial" panose="020B0604020202020204" pitchFamily="34" charset="0"/>
              <a:ea typeface="微软雅黑" pitchFamily="34" charset="-122"/>
              <a:cs typeface="Arial" pitchFamily="34" charset="0"/>
            </a:endParaRPr>
          </a:p>
        </p:txBody>
      </p:sp>
    </p:spTree>
    <p:extLst>
      <p:ext uri="{BB962C8B-B14F-4D97-AF65-F5344CB8AC3E}">
        <p14:creationId xmlns:p14="http://schemas.microsoft.com/office/powerpoint/2010/main" val="2132913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FB83D-8CCB-49E6-9091-DBB4C1EBA807}"/>
              </a:ext>
            </a:extLst>
          </p:cNvPr>
          <p:cNvSpPr>
            <a:spLocks noGrp="1"/>
          </p:cNvSpPr>
          <p:nvPr>
            <p:ph type="title"/>
          </p:nvPr>
        </p:nvSpPr>
        <p:spPr>
          <a:xfrm>
            <a:off x="300704" y="271632"/>
            <a:ext cx="10515600" cy="817562"/>
          </a:xfrm>
        </p:spPr>
        <p:txBody>
          <a:bodyPr>
            <a:normAutofit/>
          </a:bodyPr>
          <a:lstStyle/>
          <a:p>
            <a:r>
              <a:rPr lang="en-US" sz="3200"/>
              <a:t>System Hardware Architecture Overview</a:t>
            </a:r>
          </a:p>
        </p:txBody>
      </p:sp>
      <p:sp>
        <p:nvSpPr>
          <p:cNvPr id="3" name="Content Placeholder 2">
            <a:extLst>
              <a:ext uri="{FF2B5EF4-FFF2-40B4-BE49-F238E27FC236}">
                <a16:creationId xmlns:a16="http://schemas.microsoft.com/office/drawing/2014/main" id="{AD0CA93C-C078-47E7-9C3B-53B166FC4A10}"/>
              </a:ext>
            </a:extLst>
          </p:cNvPr>
          <p:cNvSpPr>
            <a:spLocks noGrp="1"/>
          </p:cNvSpPr>
          <p:nvPr>
            <p:ph idx="1"/>
          </p:nvPr>
        </p:nvSpPr>
        <p:spPr>
          <a:xfrm>
            <a:off x="300704" y="1329341"/>
            <a:ext cx="4381500" cy="4557746"/>
          </a:xfrm>
        </p:spPr>
        <p:txBody>
          <a:bodyPr>
            <a:normAutofit/>
          </a:bodyPr>
          <a:lstStyle/>
          <a:p>
            <a:r>
              <a:rPr lang="en-US" sz="1600"/>
              <a:t>Huawei 100D NAS storage system features a </a:t>
            </a:r>
            <a:r>
              <a:rPr lang="en-US" sz="1600">
                <a:solidFill>
                  <a:srgbClr val="0070C0"/>
                </a:solidFill>
              </a:rPr>
              <a:t>fully symmetric distributed architecture with component level failover</a:t>
            </a:r>
            <a:r>
              <a:rPr lang="en-US" sz="1600"/>
              <a:t>. </a:t>
            </a:r>
          </a:p>
          <a:p>
            <a:r>
              <a:rPr lang="en-US" sz="1600"/>
              <a:t>Extensive scale-out capabilities support up to </a:t>
            </a:r>
            <a:r>
              <a:rPr lang="en-US" sz="1600" b="1">
                <a:solidFill>
                  <a:srgbClr val="0070C0"/>
                </a:solidFill>
              </a:rPr>
              <a:t>4096 nodes </a:t>
            </a:r>
            <a:r>
              <a:rPr lang="en-US" sz="1600"/>
              <a:t>in one cluster, and single FS up to </a:t>
            </a:r>
            <a:r>
              <a:rPr lang="en-US" sz="1600" b="1">
                <a:solidFill>
                  <a:srgbClr val="0070C0"/>
                </a:solidFill>
              </a:rPr>
              <a:t>256 nodes </a:t>
            </a:r>
            <a:r>
              <a:rPr lang="en-US" sz="1600"/>
              <a:t>and up to </a:t>
            </a:r>
            <a:r>
              <a:rPr lang="en-US" sz="1600" b="1">
                <a:solidFill>
                  <a:srgbClr val="0070C0"/>
                </a:solidFill>
              </a:rPr>
              <a:t>200PB</a:t>
            </a:r>
            <a:r>
              <a:rPr lang="en-US" sz="1600"/>
              <a:t>. (</a:t>
            </a:r>
            <a:r>
              <a:rPr lang="en-US" sz="1600">
                <a:solidFill>
                  <a:srgbClr val="FF0000"/>
                </a:solidFill>
              </a:rPr>
              <a:t>TODO: to be verified</a:t>
            </a:r>
            <a:r>
              <a:rPr lang="en-US" sz="1600"/>
              <a:t>)</a:t>
            </a:r>
          </a:p>
          <a:p>
            <a:r>
              <a:rPr lang="en-US" sz="1600"/>
              <a:t>Bleeding edge technology integration – </a:t>
            </a:r>
            <a:r>
              <a:rPr lang="en-US" sz="1600" b="1">
                <a:solidFill>
                  <a:srgbClr val="0070C0"/>
                </a:solidFill>
              </a:rPr>
              <a:t>RDMA, NVME, 40/100GE</a:t>
            </a:r>
          </a:p>
          <a:p>
            <a:r>
              <a:rPr lang="en-US" sz="1600"/>
              <a:t>Superior performance in a super-large single file system up to 200PB for shared storage of unstructured data, accessible through </a:t>
            </a:r>
            <a:r>
              <a:rPr lang="en-US" sz="1600" b="1">
                <a:solidFill>
                  <a:srgbClr val="0070C0"/>
                </a:solidFill>
              </a:rPr>
              <a:t>multiple front end protocol </a:t>
            </a:r>
            <a:r>
              <a:rPr lang="en-US" sz="1600"/>
              <a:t>including File (NFS, SMB) and Object (HDFS, S3) </a:t>
            </a:r>
            <a:r>
              <a:rPr lang="en-US" sz="1600" b="1">
                <a:solidFill>
                  <a:srgbClr val="0070C0"/>
                </a:solidFill>
              </a:rPr>
              <a:t>on one copy of data</a:t>
            </a:r>
            <a:r>
              <a:rPr lang="en-US" sz="1600"/>
              <a:t>. </a:t>
            </a:r>
          </a:p>
        </p:txBody>
      </p:sp>
      <p:pic>
        <p:nvPicPr>
          <p:cNvPr id="1026" name="d0e1024">
            <a:extLst>
              <a:ext uri="{FF2B5EF4-FFF2-40B4-BE49-F238E27FC236}">
                <a16:creationId xmlns:a16="http://schemas.microsoft.com/office/drawing/2014/main" id="{2E0421B2-FBB3-437E-B507-0C4C490264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01" y="830264"/>
            <a:ext cx="6176088" cy="529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E02E085A-4B89-49B4-82AF-7F6A7154311C}"/>
              </a:ext>
            </a:extLst>
          </p:cNvPr>
          <p:cNvSpPr txBox="1"/>
          <p:nvPr/>
        </p:nvSpPr>
        <p:spPr>
          <a:xfrm>
            <a:off x="5623818" y="6200776"/>
            <a:ext cx="4764088" cy="400110"/>
          </a:xfrm>
          <a:prstGeom prst="rect">
            <a:avLst/>
          </a:prstGeom>
          <a:noFill/>
        </p:spPr>
        <p:txBody>
          <a:bodyPr wrap="square" rtlCol="0">
            <a:spAutoFit/>
          </a:bodyPr>
          <a:lstStyle/>
          <a:p>
            <a:r>
              <a:rPr lang="en-US" sz="1000" b="1"/>
              <a:t>Independent deployment, where front- and back-end storage networks are separated</a:t>
            </a:r>
          </a:p>
          <a:p>
            <a:endParaRPr lang="en-US" sz="1000"/>
          </a:p>
        </p:txBody>
      </p:sp>
    </p:spTree>
    <p:extLst>
      <p:ext uri="{BB962C8B-B14F-4D97-AF65-F5344CB8AC3E}">
        <p14:creationId xmlns:p14="http://schemas.microsoft.com/office/powerpoint/2010/main" val="3285569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95C6E-AC3C-42CA-83DC-D9D7DE1A749E}"/>
              </a:ext>
            </a:extLst>
          </p:cNvPr>
          <p:cNvSpPr>
            <a:spLocks noGrp="1"/>
          </p:cNvSpPr>
          <p:nvPr>
            <p:ph type="title"/>
          </p:nvPr>
        </p:nvSpPr>
        <p:spPr>
          <a:xfrm>
            <a:off x="838200" y="187805"/>
            <a:ext cx="10515600" cy="651490"/>
          </a:xfrm>
        </p:spPr>
        <p:txBody>
          <a:bodyPr>
            <a:normAutofit/>
          </a:bodyPr>
          <a:lstStyle/>
          <a:p>
            <a:r>
              <a:rPr lang="en-US"/>
              <a:t>OceanStor 100D NAS Deployment Overview</a:t>
            </a:r>
          </a:p>
        </p:txBody>
      </p:sp>
      <p:sp>
        <p:nvSpPr>
          <p:cNvPr id="3" name="Content Placeholder 2">
            <a:extLst>
              <a:ext uri="{FF2B5EF4-FFF2-40B4-BE49-F238E27FC236}">
                <a16:creationId xmlns:a16="http://schemas.microsoft.com/office/drawing/2014/main" id="{594A4B9E-C69E-453E-8732-006B1D8AE1AA}"/>
              </a:ext>
            </a:extLst>
          </p:cNvPr>
          <p:cNvSpPr>
            <a:spLocks noGrp="1"/>
          </p:cNvSpPr>
          <p:nvPr>
            <p:ph idx="1"/>
          </p:nvPr>
        </p:nvSpPr>
        <p:spPr>
          <a:xfrm>
            <a:off x="604943" y="922811"/>
            <a:ext cx="10673060" cy="1573219"/>
          </a:xfrm>
        </p:spPr>
        <p:txBody>
          <a:bodyPr>
            <a:noAutofit/>
          </a:bodyPr>
          <a:lstStyle/>
          <a:p>
            <a:pPr marL="171416" indent="-171416" hangingPunct="0">
              <a:lnSpc>
                <a:spcPct val="130000"/>
              </a:lnSpc>
              <a:spcBef>
                <a:spcPts val="600"/>
              </a:spcBef>
              <a:buFont typeface="Wingdings" panose="05000000000000000000" pitchFamily="2" charset="2"/>
              <a:buChar char="ü"/>
            </a:pPr>
            <a:r>
              <a:rPr lang="en-US" altLang="zh-CN" sz="1400" kern="0">
                <a:solidFill>
                  <a:srgbClr val="000000"/>
                </a:solidFill>
                <a:ea typeface="Microsoft YaHei" panose="020B0503020204020204" pitchFamily="34" charset="-122"/>
              </a:rPr>
              <a:t>Integrated software and hardware, simplified deployment and management.</a:t>
            </a:r>
          </a:p>
          <a:p>
            <a:pPr marL="171416" indent="-171416" hangingPunct="0">
              <a:lnSpc>
                <a:spcPct val="130000"/>
              </a:lnSpc>
              <a:spcBef>
                <a:spcPts val="600"/>
              </a:spcBef>
              <a:buFont typeface="Wingdings" panose="05000000000000000000" pitchFamily="2" charset="2"/>
              <a:buChar char="ü"/>
            </a:pPr>
            <a:r>
              <a:rPr lang="en-US" altLang="zh-CN" sz="1400" kern="0">
                <a:solidFill>
                  <a:srgbClr val="000000"/>
                </a:solidFill>
                <a:ea typeface="Microsoft YaHei" panose="020B0503020204020204" pitchFamily="34" charset="-122"/>
              </a:rPr>
              <a:t>Most flexible scaling options with rich selection of hardware optimized for many typical scenarios.</a:t>
            </a:r>
          </a:p>
          <a:p>
            <a:pPr marL="171416" indent="-171416" hangingPunct="0">
              <a:lnSpc>
                <a:spcPct val="130000"/>
              </a:lnSpc>
              <a:spcBef>
                <a:spcPts val="600"/>
              </a:spcBef>
              <a:buFont typeface="Wingdings" panose="05000000000000000000" pitchFamily="2" charset="2"/>
              <a:buChar char="ü"/>
            </a:pPr>
            <a:r>
              <a:rPr lang="en-US" altLang="zh-CN" sz="1400" kern="0">
                <a:solidFill>
                  <a:srgbClr val="000000"/>
                </a:solidFill>
                <a:ea typeface="Microsoft YaHei" panose="020B0503020204020204" pitchFamily="34" charset="-122"/>
              </a:rPr>
              <a:t>One stop software upgrade and maintenance.</a:t>
            </a:r>
          </a:p>
          <a:p>
            <a:pPr marL="171416" indent="-171416" hangingPunct="0">
              <a:lnSpc>
                <a:spcPct val="130000"/>
              </a:lnSpc>
              <a:spcBef>
                <a:spcPts val="600"/>
              </a:spcBef>
              <a:buFont typeface="Wingdings" panose="05000000000000000000" pitchFamily="2" charset="2"/>
              <a:buChar char="ü"/>
            </a:pPr>
            <a:r>
              <a:rPr lang="en-US" altLang="zh-CN" sz="1400" kern="0">
                <a:solidFill>
                  <a:srgbClr val="000000"/>
                </a:solidFill>
                <a:ea typeface="Microsoft YaHei" panose="020B0503020204020204" pitchFamily="34" charset="-122"/>
              </a:rPr>
              <a:t>Fully unified and visualized management makes planning, deploy and monitoring easy.</a:t>
            </a:r>
          </a:p>
          <a:p>
            <a:pPr marL="171416" indent="-171416" hangingPunct="0">
              <a:lnSpc>
                <a:spcPct val="130000"/>
              </a:lnSpc>
              <a:spcBef>
                <a:spcPts val="600"/>
              </a:spcBef>
              <a:buFont typeface="Wingdings" panose="05000000000000000000" pitchFamily="2" charset="2"/>
              <a:buChar char="ü"/>
            </a:pPr>
            <a:r>
              <a:rPr lang="en-US" altLang="zh-CN" sz="1400" kern="0">
                <a:solidFill>
                  <a:srgbClr val="000000"/>
                </a:solidFill>
                <a:ea typeface="Microsoft YaHei" panose="020B0503020204020204" pitchFamily="34" charset="-122"/>
              </a:rPr>
              <a:t>Comprehensive real-time monitoring and AI assisted prediction matrix.</a:t>
            </a:r>
          </a:p>
          <a:p>
            <a:pPr marL="171416" indent="-171416" hangingPunct="0">
              <a:lnSpc>
                <a:spcPct val="130000"/>
              </a:lnSpc>
              <a:spcBef>
                <a:spcPts val="600"/>
              </a:spcBef>
              <a:buFont typeface="Wingdings" panose="05000000000000000000" pitchFamily="2" charset="2"/>
              <a:buChar char="ü"/>
            </a:pPr>
            <a:r>
              <a:rPr lang="en-US" altLang="zh-CN" sz="1400" kern="0">
                <a:solidFill>
                  <a:srgbClr val="000000"/>
                </a:solidFill>
                <a:ea typeface="Microsoft YaHei" panose="020B0503020204020204" pitchFamily="34" charset="-122"/>
              </a:rPr>
              <a:t>Ansible and REST support works with many mainstream automated deploy and management framework.</a:t>
            </a:r>
          </a:p>
        </p:txBody>
      </p:sp>
      <p:pic>
        <p:nvPicPr>
          <p:cNvPr id="4" name="图片 3">
            <a:extLst>
              <a:ext uri="{FF2B5EF4-FFF2-40B4-BE49-F238E27FC236}">
                <a16:creationId xmlns:a16="http://schemas.microsoft.com/office/drawing/2014/main" id="{20AFC35B-3FF1-46E0-B906-384AEC8EC3F3}"/>
              </a:ext>
            </a:extLst>
          </p:cNvPr>
          <p:cNvPicPr>
            <a:picLocks noChangeAspect="1"/>
          </p:cNvPicPr>
          <p:nvPr/>
        </p:nvPicPr>
        <p:blipFill>
          <a:blip r:embed="rId2"/>
          <a:stretch>
            <a:fillRect/>
          </a:stretch>
        </p:blipFill>
        <p:spPr>
          <a:xfrm>
            <a:off x="934266" y="3164361"/>
            <a:ext cx="4484042" cy="3620739"/>
          </a:xfrm>
          <a:prstGeom prst="rect">
            <a:avLst/>
          </a:prstGeom>
        </p:spPr>
      </p:pic>
      <p:pic>
        <p:nvPicPr>
          <p:cNvPr id="8" name="图片 4">
            <a:extLst>
              <a:ext uri="{FF2B5EF4-FFF2-40B4-BE49-F238E27FC236}">
                <a16:creationId xmlns:a16="http://schemas.microsoft.com/office/drawing/2014/main" id="{06785F99-3741-44F7-8BB9-59E15148932D}"/>
              </a:ext>
            </a:extLst>
          </p:cNvPr>
          <p:cNvPicPr>
            <a:picLocks noChangeAspect="1"/>
          </p:cNvPicPr>
          <p:nvPr/>
        </p:nvPicPr>
        <p:blipFill>
          <a:blip r:embed="rId3"/>
          <a:stretch>
            <a:fillRect/>
          </a:stretch>
        </p:blipFill>
        <p:spPr>
          <a:xfrm>
            <a:off x="6096000" y="3147520"/>
            <a:ext cx="5257800" cy="3614144"/>
          </a:xfrm>
          <a:prstGeom prst="rect">
            <a:avLst/>
          </a:prstGeom>
        </p:spPr>
      </p:pic>
    </p:spTree>
    <p:extLst>
      <p:ext uri="{BB962C8B-B14F-4D97-AF65-F5344CB8AC3E}">
        <p14:creationId xmlns:p14="http://schemas.microsoft.com/office/powerpoint/2010/main" val="1613712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5919A-5F9D-40AD-B2B7-A70E6493DDB8}"/>
              </a:ext>
            </a:extLst>
          </p:cNvPr>
          <p:cNvSpPr>
            <a:spLocks noGrp="1"/>
          </p:cNvSpPr>
          <p:nvPr>
            <p:ph type="title"/>
          </p:nvPr>
        </p:nvSpPr>
        <p:spPr>
          <a:xfrm>
            <a:off x="838200" y="365126"/>
            <a:ext cx="10515600" cy="1101724"/>
          </a:xfrm>
        </p:spPr>
        <p:txBody>
          <a:bodyPr>
            <a:normAutofit/>
          </a:bodyPr>
          <a:lstStyle/>
          <a:p>
            <a:r>
              <a:rPr lang="en-US"/>
              <a:t>OceanStor 100D NAS Deployment Comparison</a:t>
            </a:r>
            <a:br>
              <a:rPr lang="en-US"/>
            </a:br>
            <a:r>
              <a:rPr lang="en-US" sz="2400"/>
              <a:t>higher density, better performance </a:t>
            </a:r>
          </a:p>
        </p:txBody>
      </p:sp>
      <p:graphicFrame>
        <p:nvGraphicFramePr>
          <p:cNvPr id="6" name="Table 6">
            <a:extLst>
              <a:ext uri="{FF2B5EF4-FFF2-40B4-BE49-F238E27FC236}">
                <a16:creationId xmlns:a16="http://schemas.microsoft.com/office/drawing/2014/main" id="{88792E63-91FA-465B-B040-E22C9992053F}"/>
              </a:ext>
            </a:extLst>
          </p:cNvPr>
          <p:cNvGraphicFramePr>
            <a:graphicFrameLocks noGrp="1"/>
          </p:cNvGraphicFramePr>
          <p:nvPr>
            <p:extLst>
              <p:ext uri="{D42A27DB-BD31-4B8C-83A1-F6EECF244321}">
                <p14:modId xmlns:p14="http://schemas.microsoft.com/office/powerpoint/2010/main" val="1103414294"/>
              </p:ext>
            </p:extLst>
          </p:nvPr>
        </p:nvGraphicFramePr>
        <p:xfrm>
          <a:off x="838200" y="1718710"/>
          <a:ext cx="10884612" cy="3713489"/>
        </p:xfrm>
        <a:graphic>
          <a:graphicData uri="http://schemas.openxmlformats.org/drawingml/2006/table">
            <a:tbl>
              <a:tblPr firstRow="1" bandRow="1">
                <a:tableStyleId>{91EBBBCC-DAD2-459C-BE2E-F6DE35CF9A28}</a:tableStyleId>
              </a:tblPr>
              <a:tblGrid>
                <a:gridCol w="2921000">
                  <a:extLst>
                    <a:ext uri="{9D8B030D-6E8A-4147-A177-3AD203B41FA5}">
                      <a16:colId xmlns:a16="http://schemas.microsoft.com/office/drawing/2014/main" val="4240988844"/>
                    </a:ext>
                  </a:extLst>
                </a:gridCol>
                <a:gridCol w="4045527">
                  <a:extLst>
                    <a:ext uri="{9D8B030D-6E8A-4147-A177-3AD203B41FA5}">
                      <a16:colId xmlns:a16="http://schemas.microsoft.com/office/drawing/2014/main" val="93707448"/>
                    </a:ext>
                  </a:extLst>
                </a:gridCol>
                <a:gridCol w="3918085">
                  <a:extLst>
                    <a:ext uri="{9D8B030D-6E8A-4147-A177-3AD203B41FA5}">
                      <a16:colId xmlns:a16="http://schemas.microsoft.com/office/drawing/2014/main" val="1400870827"/>
                    </a:ext>
                  </a:extLst>
                </a:gridCol>
              </a:tblGrid>
              <a:tr h="392723">
                <a:tc>
                  <a:txBody>
                    <a:bodyPr/>
                    <a:lstStyle/>
                    <a:p>
                      <a:endParaRPr lang="en-US"/>
                    </a:p>
                  </a:txBody>
                  <a:tcPr>
                    <a:solidFill>
                      <a:srgbClr val="00B0F0"/>
                    </a:solidFill>
                  </a:tcPr>
                </a:tc>
                <a:tc>
                  <a:txBody>
                    <a:bodyPr/>
                    <a:lstStyle/>
                    <a:p>
                      <a:r>
                        <a:rPr lang="en-US"/>
                        <a:t>OceanStor 100D NAS</a:t>
                      </a:r>
                    </a:p>
                  </a:txBody>
                  <a:tcPr>
                    <a:solidFill>
                      <a:srgbClr val="00B0F0"/>
                    </a:solidFill>
                  </a:tcPr>
                </a:tc>
                <a:tc>
                  <a:txBody>
                    <a:bodyPr/>
                    <a:lstStyle/>
                    <a:p>
                      <a:r>
                        <a:rPr lang="en-US"/>
                        <a:t>Competitor Product</a:t>
                      </a:r>
                    </a:p>
                  </a:txBody>
                  <a:tcPr>
                    <a:solidFill>
                      <a:srgbClr val="00B0F0"/>
                    </a:solidFill>
                  </a:tcPr>
                </a:tc>
                <a:extLst>
                  <a:ext uri="{0D108BD9-81ED-4DB2-BD59-A6C34878D82A}">
                    <a16:rowId xmlns:a16="http://schemas.microsoft.com/office/drawing/2014/main" val="719779997"/>
                  </a:ext>
                </a:extLst>
              </a:tr>
              <a:tr h="553461">
                <a:tc>
                  <a:txBody>
                    <a:bodyPr/>
                    <a:lstStyle/>
                    <a:p>
                      <a:r>
                        <a:rPr lang="en-US" sz="1400"/>
                        <a:t>Cluster size flexibility</a:t>
                      </a:r>
                    </a:p>
                  </a:txBody>
                  <a:tcPr/>
                </a:tc>
                <a:tc>
                  <a:txBody>
                    <a:bodyPr/>
                    <a:lstStyle/>
                    <a:p>
                      <a:r>
                        <a:rPr lang="en-US" sz="1400"/>
                        <a:t>3-4096 nodes</a:t>
                      </a:r>
                    </a:p>
                  </a:txBody>
                  <a:tcPr/>
                </a:tc>
                <a:tc>
                  <a:txBody>
                    <a:bodyPr/>
                    <a:lstStyle/>
                    <a:p>
                      <a:r>
                        <a:rPr lang="en-US" sz="1400"/>
                        <a:t>3 or 4-252 nodes </a:t>
                      </a:r>
                    </a:p>
                    <a:p>
                      <a:r>
                        <a:rPr lang="en-US" sz="1400"/>
                        <a:t>(depends on model)</a:t>
                      </a:r>
                    </a:p>
                  </a:txBody>
                  <a:tcPr/>
                </a:tc>
                <a:extLst>
                  <a:ext uri="{0D108BD9-81ED-4DB2-BD59-A6C34878D82A}">
                    <a16:rowId xmlns:a16="http://schemas.microsoft.com/office/drawing/2014/main" val="2735891388"/>
                  </a:ext>
                </a:extLst>
              </a:tr>
              <a:tr h="553461">
                <a:tc>
                  <a:txBody>
                    <a:bodyPr/>
                    <a:lstStyle/>
                    <a:p>
                      <a:r>
                        <a:rPr lang="en-US" sz="1400"/>
                        <a:t>Expansion restriction</a:t>
                      </a:r>
                    </a:p>
                  </a:txBody>
                  <a:tcPr/>
                </a:tc>
                <a:tc>
                  <a:txBody>
                    <a:bodyPr/>
                    <a:lstStyle/>
                    <a:p>
                      <a:r>
                        <a:rPr lang="en-US" sz="1400"/>
                        <a:t>No restriction, can add 1 node at a time</a:t>
                      </a:r>
                    </a:p>
                  </a:txBody>
                  <a:tcPr/>
                </a:tc>
                <a:tc>
                  <a:txBody>
                    <a:bodyPr/>
                    <a:lstStyle/>
                    <a:p>
                      <a:r>
                        <a:rPr lang="en-US" sz="1400"/>
                        <a:t>Must expand at least 2 nodes</a:t>
                      </a:r>
                    </a:p>
                  </a:txBody>
                  <a:tcPr/>
                </a:tc>
                <a:extLst>
                  <a:ext uri="{0D108BD9-81ED-4DB2-BD59-A6C34878D82A}">
                    <a16:rowId xmlns:a16="http://schemas.microsoft.com/office/drawing/2014/main" val="1645784325"/>
                  </a:ext>
                </a:extLst>
              </a:tr>
              <a:tr h="553461">
                <a:tc>
                  <a:txBody>
                    <a:bodyPr/>
                    <a:lstStyle/>
                    <a:p>
                      <a:r>
                        <a:rPr lang="en-US" sz="1400"/>
                        <a:t>Hardware monitoring</a:t>
                      </a:r>
                    </a:p>
                  </a:txBody>
                  <a:tcPr/>
                </a:tc>
                <a:tc>
                  <a:txBody>
                    <a:bodyPr/>
                    <a:lstStyle/>
                    <a:p>
                      <a:r>
                        <a:rPr lang="en-US" sz="1400"/>
                        <a:t>SystemReport software included for free</a:t>
                      </a:r>
                    </a:p>
                  </a:txBody>
                  <a:tcPr/>
                </a:tc>
                <a:tc>
                  <a:txBody>
                    <a:bodyPr/>
                    <a:lstStyle/>
                    <a:p>
                      <a:r>
                        <a:rPr lang="en-US" sz="1400"/>
                        <a:t>Extra software license required with additional cost</a:t>
                      </a:r>
                    </a:p>
                  </a:txBody>
                  <a:tcPr/>
                </a:tc>
                <a:extLst>
                  <a:ext uri="{0D108BD9-81ED-4DB2-BD59-A6C34878D82A}">
                    <a16:rowId xmlns:a16="http://schemas.microsoft.com/office/drawing/2014/main" val="126132561"/>
                  </a:ext>
                </a:extLst>
              </a:tr>
              <a:tr h="553461">
                <a:tc>
                  <a:txBody>
                    <a:bodyPr/>
                    <a:lstStyle/>
                    <a:p>
                      <a:r>
                        <a:rPr lang="en-US" sz="1400"/>
                        <a:t>Network switch management</a:t>
                      </a:r>
                    </a:p>
                  </a:txBody>
                  <a:tcPr/>
                </a:tc>
                <a:tc>
                  <a:txBody>
                    <a:bodyPr/>
                    <a:lstStyle/>
                    <a:p>
                      <a:r>
                        <a:rPr lang="en-US" sz="1400"/>
                        <a:t>Integrated backend switch management </a:t>
                      </a:r>
                    </a:p>
                  </a:txBody>
                  <a:tcPr/>
                </a:tc>
                <a:tc>
                  <a:txBody>
                    <a:bodyPr/>
                    <a:lstStyle/>
                    <a:p>
                      <a:r>
                        <a:rPr lang="en-US" sz="1400"/>
                        <a:t>NA</a:t>
                      </a:r>
                    </a:p>
                  </a:txBody>
                  <a:tcPr/>
                </a:tc>
                <a:extLst>
                  <a:ext uri="{0D108BD9-81ED-4DB2-BD59-A6C34878D82A}">
                    <a16:rowId xmlns:a16="http://schemas.microsoft.com/office/drawing/2014/main" val="2005450708"/>
                  </a:ext>
                </a:extLst>
              </a:tr>
              <a:tr h="553461">
                <a:tc>
                  <a:txBody>
                    <a:bodyPr/>
                    <a:lstStyle/>
                    <a:p>
                      <a:r>
                        <a:rPr lang="en-US" sz="1400"/>
                        <a:t>Capacity density</a:t>
                      </a:r>
                    </a:p>
                  </a:txBody>
                  <a:tcPr/>
                </a:tc>
                <a:tc>
                  <a:txBody>
                    <a:bodyPr/>
                    <a:lstStyle/>
                    <a:p>
                      <a:r>
                        <a:rPr lang="en-US" sz="1400"/>
                        <a:t>Up to 1.6PB/5U (pacific node)</a:t>
                      </a:r>
                    </a:p>
                    <a:p>
                      <a:r>
                        <a:rPr lang="en-US" sz="1400"/>
                        <a:t>24 disk slots / 1U</a:t>
                      </a:r>
                      <a:endParaRPr lang="en-US" sz="1400">
                        <a:solidFill>
                          <a:srgbClr val="0070C0"/>
                        </a:solidFill>
                      </a:endParaRPr>
                    </a:p>
                  </a:txBody>
                  <a:tcPr/>
                </a:tc>
                <a:tc>
                  <a:txBody>
                    <a:bodyPr/>
                    <a:lstStyle/>
                    <a:p>
                      <a:r>
                        <a:rPr lang="en-US" sz="1400"/>
                        <a:t>Around 0.5PB/4U</a:t>
                      </a:r>
                    </a:p>
                  </a:txBody>
                  <a:tcPr/>
                </a:tc>
                <a:extLst>
                  <a:ext uri="{0D108BD9-81ED-4DB2-BD59-A6C34878D82A}">
                    <a16:rowId xmlns:a16="http://schemas.microsoft.com/office/drawing/2014/main" val="3197134513"/>
                  </a:ext>
                </a:extLst>
              </a:tr>
              <a:tr h="553461">
                <a:tc>
                  <a:txBody>
                    <a:bodyPr/>
                    <a:lstStyle/>
                    <a:p>
                      <a:r>
                        <a:rPr lang="en-US" sz="1400"/>
                        <a:t>Rack capacity</a:t>
                      </a:r>
                    </a:p>
                  </a:txBody>
                  <a:tcPr/>
                </a:tc>
                <a:tc>
                  <a:txBody>
                    <a:bodyPr/>
                    <a:lstStyle/>
                    <a:p>
                      <a:r>
                        <a:rPr lang="en-US" sz="1400"/>
                        <a:t>Up to 6 Pacific chassis with capacity up to 9.6PB in 42U rack</a:t>
                      </a:r>
                      <a:endParaRPr lang="en-US" sz="1400">
                        <a:solidFill>
                          <a:srgbClr val="0070C0"/>
                        </a:solidFill>
                      </a:endParaRPr>
                    </a:p>
                  </a:txBody>
                  <a:tcPr/>
                </a:tc>
                <a:tc>
                  <a:txBody>
                    <a:bodyPr/>
                    <a:lstStyle/>
                    <a:p>
                      <a:r>
                        <a:rPr lang="en-US" sz="1400"/>
                        <a:t>Up to 9 chassis with capacity up to 6PB</a:t>
                      </a:r>
                      <a:endParaRPr lang="en-US" sz="1400">
                        <a:solidFill>
                          <a:srgbClr val="FF0000"/>
                        </a:solidFill>
                      </a:endParaRPr>
                    </a:p>
                  </a:txBody>
                  <a:tcPr/>
                </a:tc>
                <a:extLst>
                  <a:ext uri="{0D108BD9-81ED-4DB2-BD59-A6C34878D82A}">
                    <a16:rowId xmlns:a16="http://schemas.microsoft.com/office/drawing/2014/main" val="1018767971"/>
                  </a:ext>
                </a:extLst>
              </a:tr>
            </a:tbl>
          </a:graphicData>
        </a:graphic>
      </p:graphicFrame>
    </p:spTree>
    <p:extLst>
      <p:ext uri="{BB962C8B-B14F-4D97-AF65-F5344CB8AC3E}">
        <p14:creationId xmlns:p14="http://schemas.microsoft.com/office/powerpoint/2010/main" val="3345350165"/>
      </p:ext>
    </p:extLst>
  </p:cSld>
  <p:clrMapOvr>
    <a:masterClrMapping/>
  </p:clrMapOvr>
</p:sld>
</file>

<file path=ppt/theme/theme1.xml><?xml version="1.0" encoding="utf-8"?>
<a:theme xmlns:a="http://schemas.openxmlformats.org/drawingml/2006/main" name="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ewei - presentation template - ST" id="{CCA2C99F-1C69-448A-8730-ED49F91421EA}" vid="{EFEA17F2-F46D-472B-B8CD-AB0810FF8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98f124e-b0bc-49a4-9f96-52185cd001a4">
      <UserInfo>
        <DisplayName>Hongliang Tang</DisplayName>
        <AccountId>301</AccountId>
        <AccountType/>
      </UserInfo>
      <UserInfo>
        <DisplayName>Ning Wu</DisplayName>
        <AccountId>621</AccountId>
        <AccountType/>
      </UserInfo>
      <UserInfo>
        <DisplayName>Lili Chen</DisplayName>
        <AccountId>1260</AccountId>
        <AccountType/>
      </UserInfo>
      <UserInfo>
        <DisplayName>Feng (Frank)  Zhang</DisplayName>
        <AccountId>1547</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95203FBB37A2044B6A01EDE15CC450D" ma:contentTypeVersion="12" ma:contentTypeDescription="Create a new document." ma:contentTypeScope="" ma:versionID="93b2011134d4a4f6779764b19b1b5824">
  <xsd:schema xmlns:xsd="http://www.w3.org/2001/XMLSchema" xmlns:xs="http://www.w3.org/2001/XMLSchema" xmlns:p="http://schemas.microsoft.com/office/2006/metadata/properties" xmlns:ns2="91b7cdcb-e07a-4697-9cbd-de75cc76871b" xmlns:ns3="e98f124e-b0bc-49a4-9f96-52185cd001a4" targetNamespace="http://schemas.microsoft.com/office/2006/metadata/properties" ma:root="true" ma:fieldsID="4000d5d8a7cf7dcde0b77186f695819e" ns2:_="" ns3:_="">
    <xsd:import namespace="91b7cdcb-e07a-4697-9cbd-de75cc76871b"/>
    <xsd:import namespace="e98f124e-b0bc-49a4-9f96-52185cd001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b7cdcb-e07a-4697-9cbd-de75cc7687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98f124e-b0bc-49a4-9f96-52185cd001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A099F5-C449-44F3-AFFF-A86A55273934}">
  <ds:schemaRefs>
    <ds:schemaRef ds:uri="91b7cdcb-e07a-4697-9cbd-de75cc76871b"/>
    <ds:schemaRef ds:uri="e98f124e-b0bc-49a4-9f96-52185cd001a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0C2A7CF-6005-4C93-884B-1BCA31570796}">
  <ds:schemaRefs>
    <ds:schemaRef ds:uri="http://schemas.microsoft.com/sharepoint/v3/contenttype/forms"/>
  </ds:schemaRefs>
</ds:datastoreItem>
</file>

<file path=customXml/itemProps3.xml><?xml version="1.0" encoding="utf-8"?>
<ds:datastoreItem xmlns:ds="http://schemas.openxmlformats.org/officeDocument/2006/customXml" ds:itemID="{CA578F77-E9D3-4DFB-B80E-6C3C13621E6A}">
  <ds:schemaRefs>
    <ds:schemaRef ds:uri="91b7cdcb-e07a-4697-9cbd-de75cc76871b"/>
    <ds:schemaRef ds:uri="e98f124e-b0bc-49a4-9f96-52185cd001a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Slice</Template>
  <Application>Microsoft Office PowerPoint</Application>
  <PresentationFormat>Widescreen</PresentationFormat>
  <Slides>39</Slides>
  <Notes>7</Notes>
  <HiddenSlides>0</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BCW</vt:lpstr>
      <vt:lpstr>OceanStor 100D NAS Product Overview</vt:lpstr>
      <vt:lpstr>PowerPoint Presentation</vt:lpstr>
      <vt:lpstr>OceanStor 100D vs Core Storage Requirements </vt:lpstr>
      <vt:lpstr>OceanStor 100D NAS Quick Introduction</vt:lpstr>
      <vt:lpstr>OceanStor 100D NAS Product Spec Comparison</vt:lpstr>
      <vt:lpstr>PowerPoint Presentation</vt:lpstr>
      <vt:lpstr>System Hardware Architecture Overview</vt:lpstr>
      <vt:lpstr>OceanStor 100D NAS Deployment Overview</vt:lpstr>
      <vt:lpstr>OceanStor 100D NAS Deployment Comparison higher density, better performance </vt:lpstr>
      <vt:lpstr>OceanStor 100D Specialty Hardware Optimized for high capacity or high performance</vt:lpstr>
      <vt:lpstr>OceanStor 100D NAS Scale Out Overview</vt:lpstr>
      <vt:lpstr>OceanStor 100D NAS Scalability Comparison </vt:lpstr>
      <vt:lpstr>PowerPoint Presentation</vt:lpstr>
      <vt:lpstr>OceanStor 100D NAS Software Architecture Overview</vt:lpstr>
      <vt:lpstr>Competitor Product Software Architecture</vt:lpstr>
      <vt:lpstr>Shared Nothing Architecture</vt:lpstr>
      <vt:lpstr>PowerPoint Presentation</vt:lpstr>
      <vt:lpstr>File Access Protocol Comparison</vt:lpstr>
      <vt:lpstr>Performance Comparison</vt:lpstr>
      <vt:lpstr>Distributed Cache Overview</vt:lpstr>
      <vt:lpstr>Competitor Product Cache Design</vt:lpstr>
      <vt:lpstr>Cache Comparison non-shared, intelligent prefetching and hotspot identification</vt:lpstr>
      <vt:lpstr>Elastic EC features</vt:lpstr>
      <vt:lpstr>Erasure Coding Comparison Better algorithm, higher efficiency</vt:lpstr>
      <vt:lpstr>Rebuild Comparison</vt:lpstr>
      <vt:lpstr>Dedupe/Compression</vt:lpstr>
      <vt:lpstr>Deduplication/Compression Comparison Adaptive inline/post-process deduplication, higher compression rate </vt:lpstr>
      <vt:lpstr>PowerPoint Presentation</vt:lpstr>
      <vt:lpstr>Snapshot (InfoStamper)</vt:lpstr>
      <vt:lpstr>Asynchronous Replication (InfoReplicator)</vt:lpstr>
      <vt:lpstr>Tiering (InfoTier)</vt:lpstr>
      <vt:lpstr>Quota (InfoAllocator)</vt:lpstr>
      <vt:lpstr>WORM (InfoLocker)</vt:lpstr>
      <vt:lpstr>Virus Scan (InfoScanner)</vt:lpstr>
      <vt:lpstr>Network Data Management Protocol (NDMP)</vt:lpstr>
      <vt:lpstr>Enterprise Feature Quick Comparison</vt:lpstr>
      <vt:lpstr>PowerPoint Presentation</vt:lpstr>
      <vt:lpstr>Optimized use cases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OceanStor 100D NAS product overview</dc:title>
  <dc:creator>Ning Wu</dc:creator>
  <cp:revision>1</cp:revision>
  <dcterms:created xsi:type="dcterms:W3CDTF">2020-08-13T16:39:12Z</dcterms:created>
  <dcterms:modified xsi:type="dcterms:W3CDTF">2020-08-14T13:54:20Z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readonly">
    <vt:lpwstr/>
  </property>
  <property fmtid="{D5CDD505-2E9C-101B-9397-08002B2CF9AE}" pid="3" name="_change">
    <vt:lpwstr/>
  </property>
  <property fmtid="{D5CDD505-2E9C-101B-9397-08002B2CF9AE}" pid="4" name="_full-control">
    <vt:lpwstr/>
  </property>
  <property fmtid="{D5CDD505-2E9C-101B-9397-08002B2CF9AE}" pid="5" name="sflag">
    <vt:lpwstr>1565641933</vt:lpwstr>
  </property>
  <property fmtid="{D5CDD505-2E9C-101B-9397-08002B2CF9AE}" pid="6" name="ContentTypeId">
    <vt:lpwstr>0x010100F95203FBB37A2044B6A01EDE15CC450D</vt:lpwstr>
  </property>
  <property fmtid="{D5CDD505-2E9C-101B-9397-08002B2CF9AE}" pid="7" name="_dlc_DocIdItemGuid">
    <vt:lpwstr>273d396d-be3c-4f95-b592-ff3dbf43568e</vt:lpwstr>
  </property>
  <property fmtid="{D5CDD505-2E9C-101B-9397-08002B2CF9AE}" pid="8" name="_CopySource">
    <vt:lpwstr>Futurewei - presentation template - ST.pptx</vt:lpwstr>
  </property>
  <property fmtid="{D5CDD505-2E9C-101B-9397-08002B2CF9AE}" pid="9" name="_2015_ms_pID_725343">
    <vt:lpwstr>(3)hb5pLxbOrWROsJG5xBjfmNxFoPiqXt7SFs3e1RdvJgFgm6Kz4jEjNqZsWwVJNvEIWxo6oTM3
RNmYPI8qCxp4UkhfVqdFhraCbeg2+jqIxOR4DwJOvkWFWDCpd/ua+RLDnCa365RyvU7/2nOd
QT6P/oyGwpFgqyxn+Tt6WrpixWqCnU//VRFCGRL0VbRenniEZlBdEoZT0rYEEuUnt1MTVd8a
ffj/bOymaiWhwwatTj</vt:lpwstr>
  </property>
  <property fmtid="{D5CDD505-2E9C-101B-9397-08002B2CF9AE}" pid="10" name="_2015_ms_pID_7253431">
    <vt:lpwstr>eJCgcFR/1VY/K0BQ5YTTaIlWsvM+UY1EIOSlYEM8aFnn9NdxlnQbta
tMn/BAFj1eVd4tGQgTRZbWdJDk/Y1mwasMbFdvg1FLaLl8CTpT/9vJaM1af0Tkj3QOowH6gS
vrL3jKfCr7xbWGDPBHomOUPvrfNgYKaPuAhR7k3bZcIBIwS1nEkWG1qhZXZxKpnlXukAC9KC
IrXmype6HUP7rsGtWUQ+Wrz3EoJkxq/91ir6</vt:lpwstr>
  </property>
  <property fmtid="{D5CDD505-2E9C-101B-9397-08002B2CF9AE}" pid="11" name="_2015_ms_pID_7253432">
    <vt:lpwstr>Hw==</vt:lpwstr>
  </property>
</Properties>
</file>